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4" r:id="rId16"/>
    <p:sldId id="275" r:id="rId17"/>
    <p:sldId id="273" r:id="rId18"/>
    <p:sldId id="276" r:id="rId19"/>
    <p:sldId id="272" r:id="rId20"/>
    <p:sldId id="282" r:id="rId21"/>
    <p:sldId id="278" r:id="rId22"/>
    <p:sldId id="279" r:id="rId23"/>
    <p:sldId id="280" r:id="rId24"/>
    <p:sldId id="281" r:id="rId25"/>
    <p:sldId id="283" r:id="rId26"/>
    <p:sldId id="284" r:id="rId27"/>
    <p:sldId id="285" r:id="rId28"/>
    <p:sldId id="286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63" d="100"/>
          <a:sy n="63" d="100"/>
        </p:scale>
        <p:origin x="6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63847-5172-4BD9-BA12-D1C539F4D5B2}" type="datetimeFigureOut">
              <a:rPr lang="nl-NL" smtClean="0"/>
              <a:t>22-1-2024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23F6-22FB-4821-8120-DC52728741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1022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63847-5172-4BD9-BA12-D1C539F4D5B2}" type="datetimeFigureOut">
              <a:rPr lang="nl-NL" smtClean="0"/>
              <a:t>22-1-2024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23F6-22FB-4821-8120-DC52728741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5355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63847-5172-4BD9-BA12-D1C539F4D5B2}" type="datetimeFigureOut">
              <a:rPr lang="nl-NL" smtClean="0"/>
              <a:t>22-1-2024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23F6-22FB-4821-8120-DC52728741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2494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63847-5172-4BD9-BA12-D1C539F4D5B2}" type="datetimeFigureOut">
              <a:rPr lang="nl-NL" smtClean="0"/>
              <a:t>22-1-2024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23F6-22FB-4821-8120-DC52728741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0249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63847-5172-4BD9-BA12-D1C539F4D5B2}" type="datetimeFigureOut">
              <a:rPr lang="nl-NL" smtClean="0"/>
              <a:t>22-1-2024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23F6-22FB-4821-8120-DC52728741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3328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63847-5172-4BD9-BA12-D1C539F4D5B2}" type="datetimeFigureOut">
              <a:rPr lang="nl-NL" smtClean="0"/>
              <a:t>22-1-2024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23F6-22FB-4821-8120-DC52728741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0513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63847-5172-4BD9-BA12-D1C539F4D5B2}" type="datetimeFigureOut">
              <a:rPr lang="nl-NL" smtClean="0"/>
              <a:t>22-1-2024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23F6-22FB-4821-8120-DC52728741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4965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63847-5172-4BD9-BA12-D1C539F4D5B2}" type="datetimeFigureOut">
              <a:rPr lang="nl-NL" smtClean="0"/>
              <a:t>22-1-2024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23F6-22FB-4821-8120-DC52728741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95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63847-5172-4BD9-BA12-D1C539F4D5B2}" type="datetimeFigureOut">
              <a:rPr lang="nl-NL" smtClean="0"/>
              <a:t>22-1-2024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23F6-22FB-4821-8120-DC52728741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9354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63847-5172-4BD9-BA12-D1C539F4D5B2}" type="datetimeFigureOut">
              <a:rPr lang="nl-NL" smtClean="0"/>
              <a:t>22-1-2024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23F6-22FB-4821-8120-DC52728741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6396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63847-5172-4BD9-BA12-D1C539F4D5B2}" type="datetimeFigureOut">
              <a:rPr lang="nl-NL" smtClean="0"/>
              <a:t>22-1-2024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23F6-22FB-4821-8120-DC52728741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3057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63847-5172-4BD9-BA12-D1C539F4D5B2}" type="datetimeFigureOut">
              <a:rPr lang="nl-NL" smtClean="0"/>
              <a:t>22-1-2024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F23F6-22FB-4821-8120-DC52728741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0897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21.xml"/><Relationship Id="rId18" Type="http://schemas.openxmlformats.org/officeDocument/2006/relationships/slide" Target="slide9.xml"/><Relationship Id="rId26" Type="http://schemas.openxmlformats.org/officeDocument/2006/relationships/slide" Target="slide14.xml"/><Relationship Id="rId3" Type="http://schemas.openxmlformats.org/officeDocument/2006/relationships/image" Target="../media/image1.png"/><Relationship Id="rId21" Type="http://schemas.openxmlformats.org/officeDocument/2006/relationships/slide" Target="slide13.xml"/><Relationship Id="rId7" Type="http://schemas.openxmlformats.org/officeDocument/2006/relationships/slide" Target="slide2.xml"/><Relationship Id="rId12" Type="http://schemas.openxmlformats.org/officeDocument/2006/relationships/slide" Target="slide4.xml"/><Relationship Id="rId17" Type="http://schemas.openxmlformats.org/officeDocument/2006/relationships/slide" Target="slide8.xml"/><Relationship Id="rId25" Type="http://schemas.openxmlformats.org/officeDocument/2006/relationships/slide" Target="slide15.xml"/><Relationship Id="rId2" Type="http://schemas.openxmlformats.org/officeDocument/2006/relationships/slide" Target="slide25.xml"/><Relationship Id="rId16" Type="http://schemas.openxmlformats.org/officeDocument/2006/relationships/slide" Target="slide3.xml"/><Relationship Id="rId20" Type="http://schemas.openxmlformats.org/officeDocument/2006/relationships/slide" Target="slide12.xml"/><Relationship Id="rId29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11" Type="http://schemas.openxmlformats.org/officeDocument/2006/relationships/slide" Target="slide22.xml"/><Relationship Id="rId24" Type="http://schemas.openxmlformats.org/officeDocument/2006/relationships/slide" Target="slide16.xml"/><Relationship Id="rId5" Type="http://schemas.openxmlformats.org/officeDocument/2006/relationships/slide" Target="slide5.xml"/><Relationship Id="rId15" Type="http://schemas.openxmlformats.org/officeDocument/2006/relationships/slide" Target="slide19.xml"/><Relationship Id="rId23" Type="http://schemas.openxmlformats.org/officeDocument/2006/relationships/slide" Target="slide17.xml"/><Relationship Id="rId28" Type="http://schemas.openxmlformats.org/officeDocument/2006/relationships/slide" Target="slide28.xml"/><Relationship Id="rId10" Type="http://schemas.openxmlformats.org/officeDocument/2006/relationships/slide" Target="slide23.xml"/><Relationship Id="rId19" Type="http://schemas.openxmlformats.org/officeDocument/2006/relationships/slide" Target="slide11.xml"/><Relationship Id="rId4" Type="http://schemas.openxmlformats.org/officeDocument/2006/relationships/slide" Target="slide7.xml"/><Relationship Id="rId9" Type="http://schemas.openxmlformats.org/officeDocument/2006/relationships/slide" Target="slide24.xml"/><Relationship Id="rId14" Type="http://schemas.openxmlformats.org/officeDocument/2006/relationships/slide" Target="slide20.xml"/><Relationship Id="rId22" Type="http://schemas.openxmlformats.org/officeDocument/2006/relationships/slide" Target="slide18.xml"/><Relationship Id="rId27" Type="http://schemas.openxmlformats.org/officeDocument/2006/relationships/slide" Target="slide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hthoek 64">
            <a:hlinkClick r:id="rId2" action="ppaction://hlinksldjump"/>
          </p:cNvPr>
          <p:cNvSpPr/>
          <p:nvPr/>
        </p:nvSpPr>
        <p:spPr>
          <a:xfrm>
            <a:off x="7865762" y="862521"/>
            <a:ext cx="2383137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699999" cy="69977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088081" y="1804435"/>
            <a:ext cx="1655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Identiteit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1064353" y="2821787"/>
            <a:ext cx="2095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Cultuur</a:t>
            </a:r>
          </a:p>
        </p:txBody>
      </p:sp>
      <p:sp>
        <p:nvSpPr>
          <p:cNvPr id="7" name="Tekstvak 6">
            <a:hlinkClick r:id="rId4" action="ppaction://hlinksldjump"/>
          </p:cNvPr>
          <p:cNvSpPr txBox="1"/>
          <p:nvPr/>
        </p:nvSpPr>
        <p:spPr>
          <a:xfrm>
            <a:off x="3511462" y="2815825"/>
            <a:ext cx="2095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Ideologie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3352969" y="2318900"/>
            <a:ext cx="2908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Politieke</a:t>
            </a:r>
            <a:r>
              <a:rPr lang="nl-NL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socialisatie</a:t>
            </a:r>
          </a:p>
        </p:txBody>
      </p:sp>
      <p:sp>
        <p:nvSpPr>
          <p:cNvPr id="9" name="Tekstvak 8">
            <a:hlinkClick r:id="rId5" action="ppaction://hlinksldjump"/>
          </p:cNvPr>
          <p:cNvSpPr txBox="1"/>
          <p:nvPr/>
        </p:nvSpPr>
        <p:spPr>
          <a:xfrm>
            <a:off x="3488381" y="1792200"/>
            <a:ext cx="2095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Socialisatie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884881" y="3936928"/>
            <a:ext cx="2095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Rationalisering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884881" y="4434039"/>
            <a:ext cx="2298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Democratisering</a:t>
            </a:r>
          </a:p>
        </p:txBody>
      </p:sp>
      <p:sp>
        <p:nvSpPr>
          <p:cNvPr id="13" name="Tekstvak 12">
            <a:hlinkClick r:id="rId6" action="ppaction://hlinksldjump"/>
          </p:cNvPr>
          <p:cNvSpPr txBox="1"/>
          <p:nvPr/>
        </p:nvSpPr>
        <p:spPr>
          <a:xfrm>
            <a:off x="884881" y="4945639"/>
            <a:ext cx="2298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Individualisering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3488381" y="4961028"/>
            <a:ext cx="2095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Globalisering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3511462" y="4430954"/>
            <a:ext cx="2400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Institutionalisering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3488381" y="3938013"/>
            <a:ext cx="2095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Staatsvorming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1088081" y="2296815"/>
            <a:ext cx="2095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Acculturatie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650681" y="4417955"/>
            <a:ext cx="2095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Macht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650681" y="3923278"/>
            <a:ext cx="2095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Samenwerking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9127181" y="2780459"/>
            <a:ext cx="2273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Representativiteit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9127181" y="2294890"/>
            <a:ext cx="2095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Sociale institutie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9127181" y="1794961"/>
            <a:ext cx="2095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Sociale cohesie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650681" y="3303511"/>
            <a:ext cx="2095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Cultuur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650681" y="2792641"/>
            <a:ext cx="2095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Representatie</a:t>
            </a:r>
          </a:p>
        </p:txBody>
      </p:sp>
      <p:sp>
        <p:nvSpPr>
          <p:cNvPr id="25" name="Tekstvak 24"/>
          <p:cNvSpPr txBox="1"/>
          <p:nvPr/>
        </p:nvSpPr>
        <p:spPr>
          <a:xfrm>
            <a:off x="6650681" y="2319320"/>
            <a:ext cx="223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Politieke</a:t>
            </a:r>
            <a:r>
              <a:rPr lang="nl-NL" sz="2000" dirty="0">
                <a:solidFill>
                  <a:srgbClr val="0070C0"/>
                </a:solidFill>
              </a:rPr>
              <a:t> </a:t>
            </a:r>
            <a:r>
              <a:rPr lang="nl-NL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institutie</a:t>
            </a:r>
          </a:p>
        </p:txBody>
      </p:sp>
      <p:sp>
        <p:nvSpPr>
          <p:cNvPr id="26" name="Tekstvak 25"/>
          <p:cNvSpPr txBox="1"/>
          <p:nvPr/>
        </p:nvSpPr>
        <p:spPr>
          <a:xfrm>
            <a:off x="6650681" y="1794961"/>
            <a:ext cx="2095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Groepsvorming</a:t>
            </a:r>
          </a:p>
        </p:txBody>
      </p:sp>
      <p:sp>
        <p:nvSpPr>
          <p:cNvPr id="27" name="Tekstvak 26"/>
          <p:cNvSpPr txBox="1"/>
          <p:nvPr/>
        </p:nvSpPr>
        <p:spPr>
          <a:xfrm>
            <a:off x="9127181" y="4437430"/>
            <a:ext cx="2095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Gezag</a:t>
            </a:r>
          </a:p>
        </p:txBody>
      </p:sp>
      <p:sp>
        <p:nvSpPr>
          <p:cNvPr id="28" name="Tekstvak 27"/>
          <p:cNvSpPr txBox="1"/>
          <p:nvPr/>
        </p:nvSpPr>
        <p:spPr>
          <a:xfrm>
            <a:off x="9127181" y="3936088"/>
            <a:ext cx="2095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Conflict</a:t>
            </a:r>
          </a:p>
        </p:txBody>
      </p:sp>
      <p:sp>
        <p:nvSpPr>
          <p:cNvPr id="29" name="Tekstvak 28"/>
          <p:cNvSpPr txBox="1"/>
          <p:nvPr/>
        </p:nvSpPr>
        <p:spPr>
          <a:xfrm>
            <a:off x="6650681" y="4974122"/>
            <a:ext cx="264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Sociale (on)gelijkheid</a:t>
            </a:r>
          </a:p>
        </p:txBody>
      </p:sp>
      <p:sp>
        <p:nvSpPr>
          <p:cNvPr id="2" name="Rechthoek 1">
            <a:hlinkClick r:id="rId7" action="ppaction://hlinksldjump"/>
            <a:extLst>
              <a:ext uri="{FF2B5EF4-FFF2-40B4-BE49-F238E27FC236}">
                <a16:creationId xmlns:a16="http://schemas.microsoft.com/office/drawing/2014/main" id="{8F4A632B-D520-473B-AB6F-29358B9CFF9A}"/>
              </a:ext>
            </a:extLst>
          </p:cNvPr>
          <p:cNvSpPr/>
          <p:nvPr/>
        </p:nvSpPr>
        <p:spPr>
          <a:xfrm>
            <a:off x="791864" y="1790041"/>
            <a:ext cx="2400299" cy="432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A939696-33CF-4A25-B577-C0D94A13CAEF}"/>
              </a:ext>
            </a:extLst>
          </p:cNvPr>
          <p:cNvSpPr/>
          <p:nvPr/>
        </p:nvSpPr>
        <p:spPr>
          <a:xfrm>
            <a:off x="783282" y="2293801"/>
            <a:ext cx="22987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052C0F3D-9DEA-4223-91E7-FABA4F87FD44}"/>
              </a:ext>
            </a:extLst>
          </p:cNvPr>
          <p:cNvSpPr/>
          <p:nvPr/>
        </p:nvSpPr>
        <p:spPr>
          <a:xfrm>
            <a:off x="3267163" y="2815825"/>
            <a:ext cx="22987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C96369B6-AF29-4080-B8CE-61AD85551DB9}"/>
              </a:ext>
            </a:extLst>
          </p:cNvPr>
          <p:cNvSpPr/>
          <p:nvPr/>
        </p:nvSpPr>
        <p:spPr>
          <a:xfrm>
            <a:off x="3183581" y="2301280"/>
            <a:ext cx="22987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B3389C56-A108-4FE2-A38E-FE5B23BE3F90}"/>
              </a:ext>
            </a:extLst>
          </p:cNvPr>
          <p:cNvSpPr/>
          <p:nvPr/>
        </p:nvSpPr>
        <p:spPr>
          <a:xfrm>
            <a:off x="1147890" y="2776050"/>
            <a:ext cx="22987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7B13CF20-E870-4AD9-BDB7-2B4B59B3D0F3}"/>
              </a:ext>
            </a:extLst>
          </p:cNvPr>
          <p:cNvSpPr/>
          <p:nvPr/>
        </p:nvSpPr>
        <p:spPr>
          <a:xfrm>
            <a:off x="1392882" y="2903401"/>
            <a:ext cx="22987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F0B61042-3F7D-4F1B-86E2-703FB0BAEB86}"/>
              </a:ext>
            </a:extLst>
          </p:cNvPr>
          <p:cNvSpPr/>
          <p:nvPr/>
        </p:nvSpPr>
        <p:spPr>
          <a:xfrm>
            <a:off x="1545282" y="3055801"/>
            <a:ext cx="22987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FF49080C-90CE-4006-B436-CE71F0FE7A32}"/>
              </a:ext>
            </a:extLst>
          </p:cNvPr>
          <p:cNvSpPr/>
          <p:nvPr/>
        </p:nvSpPr>
        <p:spPr>
          <a:xfrm>
            <a:off x="1697682" y="3208201"/>
            <a:ext cx="22987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576D540B-1CA2-4AE2-9064-17F38EC526CE}"/>
              </a:ext>
            </a:extLst>
          </p:cNvPr>
          <p:cNvSpPr/>
          <p:nvPr/>
        </p:nvSpPr>
        <p:spPr>
          <a:xfrm>
            <a:off x="6549081" y="1815711"/>
            <a:ext cx="22987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D96F1FB2-BA58-48DF-85AE-28D78B2F5554}"/>
              </a:ext>
            </a:extLst>
          </p:cNvPr>
          <p:cNvSpPr/>
          <p:nvPr/>
        </p:nvSpPr>
        <p:spPr>
          <a:xfrm>
            <a:off x="3278831" y="1797489"/>
            <a:ext cx="22987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DF87DC64-588D-4EE1-ADD6-C2518EAB1C96}"/>
              </a:ext>
            </a:extLst>
          </p:cNvPr>
          <p:cNvSpPr/>
          <p:nvPr/>
        </p:nvSpPr>
        <p:spPr>
          <a:xfrm>
            <a:off x="3323282" y="2269239"/>
            <a:ext cx="22987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7C3731B8-C538-4919-8F64-88AEDFE297BD}"/>
              </a:ext>
            </a:extLst>
          </p:cNvPr>
          <p:cNvSpPr/>
          <p:nvPr/>
        </p:nvSpPr>
        <p:spPr>
          <a:xfrm>
            <a:off x="1256872" y="3328560"/>
            <a:ext cx="2739510" cy="453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DF7C3941-5260-42DC-B1AF-256A74166924}"/>
              </a:ext>
            </a:extLst>
          </p:cNvPr>
          <p:cNvSpPr/>
          <p:nvPr/>
        </p:nvSpPr>
        <p:spPr>
          <a:xfrm>
            <a:off x="4250381" y="6106400"/>
            <a:ext cx="2908300" cy="493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>
            <a:hlinkClick r:id="rId8" action="ppaction://hlinksldjump"/>
            <a:extLst>
              <a:ext uri="{FF2B5EF4-FFF2-40B4-BE49-F238E27FC236}">
                <a16:creationId xmlns:a16="http://schemas.microsoft.com/office/drawing/2014/main" id="{21E2A0EA-2267-4C67-A8A2-D84AF8FC0795}"/>
              </a:ext>
            </a:extLst>
          </p:cNvPr>
          <p:cNvSpPr/>
          <p:nvPr/>
        </p:nvSpPr>
        <p:spPr>
          <a:xfrm>
            <a:off x="3352969" y="2311124"/>
            <a:ext cx="2844799" cy="4337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1" name="Rechthoek 40">
            <a:hlinkClick r:id="rId9" action="ppaction://hlinksldjump"/>
            <a:extLst>
              <a:ext uri="{FF2B5EF4-FFF2-40B4-BE49-F238E27FC236}">
                <a16:creationId xmlns:a16="http://schemas.microsoft.com/office/drawing/2014/main" id="{D87AFC39-9D89-4B55-8876-96F6D0E7C8CD}"/>
              </a:ext>
            </a:extLst>
          </p:cNvPr>
          <p:cNvSpPr/>
          <p:nvPr/>
        </p:nvSpPr>
        <p:spPr>
          <a:xfrm>
            <a:off x="6485581" y="1815711"/>
            <a:ext cx="2400300" cy="379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Rechthoek 41">
            <a:hlinkClick r:id="rId10" action="ppaction://hlinksldjump"/>
            <a:extLst>
              <a:ext uri="{FF2B5EF4-FFF2-40B4-BE49-F238E27FC236}">
                <a16:creationId xmlns:a16="http://schemas.microsoft.com/office/drawing/2014/main" id="{F08D4291-C4C5-462C-9047-A789CEDE770F}"/>
              </a:ext>
            </a:extLst>
          </p:cNvPr>
          <p:cNvSpPr/>
          <p:nvPr/>
        </p:nvSpPr>
        <p:spPr>
          <a:xfrm>
            <a:off x="6422082" y="2301280"/>
            <a:ext cx="238125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3" name="Rechthoek 42">
            <a:hlinkClick r:id="rId11" action="ppaction://hlinksldjump"/>
            <a:extLst>
              <a:ext uri="{FF2B5EF4-FFF2-40B4-BE49-F238E27FC236}">
                <a16:creationId xmlns:a16="http://schemas.microsoft.com/office/drawing/2014/main" id="{68C76DC1-1DD2-4139-BCA2-C71CD29F0011}"/>
              </a:ext>
            </a:extLst>
          </p:cNvPr>
          <p:cNvSpPr/>
          <p:nvPr/>
        </p:nvSpPr>
        <p:spPr>
          <a:xfrm>
            <a:off x="6485581" y="2815825"/>
            <a:ext cx="24003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Rechthoek 43">
            <a:hlinkClick r:id="rId12" action="ppaction://hlinksldjump"/>
            <a:extLst>
              <a:ext uri="{FF2B5EF4-FFF2-40B4-BE49-F238E27FC236}">
                <a16:creationId xmlns:a16="http://schemas.microsoft.com/office/drawing/2014/main" id="{62935AFE-037C-4FE4-A773-226EEB4DC160}"/>
              </a:ext>
            </a:extLst>
          </p:cNvPr>
          <p:cNvSpPr/>
          <p:nvPr/>
        </p:nvSpPr>
        <p:spPr>
          <a:xfrm>
            <a:off x="6447481" y="3316520"/>
            <a:ext cx="24003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Rechthoek 44">
            <a:hlinkClick r:id="rId13" action="ppaction://hlinksldjump"/>
            <a:extLst>
              <a:ext uri="{FF2B5EF4-FFF2-40B4-BE49-F238E27FC236}">
                <a16:creationId xmlns:a16="http://schemas.microsoft.com/office/drawing/2014/main" id="{3221CF4E-CB90-4114-B0A9-8D7C2313F7F1}"/>
              </a:ext>
            </a:extLst>
          </p:cNvPr>
          <p:cNvSpPr/>
          <p:nvPr/>
        </p:nvSpPr>
        <p:spPr>
          <a:xfrm>
            <a:off x="9127181" y="1815711"/>
            <a:ext cx="22733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6" name="Rechthoek 45">
            <a:hlinkClick r:id="rId14" action="ppaction://hlinksldjump"/>
            <a:extLst>
              <a:ext uri="{FF2B5EF4-FFF2-40B4-BE49-F238E27FC236}">
                <a16:creationId xmlns:a16="http://schemas.microsoft.com/office/drawing/2014/main" id="{540CE8BA-ADE8-4EFE-B7D1-344ADC1F33B9}"/>
              </a:ext>
            </a:extLst>
          </p:cNvPr>
          <p:cNvSpPr/>
          <p:nvPr/>
        </p:nvSpPr>
        <p:spPr>
          <a:xfrm>
            <a:off x="9025239" y="2278479"/>
            <a:ext cx="2235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7" name="Rechthoek 46">
            <a:hlinkClick r:id="rId15" action="ppaction://hlinksldjump"/>
            <a:extLst>
              <a:ext uri="{FF2B5EF4-FFF2-40B4-BE49-F238E27FC236}">
                <a16:creationId xmlns:a16="http://schemas.microsoft.com/office/drawing/2014/main" id="{9EF2B8B3-F004-431A-88A2-43F114B70EDB}"/>
              </a:ext>
            </a:extLst>
          </p:cNvPr>
          <p:cNvSpPr/>
          <p:nvPr/>
        </p:nvSpPr>
        <p:spPr>
          <a:xfrm>
            <a:off x="9025239" y="2804233"/>
            <a:ext cx="2235200" cy="376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Rechthoek 47">
            <a:hlinkClick r:id="rId16" action="ppaction://hlinksldjump"/>
            <a:extLst>
              <a:ext uri="{FF2B5EF4-FFF2-40B4-BE49-F238E27FC236}">
                <a16:creationId xmlns:a16="http://schemas.microsoft.com/office/drawing/2014/main" id="{D0892904-4FFC-4410-92B7-95E2E20BAF83}"/>
              </a:ext>
            </a:extLst>
          </p:cNvPr>
          <p:cNvSpPr/>
          <p:nvPr/>
        </p:nvSpPr>
        <p:spPr>
          <a:xfrm>
            <a:off x="783282" y="2301280"/>
            <a:ext cx="2336798" cy="3926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9" name="Rechthoek 48">
            <a:extLst>
              <a:ext uri="{FF2B5EF4-FFF2-40B4-BE49-F238E27FC236}">
                <a16:creationId xmlns:a16="http://schemas.microsoft.com/office/drawing/2014/main" id="{34A72BCF-533D-4F3E-BD11-7BA609D9B19B}"/>
              </a:ext>
            </a:extLst>
          </p:cNvPr>
          <p:cNvSpPr/>
          <p:nvPr/>
        </p:nvSpPr>
        <p:spPr>
          <a:xfrm>
            <a:off x="783282" y="2776050"/>
            <a:ext cx="2324099" cy="4701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0" name="Rechthoek 49">
            <a:hlinkClick r:id="rId12" action="ppaction://hlinksldjump"/>
            <a:extLst>
              <a:ext uri="{FF2B5EF4-FFF2-40B4-BE49-F238E27FC236}">
                <a16:creationId xmlns:a16="http://schemas.microsoft.com/office/drawing/2014/main" id="{5DD58065-CE97-4F3E-AFB7-63D3E54B7642}"/>
              </a:ext>
            </a:extLst>
          </p:cNvPr>
          <p:cNvSpPr/>
          <p:nvPr/>
        </p:nvSpPr>
        <p:spPr>
          <a:xfrm>
            <a:off x="818979" y="2799311"/>
            <a:ext cx="2344181" cy="480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1" name="Rechthoek 50">
            <a:hlinkClick r:id="rId17" action="ppaction://hlinksldjump"/>
            <a:extLst>
              <a:ext uri="{FF2B5EF4-FFF2-40B4-BE49-F238E27FC236}">
                <a16:creationId xmlns:a16="http://schemas.microsoft.com/office/drawing/2014/main" id="{C2E9CC4F-3E6A-4377-AE48-8872ECFFC3FC}"/>
              </a:ext>
            </a:extLst>
          </p:cNvPr>
          <p:cNvSpPr/>
          <p:nvPr/>
        </p:nvSpPr>
        <p:spPr>
          <a:xfrm>
            <a:off x="783282" y="3910091"/>
            <a:ext cx="2400299" cy="426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2" name="Rechthoek 51">
            <a:hlinkClick r:id="rId18" action="ppaction://hlinksldjump"/>
            <a:extLst>
              <a:ext uri="{FF2B5EF4-FFF2-40B4-BE49-F238E27FC236}">
                <a16:creationId xmlns:a16="http://schemas.microsoft.com/office/drawing/2014/main" id="{58A45E7E-964A-46FD-BE26-8DEA57F82C20}"/>
              </a:ext>
            </a:extLst>
          </p:cNvPr>
          <p:cNvSpPr/>
          <p:nvPr/>
        </p:nvSpPr>
        <p:spPr>
          <a:xfrm>
            <a:off x="726132" y="4404957"/>
            <a:ext cx="2444750" cy="426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3" name="Rechthoek 52">
            <a:extLst>
              <a:ext uri="{FF2B5EF4-FFF2-40B4-BE49-F238E27FC236}">
                <a16:creationId xmlns:a16="http://schemas.microsoft.com/office/drawing/2014/main" id="{AE8F1693-3857-4310-983E-4A5CA7C5C383}"/>
              </a:ext>
            </a:extLst>
          </p:cNvPr>
          <p:cNvSpPr/>
          <p:nvPr/>
        </p:nvSpPr>
        <p:spPr>
          <a:xfrm>
            <a:off x="791519" y="4935031"/>
            <a:ext cx="2335944" cy="426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4" name="Rechthoek 53">
            <a:hlinkClick r:id="rId19" action="ppaction://hlinksldjump"/>
            <a:extLst>
              <a:ext uri="{FF2B5EF4-FFF2-40B4-BE49-F238E27FC236}">
                <a16:creationId xmlns:a16="http://schemas.microsoft.com/office/drawing/2014/main" id="{4BDFC129-85AF-4D8F-83DB-13768FAA3770}"/>
              </a:ext>
            </a:extLst>
          </p:cNvPr>
          <p:cNvSpPr/>
          <p:nvPr/>
        </p:nvSpPr>
        <p:spPr>
          <a:xfrm>
            <a:off x="3278831" y="3936088"/>
            <a:ext cx="234315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5" name="Rechthoek 54">
            <a:hlinkClick r:id="rId20" action="ppaction://hlinksldjump"/>
            <a:extLst>
              <a:ext uri="{FF2B5EF4-FFF2-40B4-BE49-F238E27FC236}">
                <a16:creationId xmlns:a16="http://schemas.microsoft.com/office/drawing/2014/main" id="{F49BB8DC-451B-425F-B022-7B91343E8EC9}"/>
              </a:ext>
            </a:extLst>
          </p:cNvPr>
          <p:cNvSpPr/>
          <p:nvPr/>
        </p:nvSpPr>
        <p:spPr>
          <a:xfrm>
            <a:off x="3365323" y="4443906"/>
            <a:ext cx="2343151" cy="3871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6" name="Rechthoek 55">
            <a:hlinkClick r:id="rId21" action="ppaction://hlinksldjump"/>
            <a:extLst>
              <a:ext uri="{FF2B5EF4-FFF2-40B4-BE49-F238E27FC236}">
                <a16:creationId xmlns:a16="http://schemas.microsoft.com/office/drawing/2014/main" id="{C6F4516C-E5CE-41A8-968C-7EFC75B1563C}"/>
              </a:ext>
            </a:extLst>
          </p:cNvPr>
          <p:cNvSpPr/>
          <p:nvPr/>
        </p:nvSpPr>
        <p:spPr>
          <a:xfrm>
            <a:off x="3278831" y="4911898"/>
            <a:ext cx="2400300" cy="493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7" name="Rechthoek 56">
            <a:hlinkClick r:id="rId22" action="ppaction://hlinksldjump"/>
            <a:extLst>
              <a:ext uri="{FF2B5EF4-FFF2-40B4-BE49-F238E27FC236}">
                <a16:creationId xmlns:a16="http://schemas.microsoft.com/office/drawing/2014/main" id="{4560140E-9BFB-4794-8EC1-9A7374778364}"/>
              </a:ext>
            </a:extLst>
          </p:cNvPr>
          <p:cNvSpPr/>
          <p:nvPr/>
        </p:nvSpPr>
        <p:spPr>
          <a:xfrm>
            <a:off x="6485581" y="3910091"/>
            <a:ext cx="2400299" cy="4443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8" name="Rechthoek 57">
            <a:hlinkClick r:id="rId23" action="ppaction://hlinksldjump"/>
            <a:extLst>
              <a:ext uri="{FF2B5EF4-FFF2-40B4-BE49-F238E27FC236}">
                <a16:creationId xmlns:a16="http://schemas.microsoft.com/office/drawing/2014/main" id="{38CA7CB6-C523-4778-A46E-6198E373297F}"/>
              </a:ext>
            </a:extLst>
          </p:cNvPr>
          <p:cNvSpPr/>
          <p:nvPr/>
        </p:nvSpPr>
        <p:spPr>
          <a:xfrm>
            <a:off x="6498281" y="4443906"/>
            <a:ext cx="2400299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9" name="Rechthoek 58">
            <a:hlinkClick r:id="rId24" action="ppaction://hlinksldjump"/>
            <a:extLst>
              <a:ext uri="{FF2B5EF4-FFF2-40B4-BE49-F238E27FC236}">
                <a16:creationId xmlns:a16="http://schemas.microsoft.com/office/drawing/2014/main" id="{40CD7734-C45B-4F66-909F-197FD48BA19C}"/>
              </a:ext>
            </a:extLst>
          </p:cNvPr>
          <p:cNvSpPr/>
          <p:nvPr/>
        </p:nvSpPr>
        <p:spPr>
          <a:xfrm>
            <a:off x="6657029" y="4899276"/>
            <a:ext cx="2362200" cy="449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0" name="Rechthoek 59">
            <a:hlinkClick r:id="rId25" action="ppaction://hlinksldjump"/>
            <a:extLst>
              <a:ext uri="{FF2B5EF4-FFF2-40B4-BE49-F238E27FC236}">
                <a16:creationId xmlns:a16="http://schemas.microsoft.com/office/drawing/2014/main" id="{B610FDD0-41C6-4A3B-B7CC-5D2E17CD4DA0}"/>
              </a:ext>
            </a:extLst>
          </p:cNvPr>
          <p:cNvSpPr/>
          <p:nvPr/>
        </p:nvSpPr>
        <p:spPr>
          <a:xfrm>
            <a:off x="9019230" y="3923590"/>
            <a:ext cx="2311401" cy="426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1" name="Rechthoek 60">
            <a:hlinkClick r:id="rId26" action="ppaction://hlinksldjump"/>
            <a:extLst>
              <a:ext uri="{FF2B5EF4-FFF2-40B4-BE49-F238E27FC236}">
                <a16:creationId xmlns:a16="http://schemas.microsoft.com/office/drawing/2014/main" id="{C470F4F4-BC08-490C-98F3-A7671EB808AC}"/>
              </a:ext>
            </a:extLst>
          </p:cNvPr>
          <p:cNvSpPr/>
          <p:nvPr/>
        </p:nvSpPr>
        <p:spPr>
          <a:xfrm>
            <a:off x="9019229" y="4404957"/>
            <a:ext cx="2311401" cy="439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2" name="Rechthoek 61">
            <a:hlinkClick r:id="rId27" action="ppaction://hlinksldjump"/>
          </p:cNvPr>
          <p:cNvSpPr/>
          <p:nvPr/>
        </p:nvSpPr>
        <p:spPr>
          <a:xfrm>
            <a:off x="7814963" y="5463008"/>
            <a:ext cx="2705099" cy="63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3" name="Rechthoek 62"/>
          <p:cNvSpPr/>
          <p:nvPr/>
        </p:nvSpPr>
        <p:spPr>
          <a:xfrm>
            <a:off x="1830004" y="1277307"/>
            <a:ext cx="2874318" cy="3988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4" name="Rechthoek 63">
            <a:hlinkClick r:id="rId2" action="ppaction://hlinksldjump"/>
          </p:cNvPr>
          <p:cNvSpPr/>
          <p:nvPr/>
        </p:nvSpPr>
        <p:spPr>
          <a:xfrm>
            <a:off x="7901630" y="1140411"/>
            <a:ext cx="1993900" cy="536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6" name="Rechthoek 65">
            <a:hlinkClick r:id="rId28" action="ppaction://hlinksldjump"/>
          </p:cNvPr>
          <p:cNvSpPr/>
          <p:nvPr/>
        </p:nvSpPr>
        <p:spPr>
          <a:xfrm>
            <a:off x="1858667" y="5416104"/>
            <a:ext cx="2887018" cy="5819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7" name="Rechthoek 66">
            <a:hlinkClick r:id="rId29" action="ppaction://hlinksldjump"/>
          </p:cNvPr>
          <p:cNvSpPr/>
          <p:nvPr/>
        </p:nvSpPr>
        <p:spPr>
          <a:xfrm>
            <a:off x="2275528" y="1181010"/>
            <a:ext cx="2154882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4305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570" y="120413"/>
            <a:ext cx="5944430" cy="3153215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660400" y="990600"/>
            <a:ext cx="683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/>
              <a:t>Individualisering: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774700" y="3594100"/>
            <a:ext cx="11049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Het proces waarbij individuen in toenemende mate hun </a:t>
            </a:r>
            <a:r>
              <a:rPr lang="nl-NL" sz="3200" b="1" dirty="0"/>
              <a:t>zelfstandigheid</a:t>
            </a:r>
            <a:r>
              <a:rPr lang="nl-NL" sz="3200" dirty="0"/>
              <a:t> op verschillende gebieden kunnen </a:t>
            </a:r>
            <a:r>
              <a:rPr lang="nl-NL" sz="3200" b="1" dirty="0"/>
              <a:t>vergroten</a:t>
            </a:r>
            <a:r>
              <a:rPr lang="nl-NL" sz="3200" dirty="0"/>
              <a:t>.</a:t>
            </a:r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</p:txBody>
      </p:sp>
      <p:pic>
        <p:nvPicPr>
          <p:cNvPr id="5" name="Picture 2" descr="Afbeeldingsresultaat voor teru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3097" y="5839097"/>
            <a:ext cx="1018903" cy="101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816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570" y="120413"/>
            <a:ext cx="5944430" cy="3153215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660400" y="990600"/>
            <a:ext cx="6362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/>
              <a:t>Staatsvorming: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774700" y="3594100"/>
            <a:ext cx="11049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De institutionalisering van politieke macht tot een staat</a:t>
            </a:r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</p:txBody>
      </p:sp>
      <p:pic>
        <p:nvPicPr>
          <p:cNvPr id="5" name="Picture 2" descr="Afbeeldingsresultaat voor teru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3097" y="5839097"/>
            <a:ext cx="1018903" cy="101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420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774700" y="3594100"/>
            <a:ext cx="11049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Het proces waarbij een </a:t>
            </a:r>
            <a:r>
              <a:rPr lang="nl-NL" sz="3200" b="1" dirty="0"/>
              <a:t>complex van waarden </a:t>
            </a:r>
            <a:r>
              <a:rPr lang="nl-NL" sz="3200" dirty="0"/>
              <a:t>en min of meer </a:t>
            </a:r>
            <a:r>
              <a:rPr lang="nl-NL" sz="3200" b="1" dirty="0"/>
              <a:t>geformaliseerde regels </a:t>
            </a:r>
            <a:r>
              <a:rPr lang="nl-NL" sz="3200" dirty="0"/>
              <a:t>vastgelegd wordt in </a:t>
            </a:r>
            <a:r>
              <a:rPr lang="nl-NL" sz="3200" b="1" dirty="0"/>
              <a:t>standaard gedragspatronen</a:t>
            </a:r>
            <a:r>
              <a:rPr lang="nl-NL" sz="3200" dirty="0"/>
              <a:t>, die het </a:t>
            </a:r>
            <a:r>
              <a:rPr lang="nl-NL" sz="3200" b="1" dirty="0"/>
              <a:t>gedrag</a:t>
            </a:r>
            <a:r>
              <a:rPr lang="nl-NL" sz="3200" dirty="0"/>
              <a:t> van mensen en hun onderlinge relaties </a:t>
            </a:r>
            <a:r>
              <a:rPr lang="nl-NL" sz="3200" b="1" dirty="0"/>
              <a:t>reguleren</a:t>
            </a:r>
            <a:r>
              <a:rPr lang="nl-NL" sz="3200" dirty="0"/>
              <a:t>.</a:t>
            </a:r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</p:txBody>
      </p:sp>
      <p:pic>
        <p:nvPicPr>
          <p:cNvPr id="5" name="Afbeelding 4">
            <a:hlinkClick r:id="rId2" action="ppaction://hlinksldjump"/>
            <a:extLst>
              <a:ext uri="{FF2B5EF4-FFF2-40B4-BE49-F238E27FC236}">
                <a16:creationId xmlns:a16="http://schemas.microsoft.com/office/drawing/2014/main" id="{B165E088-761A-4D4B-8856-B716B2062B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570" y="120413"/>
            <a:ext cx="5944430" cy="3153215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660400" y="990600"/>
            <a:ext cx="806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/>
              <a:t>Institutionalisering:</a:t>
            </a:r>
            <a:endParaRPr lang="nl-NL" dirty="0"/>
          </a:p>
        </p:txBody>
      </p:sp>
      <p:pic>
        <p:nvPicPr>
          <p:cNvPr id="6" name="Picture 2" descr="Afbeeldingsresultaat voor teru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3097" y="5839097"/>
            <a:ext cx="1018903" cy="101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232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60400" y="990600"/>
            <a:ext cx="5587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/>
              <a:t>Globalisering: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774700" y="3594100"/>
            <a:ext cx="11049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Het proces van </a:t>
            </a:r>
            <a:r>
              <a:rPr lang="nl-NL" sz="3200" b="1" dirty="0"/>
              <a:t>uitbreiding en intensivering van contacten </a:t>
            </a:r>
            <a:r>
              <a:rPr lang="nl-NL" sz="3200" dirty="0"/>
              <a:t>en afhankelijkheden over </a:t>
            </a:r>
            <a:r>
              <a:rPr lang="nl-NL" sz="3200" b="1" dirty="0"/>
              <a:t>zeer grote afstanden en landsgrenzen </a:t>
            </a:r>
            <a:r>
              <a:rPr lang="nl-NL" sz="3200" dirty="0"/>
              <a:t>heen.</a:t>
            </a:r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</p:txBody>
      </p:sp>
      <p:pic>
        <p:nvPicPr>
          <p:cNvPr id="4" name="Afbeelding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570" y="120413"/>
            <a:ext cx="5944430" cy="3153215"/>
          </a:xfrm>
          <a:prstGeom prst="rect">
            <a:avLst/>
          </a:prstGeom>
        </p:spPr>
      </p:pic>
      <p:pic>
        <p:nvPicPr>
          <p:cNvPr id="5" name="Picture 2" descr="Afbeeldingsresultaat voor teru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3097" y="5839097"/>
            <a:ext cx="1018903" cy="101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167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60400" y="990600"/>
            <a:ext cx="425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/>
              <a:t>Gezag: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774700" y="3594100"/>
            <a:ext cx="11049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Macht</a:t>
            </a:r>
            <a:r>
              <a:rPr lang="nl-NL" sz="3200" dirty="0"/>
              <a:t> die als </a:t>
            </a:r>
            <a:r>
              <a:rPr lang="nl-NL" sz="3200" b="1" dirty="0"/>
              <a:t>legitiem</a:t>
            </a:r>
            <a:r>
              <a:rPr lang="nl-NL" sz="3200" dirty="0"/>
              <a:t> beschouwd wordt. 	</a:t>
            </a:r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</p:txBody>
      </p:sp>
      <p:pic>
        <p:nvPicPr>
          <p:cNvPr id="4" name="Afbeelding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360" y="177571"/>
            <a:ext cx="6020640" cy="3096057"/>
          </a:xfrm>
          <a:prstGeom prst="rect">
            <a:avLst/>
          </a:prstGeom>
        </p:spPr>
      </p:pic>
      <p:pic>
        <p:nvPicPr>
          <p:cNvPr id="5" name="Picture 2" descr="Afbeeldingsresultaat voor teru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3097" y="5839097"/>
            <a:ext cx="1018903" cy="101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373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60400" y="990600"/>
            <a:ext cx="425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/>
              <a:t>Conflict: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774700" y="3594100"/>
            <a:ext cx="11049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Een situatie waarin individuen, groepen en/of staten </a:t>
            </a:r>
            <a:r>
              <a:rPr lang="nl-NL" sz="3200" b="1" dirty="0"/>
              <a:t>elkaar tegenwerken </a:t>
            </a:r>
            <a:r>
              <a:rPr lang="nl-NL" sz="3200" dirty="0"/>
              <a:t>om de </a:t>
            </a:r>
            <a:r>
              <a:rPr lang="nl-NL" sz="3200" b="1" dirty="0"/>
              <a:t>eigen doelen te bereiken</a:t>
            </a:r>
            <a:r>
              <a:rPr lang="nl-NL" sz="3200" dirty="0"/>
              <a:t>. 	</a:t>
            </a:r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</p:txBody>
      </p:sp>
      <p:pic>
        <p:nvPicPr>
          <p:cNvPr id="4" name="Afbeelding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360" y="177571"/>
            <a:ext cx="6020640" cy="3096057"/>
          </a:xfrm>
          <a:prstGeom prst="rect">
            <a:avLst/>
          </a:prstGeom>
        </p:spPr>
      </p:pic>
      <p:pic>
        <p:nvPicPr>
          <p:cNvPr id="5" name="Picture 2" descr="Afbeeldingsresultaat voor teru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3097" y="5839097"/>
            <a:ext cx="1018903" cy="101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726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360" y="177571"/>
            <a:ext cx="6020640" cy="3096057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660400" y="990600"/>
            <a:ext cx="703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/>
              <a:t>Sociale (on)gelijkheid: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774700" y="3594100"/>
            <a:ext cx="11049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Een situatie waarin verschillen tussen mensen in </a:t>
            </a:r>
            <a:r>
              <a:rPr lang="nl-NL" sz="3200" b="1" dirty="0"/>
              <a:t>al dan niet aangeboren kenmerken</a:t>
            </a:r>
            <a:r>
              <a:rPr lang="nl-NL" sz="3200" dirty="0"/>
              <a:t>, </a:t>
            </a:r>
            <a:r>
              <a:rPr lang="nl-NL" sz="3200" b="1" dirty="0"/>
              <a:t>consequenties</a:t>
            </a:r>
            <a:r>
              <a:rPr lang="nl-NL" sz="3200" dirty="0"/>
              <a:t> hebben voor hun maatschappelijke positie en leiden tot een </a:t>
            </a:r>
            <a:r>
              <a:rPr lang="nl-NL" sz="3200" b="1" dirty="0"/>
              <a:t>ongelijke </a:t>
            </a:r>
          </a:p>
          <a:p>
            <a:r>
              <a:rPr lang="nl-NL" sz="3200" b="1" dirty="0"/>
              <a:t>verdeling van schaarse en hooggewaardeerde zaken, van waardering en behandeling</a:t>
            </a:r>
            <a:r>
              <a:rPr lang="nl-NL" sz="3200" dirty="0"/>
              <a:t>. 	</a:t>
            </a:r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</p:txBody>
      </p:sp>
      <p:pic>
        <p:nvPicPr>
          <p:cNvPr id="5" name="Picture 2" descr="Afbeeldingsresultaat voor teru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3097" y="5839097"/>
            <a:ext cx="1018903" cy="101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951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360" y="177571"/>
            <a:ext cx="6020640" cy="3096057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660400" y="990600"/>
            <a:ext cx="425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/>
              <a:t>Macht: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774700" y="3594100"/>
            <a:ext cx="11049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Het </a:t>
            </a:r>
            <a:r>
              <a:rPr lang="nl-NL" sz="3200" b="1" dirty="0"/>
              <a:t>vermogen om hulpbronnen </a:t>
            </a:r>
            <a:r>
              <a:rPr lang="nl-NL" sz="3200" dirty="0"/>
              <a:t>in te zetten om bepaalde</a:t>
            </a:r>
            <a:r>
              <a:rPr lang="nl-NL" sz="3200" b="1" dirty="0"/>
              <a:t> doelstellingen te bereiken</a:t>
            </a:r>
            <a:r>
              <a:rPr lang="nl-NL" sz="3200" dirty="0"/>
              <a:t> en de </a:t>
            </a:r>
            <a:r>
              <a:rPr lang="nl-NL" sz="3200" b="1" dirty="0"/>
              <a:t>handelingsmogelijkheden van anderen te beperken of te vergroten</a:t>
            </a:r>
            <a:r>
              <a:rPr lang="nl-NL" sz="3200" dirty="0"/>
              <a:t>. 	</a:t>
            </a:r>
          </a:p>
          <a:p>
            <a:endParaRPr lang="nl-NL" sz="3200" dirty="0"/>
          </a:p>
          <a:p>
            <a:endParaRPr lang="nl-NL" sz="3200" dirty="0"/>
          </a:p>
        </p:txBody>
      </p:sp>
      <p:pic>
        <p:nvPicPr>
          <p:cNvPr id="5" name="Picture 2" descr="Afbeeldingsresultaat voor teru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3097" y="5839097"/>
            <a:ext cx="1018903" cy="101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576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360" y="177571"/>
            <a:ext cx="6020640" cy="3096057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660400" y="9906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/>
              <a:t>Samenwerking: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774700" y="3594100"/>
            <a:ext cx="11049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Het proces waarin individuen, groepen en/of staten relaties vormen om hun </a:t>
            </a:r>
            <a:r>
              <a:rPr lang="nl-NL" sz="3200" b="1" dirty="0"/>
              <a:t>handelen op elkaar af te stemmen </a:t>
            </a:r>
            <a:r>
              <a:rPr lang="nl-NL" sz="3200" dirty="0"/>
              <a:t>voor een </a:t>
            </a:r>
            <a:r>
              <a:rPr lang="nl-NL" sz="3200" b="1" dirty="0"/>
              <a:t>gemeenschappelijk doel</a:t>
            </a:r>
            <a:r>
              <a:rPr lang="nl-NL" sz="3200" dirty="0"/>
              <a:t>. 	</a:t>
            </a:r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</p:txBody>
      </p:sp>
      <p:pic>
        <p:nvPicPr>
          <p:cNvPr id="5" name="Picture 2" descr="Afbeeldingsresultaat voor teru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3097" y="5839097"/>
            <a:ext cx="1018903" cy="101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993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346" y="302199"/>
            <a:ext cx="4975654" cy="2971429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660400" y="990600"/>
            <a:ext cx="744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/>
              <a:t>Representativiteit: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774700" y="3594100"/>
            <a:ext cx="11049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De mate waarin de </a:t>
            </a:r>
            <a:r>
              <a:rPr lang="nl-NL" sz="3200" b="1" dirty="0"/>
              <a:t>(politieke) besluiten, de standpunten of achtergrondkenmerken </a:t>
            </a:r>
            <a:r>
              <a:rPr lang="nl-NL" sz="3200" dirty="0"/>
              <a:t>van vertegenwoordigers overeenkomen met die van de groep die vertegenwoordigd wordt. 	</a:t>
            </a:r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</p:txBody>
      </p:sp>
      <p:pic>
        <p:nvPicPr>
          <p:cNvPr id="5" name="Picture 2" descr="Afbeeldingsresultaat voor teru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3097" y="5839097"/>
            <a:ext cx="1018903" cy="101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82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461" y="0"/>
            <a:ext cx="6643539" cy="3273628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660400" y="990600"/>
            <a:ext cx="425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/>
              <a:t>Identiteit: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774700" y="3594100"/>
            <a:ext cx="11049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Het beeld dat iemand van zichzelf heeft, dat hij uitdraagt en anderen voorhoudt en dat hij als kenmerkend en </a:t>
            </a:r>
            <a:r>
              <a:rPr lang="nl-NL" sz="3200"/>
              <a:t>blijvend beschouwt </a:t>
            </a:r>
            <a:r>
              <a:rPr lang="nl-NL" sz="3200" dirty="0"/>
              <a:t>voor zijn eigen persoon en dat is afgeleid van zijn perceptie over groepen waar hij/zij juist wel of niet deel van uitmaakt.</a:t>
            </a:r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</p:txBody>
      </p:sp>
      <p:pic>
        <p:nvPicPr>
          <p:cNvPr id="1026" name="Picture 2" descr="Afbeeldingsresultaat voor teru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3097" y="5839097"/>
            <a:ext cx="1018903" cy="101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184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619" y="302199"/>
            <a:ext cx="5952381" cy="2971429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660400" y="990600"/>
            <a:ext cx="744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/>
              <a:t>Sociale </a:t>
            </a:r>
          </a:p>
          <a:p>
            <a:r>
              <a:rPr lang="nl-NL" sz="7200" dirty="0"/>
              <a:t>institutie: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774700" y="3594100"/>
            <a:ext cx="11049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Complex van </a:t>
            </a:r>
            <a:r>
              <a:rPr lang="nl-NL" sz="3200" b="1" dirty="0"/>
              <a:t>min of meer geformaliseerde regels </a:t>
            </a:r>
            <a:r>
              <a:rPr lang="nl-NL" sz="3200" dirty="0"/>
              <a:t>die het </a:t>
            </a:r>
            <a:r>
              <a:rPr lang="nl-NL" sz="3200" b="1" dirty="0"/>
              <a:t>gedrag</a:t>
            </a:r>
            <a:r>
              <a:rPr lang="nl-NL" sz="3200" dirty="0"/>
              <a:t> van mensen en hun onderlinge relaties </a:t>
            </a:r>
            <a:r>
              <a:rPr lang="nl-NL" sz="3200" b="1" dirty="0"/>
              <a:t>reguleren</a:t>
            </a:r>
            <a:r>
              <a:rPr lang="nl-NL" sz="3200" dirty="0"/>
              <a:t>. 	</a:t>
            </a:r>
          </a:p>
          <a:p>
            <a:endParaRPr lang="nl-NL" sz="3200" dirty="0"/>
          </a:p>
          <a:p>
            <a:endParaRPr lang="nl-NL" sz="3200" dirty="0"/>
          </a:p>
        </p:txBody>
      </p:sp>
      <p:pic>
        <p:nvPicPr>
          <p:cNvPr id="5" name="Picture 2" descr="Afbeeldingsresultaat voor teru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3097" y="5839097"/>
            <a:ext cx="1018903" cy="101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626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619" y="302199"/>
            <a:ext cx="5952381" cy="2971429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660400" y="990600"/>
            <a:ext cx="607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/>
              <a:t>Sociale cohesie: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774700" y="3594100"/>
            <a:ext cx="11049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Het </a:t>
            </a:r>
            <a:r>
              <a:rPr lang="nl-NL" sz="3200" b="1" dirty="0"/>
              <a:t>aantal en de kwaliteit van de bindingen </a:t>
            </a:r>
            <a:r>
              <a:rPr lang="nl-NL" sz="3200" dirty="0"/>
              <a:t>die mensen in een ruimer sociaal kader met elkaar hebben, het </a:t>
            </a:r>
            <a:r>
              <a:rPr lang="nl-NL" sz="3200" b="1" dirty="0"/>
              <a:t>gevoel een groep te zijn, lid te zijn van een gemeenschap</a:t>
            </a:r>
            <a:r>
              <a:rPr lang="nl-NL" sz="3200" dirty="0"/>
              <a:t>, de </a:t>
            </a:r>
            <a:r>
              <a:rPr lang="nl-NL" sz="3200" b="1" dirty="0"/>
              <a:t>mate van verantwoordelijkheid voor elkaars welzijn</a:t>
            </a:r>
            <a:r>
              <a:rPr lang="nl-NL" sz="3200" dirty="0"/>
              <a:t>, en de mate waarin anderen daar ook een </a:t>
            </a:r>
            <a:r>
              <a:rPr lang="nl-NL" sz="3200" b="1" dirty="0"/>
              <a:t>beroep op kunnen doen</a:t>
            </a:r>
            <a:r>
              <a:rPr lang="nl-NL" sz="3200" dirty="0"/>
              <a:t>. 	</a:t>
            </a:r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</p:txBody>
      </p:sp>
      <p:pic>
        <p:nvPicPr>
          <p:cNvPr id="5" name="Picture 2" descr="Afbeeldingsresultaat voor teru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3097" y="5839097"/>
            <a:ext cx="1018903" cy="101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519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60400" y="990600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/>
              <a:t>Representatie: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774700" y="3594100"/>
            <a:ext cx="11049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De </a:t>
            </a:r>
            <a:r>
              <a:rPr lang="nl-NL" sz="3200" b="1" dirty="0"/>
              <a:t>vertegenwoordiging van een groep </a:t>
            </a:r>
            <a:r>
              <a:rPr lang="nl-NL" sz="3200" dirty="0"/>
              <a:t>in (politieke) organisaties door één of enkele betrokkenen die </a:t>
            </a:r>
            <a:r>
              <a:rPr lang="nl-NL" sz="3200" b="1" dirty="0"/>
              <a:t>namens de groep optreden</a:t>
            </a:r>
            <a:r>
              <a:rPr lang="nl-NL" sz="3200" dirty="0"/>
              <a:t>. 	</a:t>
            </a:r>
          </a:p>
          <a:p>
            <a:endParaRPr lang="nl-NL" sz="3200" dirty="0"/>
          </a:p>
        </p:txBody>
      </p:sp>
      <p:pic>
        <p:nvPicPr>
          <p:cNvPr id="4" name="Afbeelding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619" y="302199"/>
            <a:ext cx="5952381" cy="2971429"/>
          </a:xfrm>
          <a:prstGeom prst="rect">
            <a:avLst/>
          </a:prstGeom>
        </p:spPr>
      </p:pic>
      <p:pic>
        <p:nvPicPr>
          <p:cNvPr id="5" name="Picture 2" descr="Afbeeldingsresultaat voor teru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3097" y="5839097"/>
            <a:ext cx="1018903" cy="101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1683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60400" y="990600"/>
            <a:ext cx="7251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/>
              <a:t>Politieke </a:t>
            </a:r>
          </a:p>
          <a:p>
            <a:r>
              <a:rPr lang="nl-NL" sz="7200" dirty="0"/>
              <a:t>institutie: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715119" y="3594100"/>
            <a:ext cx="11049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Complex van </a:t>
            </a:r>
            <a:r>
              <a:rPr lang="nl-NL" sz="3200" b="1" dirty="0"/>
              <a:t>min of meer geformaliseerde regels </a:t>
            </a:r>
            <a:r>
              <a:rPr lang="nl-NL" sz="3200" dirty="0"/>
              <a:t>die het </a:t>
            </a:r>
            <a:r>
              <a:rPr lang="nl-NL" sz="3200" b="1" dirty="0"/>
              <a:t>gedrag</a:t>
            </a:r>
            <a:r>
              <a:rPr lang="nl-NL" sz="3200" dirty="0"/>
              <a:t> van mensen en hun </a:t>
            </a:r>
            <a:r>
              <a:rPr lang="nl-NL" sz="3200" b="1" dirty="0"/>
              <a:t>onderlinge relaties rond politieke machtsuitoefening en politieke besluitvorming reguleren</a:t>
            </a:r>
            <a:r>
              <a:rPr lang="nl-NL" sz="3200" dirty="0"/>
              <a:t>. 	</a:t>
            </a:r>
          </a:p>
          <a:p>
            <a:endParaRPr lang="nl-NL" sz="3200" dirty="0"/>
          </a:p>
        </p:txBody>
      </p:sp>
      <p:pic>
        <p:nvPicPr>
          <p:cNvPr id="4" name="Afbeelding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619" y="302199"/>
            <a:ext cx="5952381" cy="2971429"/>
          </a:xfrm>
          <a:prstGeom prst="rect">
            <a:avLst/>
          </a:prstGeom>
        </p:spPr>
      </p:pic>
      <p:pic>
        <p:nvPicPr>
          <p:cNvPr id="5" name="Picture 2" descr="Afbeeldingsresultaat voor teru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3097" y="5839097"/>
            <a:ext cx="1018903" cy="101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677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619" y="302199"/>
            <a:ext cx="5952381" cy="2971429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660400" y="990600"/>
            <a:ext cx="619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/>
              <a:t>Groepsvorming: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774700" y="3594100"/>
            <a:ext cx="11049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Het tot stand komen van </a:t>
            </a:r>
            <a:r>
              <a:rPr lang="nl-NL" sz="3200" b="1" dirty="0"/>
              <a:t>bindingen tussen meer dan twee mensen</a:t>
            </a:r>
            <a:r>
              <a:rPr lang="nl-NL" sz="3200" dirty="0"/>
              <a:t>, doordat ze </a:t>
            </a:r>
            <a:r>
              <a:rPr lang="nl-NL" sz="3200" b="1" dirty="0"/>
              <a:t>elkaar beïnvloeden en gemeenschappelijke waarden en normen</a:t>
            </a:r>
            <a:r>
              <a:rPr lang="nl-NL" sz="3200" dirty="0"/>
              <a:t> ontwikkelen. 	</a:t>
            </a:r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</p:txBody>
      </p:sp>
      <p:pic>
        <p:nvPicPr>
          <p:cNvPr id="5" name="Picture 2" descr="Afbeeldingsresultaat voor teru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3097" y="5839097"/>
            <a:ext cx="1018903" cy="101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5948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619" y="302199"/>
            <a:ext cx="5952381" cy="2971429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660400" y="990600"/>
            <a:ext cx="619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/>
              <a:t>Binding: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774700" y="3594100"/>
            <a:ext cx="11049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Het hoofdconcept binding verwijst naar de </a:t>
            </a:r>
            <a:r>
              <a:rPr lang="nl-NL" sz="3200" b="1" dirty="0"/>
              <a:t>relatie en onderlinge afhankelijkheden</a:t>
            </a:r>
            <a:r>
              <a:rPr lang="nl-NL" sz="3200" dirty="0"/>
              <a:t> tussen mensen in een gezin of familie, tussen leden van een groep, in de maatschappij en op het niveau van de staat. 	</a:t>
            </a:r>
          </a:p>
          <a:p>
            <a:r>
              <a:rPr lang="nl-NL" sz="3200" dirty="0"/>
              <a:t>	</a:t>
            </a:r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</p:txBody>
      </p:sp>
      <p:pic>
        <p:nvPicPr>
          <p:cNvPr id="5" name="Picture 2" descr="Afbeeldingsresultaat voor teru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3097" y="5839097"/>
            <a:ext cx="1018903" cy="101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972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461" y="0"/>
            <a:ext cx="6643539" cy="3273628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660400" y="990600"/>
            <a:ext cx="425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/>
              <a:t>Vorming: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774700" y="3594100"/>
            <a:ext cx="11049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Het hoofdconcept vorming verwijst naar het proces van </a:t>
            </a:r>
            <a:r>
              <a:rPr lang="nl-NL" sz="3200" b="1" dirty="0"/>
              <a:t>verwerving van een bepaalde identiteit</a:t>
            </a:r>
            <a:r>
              <a:rPr lang="nl-NL" sz="3200" dirty="0"/>
              <a:t>. 	</a:t>
            </a:r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</p:txBody>
      </p:sp>
      <p:pic>
        <p:nvPicPr>
          <p:cNvPr id="5" name="Picture 2" descr="Afbeeldingsresultaat voor teru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3097" y="5839097"/>
            <a:ext cx="1018903" cy="101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6471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360" y="177571"/>
            <a:ext cx="6020640" cy="3096057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660400" y="9906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/>
              <a:t>Verhouding: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774700" y="3594100"/>
            <a:ext cx="11049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Het hoofdconcept verhouding verwijst naar de wijze waarop mensen zich </a:t>
            </a:r>
            <a:r>
              <a:rPr lang="nl-NL" sz="3200" b="1" dirty="0"/>
              <a:t>van elkaar onderscheiden en tot elkaar verhouden </a:t>
            </a:r>
            <a:r>
              <a:rPr lang="nl-NL" sz="3200" dirty="0"/>
              <a:t>en de manier waarop samenlevingen in </a:t>
            </a:r>
            <a:r>
              <a:rPr lang="nl-NL" sz="3200" b="1" dirty="0"/>
              <a:t>sociale zin vorm geven aan deze verschillen</a:t>
            </a:r>
            <a:r>
              <a:rPr lang="nl-NL" sz="3200" dirty="0"/>
              <a:t>. Het verwijst ook naar onderlinge betrekkingen tussen staten. 	</a:t>
            </a:r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</p:txBody>
      </p:sp>
      <p:pic>
        <p:nvPicPr>
          <p:cNvPr id="5" name="Picture 2" descr="Afbeeldingsresultaat voor teru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3097" y="5839097"/>
            <a:ext cx="1018903" cy="101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1327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60400" y="990600"/>
            <a:ext cx="5587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/>
              <a:t>Verandering: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774700" y="3594100"/>
            <a:ext cx="11049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Het hoofdconcept verandering verwijst naar </a:t>
            </a:r>
            <a:r>
              <a:rPr lang="nl-NL" sz="3200" b="1" dirty="0"/>
              <a:t>richting en tempo van ontwikkelingen</a:t>
            </a:r>
            <a:r>
              <a:rPr lang="nl-NL" sz="3200" dirty="0"/>
              <a:t> in de samenleving en de </a:t>
            </a:r>
            <a:r>
              <a:rPr lang="nl-NL" sz="3200" b="1" dirty="0"/>
              <a:t>(on)mogelijkheden deze te beïnvloeden</a:t>
            </a:r>
            <a:r>
              <a:rPr lang="nl-NL" sz="3200" dirty="0"/>
              <a:t>. 	</a:t>
            </a:r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</p:txBody>
      </p:sp>
      <p:pic>
        <p:nvPicPr>
          <p:cNvPr id="4" name="Afbeelding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570" y="120413"/>
            <a:ext cx="5944430" cy="3153215"/>
          </a:xfrm>
          <a:prstGeom prst="rect">
            <a:avLst/>
          </a:prstGeom>
        </p:spPr>
      </p:pic>
      <p:pic>
        <p:nvPicPr>
          <p:cNvPr id="5" name="Picture 2" descr="Afbeeldingsresultaat voor teru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3097" y="5839097"/>
            <a:ext cx="1018903" cy="101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985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461" y="0"/>
            <a:ext cx="6643539" cy="3273628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660400" y="990600"/>
            <a:ext cx="4991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/>
              <a:t>Acculturatie: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774700" y="3594100"/>
            <a:ext cx="11049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Het </a:t>
            </a:r>
            <a:r>
              <a:rPr lang="nl-NL" sz="3200" b="1" dirty="0"/>
              <a:t>aanleren en verwerven </a:t>
            </a:r>
            <a:r>
              <a:rPr lang="nl-NL" sz="3200" dirty="0"/>
              <a:t>van een </a:t>
            </a:r>
            <a:r>
              <a:rPr lang="nl-NL" sz="3200" b="1" dirty="0"/>
              <a:t>andere cultuur </a:t>
            </a:r>
            <a:r>
              <a:rPr lang="nl-NL" sz="3200" dirty="0"/>
              <a:t>of elementen daaruit, dan die waarin iemand is opgegroeid.</a:t>
            </a:r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</p:txBody>
      </p:sp>
      <p:pic>
        <p:nvPicPr>
          <p:cNvPr id="5" name="Picture 2" descr="Afbeeldingsresultaat voor teru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3097" y="5852160"/>
            <a:ext cx="1018903" cy="101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332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5851" y="4163874"/>
            <a:ext cx="5399314" cy="2694125"/>
          </a:xfrm>
          <a:prstGeom prst="rect">
            <a:avLst/>
          </a:prstGeom>
        </p:spPr>
      </p:pic>
      <p:pic>
        <p:nvPicPr>
          <p:cNvPr id="3" name="Afbeelding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461" y="0"/>
            <a:ext cx="6643539" cy="3273628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660400" y="990600"/>
            <a:ext cx="425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/>
              <a:t>Cultuur: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863600" y="3273628"/>
            <a:ext cx="11049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Het geheel van </a:t>
            </a:r>
            <a:r>
              <a:rPr lang="nl-NL" sz="3200" b="1" dirty="0"/>
              <a:t>voorstellingen, uitdrukkingsvormen, opvattingen, waarden en normen </a:t>
            </a:r>
            <a:r>
              <a:rPr lang="nl-NL" sz="3200" dirty="0"/>
              <a:t>die mensen als lid van een groep of samenleving hebben verworven.</a:t>
            </a:r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</p:txBody>
      </p:sp>
      <p:pic>
        <p:nvPicPr>
          <p:cNvPr id="6" name="Picture 2" descr="Afbeeldingsresultaat voor teru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3097" y="5839097"/>
            <a:ext cx="1018903" cy="101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142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461" y="0"/>
            <a:ext cx="6643539" cy="3273628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660400" y="990600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/>
              <a:t>Socialisatie: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774700" y="3594100"/>
            <a:ext cx="11049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Het proces van </a:t>
            </a:r>
            <a:r>
              <a:rPr lang="nl-NL" sz="3200" b="1" dirty="0"/>
              <a:t>overdracht en verwerving van de cultuur </a:t>
            </a:r>
            <a:r>
              <a:rPr lang="nl-NL" sz="3200" dirty="0"/>
              <a:t>van de groep(en) en samenleving waar mensen toe behoren. Het proces bestaat uit </a:t>
            </a:r>
            <a:r>
              <a:rPr lang="nl-NL" sz="3200" b="1" dirty="0"/>
              <a:t>opvoeding, opleiding en andere vormen </a:t>
            </a:r>
            <a:r>
              <a:rPr lang="nl-NL" sz="3200" dirty="0"/>
              <a:t>van omgang met anderen.</a:t>
            </a:r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</p:txBody>
      </p:sp>
      <p:pic>
        <p:nvPicPr>
          <p:cNvPr id="5" name="Picture 2" descr="Afbeeldingsresultaat voor teru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3097" y="5852160"/>
            <a:ext cx="1018903" cy="101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908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461" y="0"/>
            <a:ext cx="6643539" cy="3273628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660399" y="990600"/>
            <a:ext cx="48880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/>
              <a:t>Politieke</a:t>
            </a:r>
          </a:p>
          <a:p>
            <a:r>
              <a:rPr lang="nl-NL" sz="7200" dirty="0"/>
              <a:t>socialisatie: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774700" y="3594100"/>
            <a:ext cx="11049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Het proces van </a:t>
            </a:r>
            <a:r>
              <a:rPr lang="nl-NL" sz="3200" b="1" dirty="0"/>
              <a:t>overdracht en verwerving van de politieke cultuur </a:t>
            </a:r>
            <a:r>
              <a:rPr lang="nl-NL" sz="3200" dirty="0"/>
              <a:t>van de groep(en) en samenleving waar mensen toe behoren. Het proces bestaat uit </a:t>
            </a:r>
            <a:r>
              <a:rPr lang="nl-NL" sz="3200" b="1" dirty="0"/>
              <a:t>opvoeding, opleiding en andere vormen</a:t>
            </a:r>
            <a:r>
              <a:rPr lang="nl-NL" sz="3200" dirty="0"/>
              <a:t> van omgang met anderen.</a:t>
            </a:r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</p:txBody>
      </p:sp>
      <p:pic>
        <p:nvPicPr>
          <p:cNvPr id="5" name="Picture 2" descr="Afbeeldingsresultaat voor teru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3097" y="5839097"/>
            <a:ext cx="1018903" cy="101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367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461" y="0"/>
            <a:ext cx="6643539" cy="3273628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660400" y="990600"/>
            <a:ext cx="425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/>
              <a:t>Ideologie: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774700" y="3594100"/>
            <a:ext cx="11049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Een samenhangend geheel van </a:t>
            </a:r>
            <a:r>
              <a:rPr lang="nl-NL" sz="3200" b="1" dirty="0"/>
              <a:t>beginselen en denkbeelden</a:t>
            </a:r>
            <a:r>
              <a:rPr lang="nl-NL" sz="3200" dirty="0"/>
              <a:t>, meestal uitmondend in </a:t>
            </a:r>
            <a:r>
              <a:rPr lang="nl-NL" sz="3200" b="1" dirty="0"/>
              <a:t>ideeën over de meest wenselijke maatschappelijke en politieke verhoudingen</a:t>
            </a:r>
            <a:r>
              <a:rPr lang="nl-NL" sz="3200" dirty="0"/>
              <a:t>.</a:t>
            </a:r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</p:txBody>
      </p:sp>
      <p:pic>
        <p:nvPicPr>
          <p:cNvPr id="5" name="Picture 2" descr="Afbeeldingsresultaat voor teru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3097" y="5839097"/>
            <a:ext cx="1018903" cy="101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316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885" y="134920"/>
            <a:ext cx="5944430" cy="3153215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660400" y="990600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/>
              <a:t>Rationalisering: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774700" y="3594100"/>
            <a:ext cx="11049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Het proces van het </a:t>
            </a:r>
            <a:r>
              <a:rPr lang="nl-NL" sz="3200" b="1" dirty="0"/>
              <a:t>ordenen en systematiseren van de werkelijkheid </a:t>
            </a:r>
            <a:r>
              <a:rPr lang="nl-NL" sz="3200" dirty="0"/>
              <a:t>met de bedoeling haar </a:t>
            </a:r>
            <a:r>
              <a:rPr lang="nl-NL" sz="3200" b="1" dirty="0"/>
              <a:t>voorspelbaar en beheersbaar </a:t>
            </a:r>
            <a:r>
              <a:rPr lang="nl-NL" sz="3200" dirty="0"/>
              <a:t>te maken en van het </a:t>
            </a:r>
            <a:r>
              <a:rPr lang="nl-NL" sz="3200" b="1" dirty="0"/>
              <a:t>doelgericht inzetten van middelen</a:t>
            </a:r>
            <a:r>
              <a:rPr lang="nl-NL" sz="3200" dirty="0"/>
              <a:t> om zo </a:t>
            </a:r>
            <a:r>
              <a:rPr lang="nl-NL" sz="3200" b="1" dirty="0"/>
              <a:t>efficiënt en effectief</a:t>
            </a:r>
            <a:r>
              <a:rPr lang="nl-NL" sz="3200" dirty="0"/>
              <a:t> mogelijk resultaten te halen.</a:t>
            </a:r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</p:txBody>
      </p:sp>
      <p:pic>
        <p:nvPicPr>
          <p:cNvPr id="5" name="Picture 2" descr="Afbeeldingsresultaat voor teru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3097" y="5839097"/>
            <a:ext cx="1018903" cy="101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725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570" y="120413"/>
            <a:ext cx="5944430" cy="3153215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660400" y="990600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/>
              <a:t>Democratisering: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774700" y="3594100"/>
            <a:ext cx="11049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Het proces van </a:t>
            </a:r>
            <a:r>
              <a:rPr lang="nl-NL" sz="3200" b="1" dirty="0"/>
              <a:t>verandering van de machts- en gezagsverhoudingen </a:t>
            </a:r>
            <a:r>
              <a:rPr lang="nl-NL" sz="3200" dirty="0"/>
              <a:t>door een </a:t>
            </a:r>
            <a:r>
              <a:rPr lang="nl-NL" sz="3200" b="1" dirty="0"/>
              <a:t>grotere inspraak en medezeggenschap van degenen met minder macht</a:t>
            </a:r>
            <a:r>
              <a:rPr lang="nl-NL" sz="3200" dirty="0"/>
              <a:t>.</a:t>
            </a:r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</p:txBody>
      </p:sp>
      <p:pic>
        <p:nvPicPr>
          <p:cNvPr id="5" name="Picture 2" descr="Afbeeldingsresultaat voor teru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3097" y="5839097"/>
            <a:ext cx="1018903" cy="101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437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angepast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C55A11"/>
      </a:hlink>
      <a:folHlink>
        <a:srgbClr val="C55A11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462</TotalTime>
  <Words>811</Words>
  <Application>Microsoft Office PowerPoint</Application>
  <PresentationFormat>Breedbeeld</PresentationFormat>
  <Paragraphs>116</Paragraphs>
  <Slides>28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Gijs Oxener</dc:creator>
  <cp:lastModifiedBy>Maarten van Heijningen</cp:lastModifiedBy>
  <cp:revision>28</cp:revision>
  <dcterms:created xsi:type="dcterms:W3CDTF">2018-09-05T14:39:11Z</dcterms:created>
  <dcterms:modified xsi:type="dcterms:W3CDTF">2024-01-22T16:19:37Z</dcterms:modified>
</cp:coreProperties>
</file>