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5"/>
  </p:notesMasterIdLst>
  <p:sldIdLst>
    <p:sldId id="257" r:id="rId5"/>
    <p:sldId id="258" r:id="rId6"/>
    <p:sldId id="260" r:id="rId7"/>
    <p:sldId id="262" r:id="rId8"/>
    <p:sldId id="263" r:id="rId9"/>
    <p:sldId id="261" r:id="rId10"/>
    <p:sldId id="264" r:id="rId11"/>
    <p:sldId id="266" r:id="rId12"/>
    <p:sldId id="265" r:id="rId13"/>
    <p:sldId id="267" r:id="rId14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A10801F-3C0E-75BD-953F-74C892D57785}" v="19" dt="2025-12-12T09:50:04.98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1489E2-614A-4B64-9F91-63C636DF85CB}" type="datetimeFigureOut">
              <a:t>12-12-2025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40CA78-B81B-421C-B080-23823B80250F}" type="slidenum"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08084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npo.nl/npo3/3opreis/officiele-vrije-feestdagen-nederland-eruopa" TargetMode="External"/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6uBsMTufNlc&amp;t=4s" TargetMode="External"/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nos.nl/regio/utrecht/artikel/676287-kerst-wordt-op-utrechtse-hogeschool-voortaan-feestdag-genoemd-noem-het-gewoon-bij-naam" TargetMode="Externa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lang="nl-NL" dirty="0">
              <a:ea typeface="Calibri"/>
              <a:cs typeface="Calibri"/>
            </a:endParaRPr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28bcf863ac5_1_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87" name="Google Shape;87;g28bcf863ac5_1_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Bespreek welke feestdagen Nederlanders hebben en wat je opvalt aan deze dagen (voornamelijk christelijk). 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3C6B209-7D97-DE4D-576A-C602CDFA7C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FE541EFB-16F0-77C3-3E69-1BBFCECE71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nl-NL">
                <a:solidFill>
                  <a:srgbClr val="052C34"/>
                </a:solidFill>
              </a:rPr>
              <a:t>Welke feestdagen vieren andere subculturen in ons land? Denk aan:</a:t>
            </a:r>
          </a:p>
          <a:p>
            <a:pPr marL="171450" indent="-171450">
              <a:buFont typeface="Calibri"/>
              <a:buChar char="-"/>
            </a:pP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Het Suikerfeest,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Jom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Kipoer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of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Divali</a:t>
            </a:r>
          </a:p>
          <a:p>
            <a:pPr marL="171450" indent="-171450">
              <a:buFont typeface="Calibri"/>
              <a:buChar char="-"/>
            </a:pP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Keti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  <a:r>
              <a:rPr lang="nl-NL" dirty="0" err="1">
                <a:solidFill>
                  <a:srgbClr val="052C34"/>
                </a:solidFill>
                <a:ea typeface="Calibri"/>
                <a:cs typeface="Calibri"/>
              </a:rPr>
              <a:t>Koti</a:t>
            </a:r>
            <a:r>
              <a:rPr lang="nl-NL" dirty="0">
                <a:solidFill>
                  <a:srgbClr val="052C34"/>
                </a:solidFill>
                <a:ea typeface="Calibri"/>
                <a:cs typeface="Calibri"/>
              </a:rPr>
              <a:t> </a:t>
            </a: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1C7AEE4A-BC58-C274-638D-79FBB49D08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6859973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FD9CB5F-1D66-1875-D851-7C838640B0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E7F759B1-E0F0-7581-0756-19575689A3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71450" indent="-171450">
              <a:lnSpc>
                <a:spcPct val="90000"/>
              </a:lnSpc>
              <a:spcBef>
                <a:spcPts val="667"/>
              </a:spcBef>
              <a:buFont typeface="Arial"/>
              <a:buChar char="•"/>
            </a:pPr>
            <a:r>
              <a:rPr lang="nl-NL" dirty="0">
                <a:solidFill>
                  <a:schemeClr val="dk1"/>
                </a:solidFill>
                <a:hlinkClick r:id="rId3"/>
              </a:rPr>
              <a:t>https://npo.nl/npo3/3opreis/officiele-vrije-feestdagen-nederland-eruopa</a:t>
            </a:r>
            <a:endParaRPr lang="nl-NL">
              <a:solidFill>
                <a:schemeClr val="dk1"/>
              </a:solidFill>
            </a:endParaRPr>
          </a:p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65EB8E72-45F8-11A5-BFF2-DCF2E90D46A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1711572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B4B46676-705C-B2C7-D12A-91206A3B3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D44388EB-3EE5-1198-A74D-387556DFB89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dirty="0" err="1">
                <a:ea typeface="Calibri"/>
                <a:cs typeface="Calibri"/>
              </a:rPr>
              <a:t>Vragen</a:t>
            </a:r>
            <a:r>
              <a:rPr lang="en-US" dirty="0">
                <a:ea typeface="Calibri"/>
                <a:cs typeface="Calibri"/>
              </a:rPr>
              <a:t> MAW:</a:t>
            </a:r>
            <a:endParaRPr lang="en-US" dirty="0"/>
          </a:p>
          <a:p>
            <a:pPr marL="228600" indent="-228600">
              <a:buAutoNum type="arabicPeriod"/>
            </a:pPr>
            <a:r>
              <a:rPr lang="en-US" dirty="0">
                <a:ea typeface="Calibri"/>
                <a:cs typeface="+mn-lt"/>
              </a:rPr>
              <a:t>Licht de zin '</a:t>
            </a:r>
            <a:r>
              <a:rPr lang="en-US" dirty="0" err="1">
                <a:ea typeface="Calibri"/>
                <a:cs typeface="+mn-lt"/>
              </a:rPr>
              <a:t>kerst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cancelen</a:t>
            </a:r>
            <a:r>
              <a:rPr lang="en-US" dirty="0">
                <a:ea typeface="Calibri"/>
                <a:cs typeface="+mn-lt"/>
              </a:rPr>
              <a:t> is </a:t>
            </a:r>
            <a:r>
              <a:rPr lang="en-US" dirty="0" err="1">
                <a:ea typeface="Calibri"/>
                <a:cs typeface="+mn-lt"/>
              </a:rPr>
              <a:t>cultuur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cancelen</a:t>
            </a:r>
            <a:r>
              <a:rPr lang="en-US" dirty="0">
                <a:ea typeface="Calibri"/>
                <a:cs typeface="+mn-lt"/>
              </a:rPr>
              <a:t>' toe </a:t>
            </a:r>
            <a:r>
              <a:rPr lang="en-US" dirty="0" err="1">
                <a:ea typeface="Calibri"/>
                <a:cs typeface="+mn-lt"/>
              </a:rPr>
              <a:t>aan</a:t>
            </a:r>
            <a:r>
              <a:rPr lang="en-US" dirty="0">
                <a:ea typeface="Calibri"/>
                <a:cs typeface="+mn-lt"/>
              </a:rPr>
              <a:t> de hand van het </a:t>
            </a:r>
            <a:r>
              <a:rPr lang="en-US" dirty="0" err="1">
                <a:ea typeface="Calibri"/>
                <a:cs typeface="+mn-lt"/>
              </a:rPr>
              <a:t>kernconcept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cultuur</a:t>
            </a:r>
            <a:r>
              <a:rPr lang="en-US" dirty="0">
                <a:ea typeface="Calibri"/>
                <a:cs typeface="+mn-lt"/>
              </a:rPr>
              <a:t>.</a:t>
            </a:r>
          </a:p>
          <a:p>
            <a:pPr marL="228600" indent="-228600">
              <a:buAutoNum type="arabicPeriod"/>
            </a:pPr>
            <a:r>
              <a:rPr lang="en-US" dirty="0" err="1">
                <a:ea typeface="Calibri"/>
                <a:cs typeface="+mn-lt"/>
              </a:rPr>
              <a:t>Volgens</a:t>
            </a:r>
            <a:r>
              <a:rPr lang="en-US" dirty="0">
                <a:ea typeface="Calibri"/>
                <a:cs typeface="+mn-lt"/>
              </a:rPr>
              <a:t> Miriam Bikker </a:t>
            </a:r>
            <a:r>
              <a:rPr lang="en-US" dirty="0" err="1">
                <a:ea typeface="Calibri"/>
                <a:cs typeface="+mn-lt"/>
              </a:rPr>
              <a:t>zal</a:t>
            </a:r>
            <a:r>
              <a:rPr lang="en-US" dirty="0">
                <a:ea typeface="Calibri"/>
                <a:cs typeface="+mn-lt"/>
              </a:rPr>
              <a:t> met het </a:t>
            </a:r>
            <a:r>
              <a:rPr lang="en-US" dirty="0" err="1">
                <a:ea typeface="Calibri"/>
                <a:cs typeface="+mn-lt"/>
              </a:rPr>
              <a:t>verdwijnen</a:t>
            </a:r>
            <a:r>
              <a:rPr lang="en-US" dirty="0">
                <a:ea typeface="Calibri"/>
                <a:cs typeface="+mn-lt"/>
              </a:rPr>
              <a:t> van de </a:t>
            </a:r>
            <a:r>
              <a:rPr lang="en-US" dirty="0" err="1">
                <a:ea typeface="Calibri"/>
                <a:cs typeface="+mn-lt"/>
              </a:rPr>
              <a:t>namen</a:t>
            </a:r>
            <a:r>
              <a:rPr lang="en-US" dirty="0">
                <a:ea typeface="Calibri"/>
                <a:cs typeface="+mn-lt"/>
              </a:rPr>
              <a:t> van </a:t>
            </a:r>
            <a:r>
              <a:rPr lang="en-US" dirty="0" err="1">
                <a:ea typeface="Calibri"/>
                <a:cs typeface="+mn-lt"/>
              </a:rPr>
              <a:t>feestdagen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ook</a:t>
            </a:r>
            <a:r>
              <a:rPr lang="en-US" dirty="0">
                <a:ea typeface="Calibri"/>
                <a:cs typeface="+mn-lt"/>
              </a:rPr>
              <a:t> de </a:t>
            </a:r>
            <a:r>
              <a:rPr lang="en-US" dirty="0" err="1">
                <a:ea typeface="Calibri"/>
                <a:cs typeface="+mn-lt"/>
              </a:rPr>
              <a:t>onderlinge</a:t>
            </a:r>
            <a:r>
              <a:rPr lang="en-US" dirty="0">
                <a:ea typeface="Calibri"/>
                <a:cs typeface="+mn-lt"/>
              </a:rPr>
              <a:t> binding </a:t>
            </a:r>
            <a:r>
              <a:rPr lang="en-US" dirty="0" err="1">
                <a:ea typeface="Calibri"/>
                <a:cs typeface="+mn-lt"/>
              </a:rPr>
              <a:t>tussen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mensen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verdwijnen</a:t>
            </a:r>
            <a:r>
              <a:rPr lang="en-US" dirty="0">
                <a:ea typeface="Calibri"/>
                <a:cs typeface="+mn-lt"/>
              </a:rPr>
              <a:t>. Ben je het </a:t>
            </a:r>
            <a:r>
              <a:rPr lang="en-US" dirty="0" err="1">
                <a:ea typeface="Calibri"/>
                <a:cs typeface="+mn-lt"/>
              </a:rPr>
              <a:t>hiermee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eens</a:t>
            </a:r>
            <a:r>
              <a:rPr lang="en-US" dirty="0">
                <a:ea typeface="Calibri"/>
                <a:cs typeface="+mn-lt"/>
              </a:rPr>
              <a:t> of </a:t>
            </a:r>
            <a:r>
              <a:rPr lang="en-US" dirty="0" err="1">
                <a:ea typeface="Calibri"/>
                <a:cs typeface="+mn-lt"/>
              </a:rPr>
              <a:t>oneens</a:t>
            </a:r>
            <a:r>
              <a:rPr lang="en-US" dirty="0">
                <a:ea typeface="Calibri"/>
                <a:cs typeface="+mn-lt"/>
              </a:rPr>
              <a:t>? </a:t>
            </a:r>
            <a:r>
              <a:rPr lang="en-US" dirty="0" err="1">
                <a:ea typeface="Calibri"/>
                <a:cs typeface="+mn-lt"/>
              </a:rPr>
              <a:t>Gebruik</a:t>
            </a:r>
            <a:r>
              <a:rPr lang="en-US" dirty="0">
                <a:ea typeface="Calibri"/>
                <a:cs typeface="+mn-lt"/>
              </a:rPr>
              <a:t> in je </a:t>
            </a:r>
            <a:r>
              <a:rPr lang="en-US" dirty="0" err="1">
                <a:ea typeface="Calibri"/>
                <a:cs typeface="+mn-lt"/>
              </a:rPr>
              <a:t>antwoord</a:t>
            </a:r>
            <a:r>
              <a:rPr lang="en-US" dirty="0">
                <a:ea typeface="Calibri"/>
                <a:cs typeface="+mn-lt"/>
              </a:rPr>
              <a:t> het </a:t>
            </a:r>
            <a:r>
              <a:rPr lang="en-US" dirty="0" err="1">
                <a:ea typeface="Calibri"/>
                <a:cs typeface="+mn-lt"/>
              </a:rPr>
              <a:t>hoofdconcept</a:t>
            </a:r>
            <a:r>
              <a:rPr lang="en-US" dirty="0">
                <a:ea typeface="Calibri"/>
                <a:cs typeface="+mn-lt"/>
              </a:rPr>
              <a:t> binding </a:t>
            </a:r>
            <a:r>
              <a:rPr lang="en-US" dirty="0" err="1">
                <a:ea typeface="Calibri"/>
                <a:cs typeface="+mn-lt"/>
              </a:rPr>
              <a:t>en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één</a:t>
            </a:r>
            <a:r>
              <a:rPr lang="en-US" dirty="0">
                <a:ea typeface="Calibri"/>
                <a:cs typeface="+mn-lt"/>
              </a:rPr>
              <a:t> van de </a:t>
            </a:r>
            <a:r>
              <a:rPr lang="en-US" dirty="0" err="1">
                <a:ea typeface="Calibri"/>
                <a:cs typeface="+mn-lt"/>
              </a:rPr>
              <a:t>drie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zaken</a:t>
            </a:r>
            <a:r>
              <a:rPr lang="en-US" dirty="0">
                <a:ea typeface="Calibri"/>
                <a:cs typeface="+mn-lt"/>
              </a:rPr>
              <a:t> die de </a:t>
            </a:r>
            <a:r>
              <a:rPr lang="en-US" dirty="0" err="1">
                <a:ea typeface="Calibri"/>
                <a:cs typeface="+mn-lt"/>
              </a:rPr>
              <a:t>samenleving</a:t>
            </a:r>
            <a:r>
              <a:rPr lang="en-US" dirty="0">
                <a:ea typeface="Calibri"/>
                <a:cs typeface="+mn-lt"/>
              </a:rPr>
              <a:t> </a:t>
            </a:r>
            <a:r>
              <a:rPr lang="en-US" dirty="0" err="1">
                <a:ea typeface="Calibri"/>
                <a:cs typeface="+mn-lt"/>
              </a:rPr>
              <a:t>bijeenhoudt</a:t>
            </a:r>
            <a:r>
              <a:rPr lang="en-US" dirty="0">
                <a:ea typeface="Calibri"/>
                <a:cs typeface="+mn-lt"/>
              </a:rPr>
              <a:t>. </a:t>
            </a:r>
          </a:p>
          <a:p>
            <a:endParaRPr lang="en-US" dirty="0">
              <a:ea typeface="Calibri"/>
              <a:cs typeface="+mn-lt"/>
            </a:endParaRPr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4FA9A3AF-DBE0-D7FC-620D-E399C26DFD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001409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F298DE1-1CC4-2173-5267-9BA621DB49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41CF8C1B-CF0B-C3DF-B0BA-65B9CEBF07B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>
                <a:solidFill>
                  <a:schemeClr val="dk1"/>
                </a:solidFill>
                <a:ea typeface="Calibri"/>
                <a:cs typeface="Calibri"/>
              </a:rPr>
              <a:t>Link naar ASWB-schema: </a:t>
            </a:r>
            <a:r>
              <a:rPr lang="en-US" dirty="0">
                <a:solidFill>
                  <a:schemeClr val="dk1"/>
                </a:solidFill>
                <a:hlinkClick r:id="rId3"/>
              </a:rPr>
              <a:t>https://www.youtube.com/watch?v=6uBsMTufNlc&amp;t=4s</a:t>
            </a:r>
            <a:endParaRPr lang="en-US">
              <a:solidFill>
                <a:schemeClr val="dk1"/>
              </a:solidFill>
              <a:ea typeface="Calibri"/>
              <a:cs typeface="Calibri" panose="020F0502020204030204"/>
            </a:endParaRPr>
          </a:p>
          <a:p>
            <a:r>
              <a:rPr lang="en-US">
                <a:ea typeface="Calibri"/>
                <a:cs typeface="+mn-lt"/>
              </a:rPr>
              <a:t>Link naar artikel: </a:t>
            </a:r>
            <a:r>
              <a:rPr lang="en-US" dirty="0">
                <a:hlinkClick r:id="rId4"/>
              </a:rPr>
              <a:t>https://nos.nl/regio/utrecht/artikel/676287-kerst-wordt-op-utrechtse-hogeschool-voortaan-feestdag-genoemd-noem-het-gewoon-bij-naam</a:t>
            </a:r>
            <a:endParaRPr lang="en-US" dirty="0"/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7D6EC85B-BE6A-BAE4-7846-64A4AE695CA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1916968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773287C-C4CC-DFAA-0E2A-555CCC250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94213DCB-5D07-AB70-B8D2-456E6FA659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endParaRPr lang="en-US" dirty="0">
              <a:ea typeface="Calibri"/>
              <a:cs typeface="+mn-lt"/>
            </a:endParaRPr>
          </a:p>
          <a:p>
            <a:endParaRPr lang="en-US" dirty="0">
              <a:ea typeface="Calibri"/>
              <a:cs typeface="+mn-lt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1CECA300-EF7C-5454-FFC9-A0279E4D794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487176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B6A1B28-1DA9-1B88-3A1F-A7818B6115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173D5725-402B-B542-45B1-69E28CDCFE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Verdere eisen aan deze opdracht kan je als docent stellen</a:t>
            </a:r>
            <a:endParaRPr dirty="0">
              <a:solidFill>
                <a:schemeClr val="dk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89907200-8F6E-BC43-E280-E7A878E6BC4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72725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6BE2190E-89E3-89A9-39B4-73E6FE042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28bcf863ac5_1_19:notes">
            <a:extLst>
              <a:ext uri="{FF2B5EF4-FFF2-40B4-BE49-F238E27FC236}">
                <a16:creationId xmlns:a16="http://schemas.microsoft.com/office/drawing/2014/main" id="{B5933CA2-1F83-93CD-250B-3676BFBFAE6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Moet het mogelijk zijn om Tweede Kerstdag om te ruilen voor het Suikerfeest? Daar kunnen de leerlingen het nu over hebben.</a:t>
            </a:r>
          </a:p>
          <a:p>
            <a:pPr>
              <a:buSzPts val="1100"/>
            </a:pPr>
            <a:endParaRPr lang="nl-NL" dirty="0">
              <a:solidFill>
                <a:schemeClr val="dk1"/>
              </a:solidFill>
              <a:latin typeface="Raleway"/>
              <a:ea typeface="Raleway"/>
              <a:cs typeface="Raleway"/>
            </a:endParaRPr>
          </a:p>
          <a:p>
            <a:pPr>
              <a:buSzPts val="1100"/>
            </a:pPr>
            <a:r>
              <a:rPr lang="nl-NL" dirty="0">
                <a:solidFill>
                  <a:schemeClr val="dk1"/>
                </a:solidFill>
                <a:latin typeface="Raleway"/>
                <a:ea typeface="Raleway"/>
                <a:cs typeface="Raleway"/>
              </a:rPr>
              <a:t>De docent kan bepalen op welke manier in gesprek wordt gegaan over deze stelling.</a:t>
            </a:r>
          </a:p>
        </p:txBody>
      </p:sp>
      <p:sp>
        <p:nvSpPr>
          <p:cNvPr id="100" name="Google Shape;100;g28bcf863ac5_1_19:notes">
            <a:extLst>
              <a:ext uri="{FF2B5EF4-FFF2-40B4-BE49-F238E27FC236}">
                <a16:creationId xmlns:a16="http://schemas.microsoft.com/office/drawing/2014/main" id="{7E325CE1-0BF8-10D2-CD06-311DA4CF612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91262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/>
              <a:t>Klik om de ondertitelstijl van het model te bewerken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492990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859122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43495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57811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3159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778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96041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683892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4292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15967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31119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de-DE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de-DE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A953BDC-9EAE-49FE-9892-958C9F845175}" type="datetimeFigureOut">
              <a:rPr lang="de-DE" smtClean="0"/>
              <a:t>12.12.2025</a:t>
            </a:fld>
            <a:endParaRPr lang="de-DE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CD814C8-F66B-4915-9FEC-D62A1DED085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1054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_D6uUhZQ6xI?feature=oembed" TargetMode="External"/><Relationship Id="rId5" Type="http://schemas.openxmlformats.org/officeDocument/2006/relationships/image" Target="../media/image4.jpe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 txBox="1">
            <a:spLocks noGrp="1"/>
          </p:cNvSpPr>
          <p:nvPr>
            <p:ph type="body" idx="1"/>
          </p:nvPr>
        </p:nvSpPr>
        <p:spPr>
          <a:xfrm>
            <a:off x="2460400" y="3106633"/>
            <a:ext cx="7367200" cy="20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456565" indent="-186055" algn="ctr">
              <a:buClr>
                <a:schemeClr val="dk1"/>
              </a:buClr>
              <a:buSzPts val="3200"/>
              <a:buNone/>
            </a:pPr>
            <a:r>
              <a:rPr lang="nl-NL" sz="3200" dirty="0">
                <a:solidFill>
                  <a:schemeClr val="lt1"/>
                </a:solidFill>
                <a:ea typeface="Calibri"/>
              </a:rPr>
              <a:t>Feestdagen in Nederland</a:t>
            </a:r>
          </a:p>
        </p:txBody>
      </p:sp>
    </p:spTree>
    <p:extLst>
      <p:ext uri="{BB962C8B-B14F-4D97-AF65-F5344CB8AC3E}">
        <p14:creationId xmlns:p14="http://schemas.microsoft.com/office/powerpoint/2010/main" val="32011735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4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nl-NL" sz="3600" dirty="0">
                <a:solidFill>
                  <a:schemeClr val="lt1"/>
                </a:solidFill>
              </a:rPr>
              <a:t>Deze les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90" name="Google Shape;90;p14"/>
          <p:cNvSpPr txBox="1">
            <a:spLocks noGrp="1"/>
          </p:cNvSpPr>
          <p:nvPr>
            <p:ph type="body" idx="1"/>
          </p:nvPr>
        </p:nvSpPr>
        <p:spPr>
          <a:xfrm>
            <a:off x="501733" y="1810933"/>
            <a:ext cx="11356000" cy="47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608965" indent="-456565">
              <a:lnSpc>
                <a:spcPct val="115000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Vrije feestdagen in Nederland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Nederland vergeleken met …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Van 'Kerst' naar 'Feestdag'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r>
              <a:rPr lang="nl-NL" sz="2400" dirty="0">
                <a:solidFill>
                  <a:srgbClr val="052C34"/>
                </a:solidFill>
              </a:rPr>
              <a:t>Moet er iets veranderen?</a:t>
            </a:r>
          </a:p>
          <a:p>
            <a:pPr marL="608965" indent="-456565">
              <a:lnSpc>
                <a:spcPct val="114999"/>
              </a:lnSpc>
              <a:buClr>
                <a:srgbClr val="052C34"/>
              </a:buClr>
              <a:buSzPts val="1800"/>
            </a:pPr>
            <a:endParaRPr lang="nl-NL" sz="2400" dirty="0">
              <a:solidFill>
                <a:srgbClr val="052C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4392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/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 welke feestdagen zijn Nederlanders vrij?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/>
          <p:cNvSpPr txBox="1">
            <a:spLocks noGrp="1"/>
          </p:cNvSpPr>
          <p:nvPr>
            <p:ph type="body" idx="1"/>
          </p:nvPr>
        </p:nvSpPr>
        <p:spPr>
          <a:xfrm>
            <a:off x="501734" y="1951233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Kerstmis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Nieuwjaarsdag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Pasen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Hemelvaart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Pinksteren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Koningsdag</a:t>
            </a:r>
          </a:p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100" dirty="0">
                <a:solidFill>
                  <a:srgbClr val="052C34"/>
                </a:solidFill>
              </a:rPr>
              <a:t>(Bevrijdingsdag)</a:t>
            </a:r>
          </a:p>
        </p:txBody>
      </p:sp>
    </p:spTree>
    <p:extLst>
      <p:ext uri="{BB962C8B-B14F-4D97-AF65-F5344CB8AC3E}">
        <p14:creationId xmlns:p14="http://schemas.microsoft.com/office/powerpoint/2010/main" val="41903224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4351266E-2E1E-50F4-DBCB-11623DC5B3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4D14CC69-5977-0719-B564-A6B2F6F7D6E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Ben je tevreden over de Nederlandse vrije feestdagen? Zijn er dagen die je mist als vrije feestdag?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2A950B83-53BC-287A-BEC9-8C468F1385B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0" y="1951233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100" dirty="0">
                <a:solidFill>
                  <a:srgbClr val="052C34"/>
                </a:solidFill>
              </a:rPr>
              <a:t>Welke feestdagen vieren subculturen in ons land?</a:t>
            </a:r>
          </a:p>
        </p:txBody>
      </p:sp>
    </p:spTree>
    <p:extLst>
      <p:ext uri="{BB962C8B-B14F-4D97-AF65-F5344CB8AC3E}">
        <p14:creationId xmlns:p14="http://schemas.microsoft.com/office/powerpoint/2010/main" val="264419084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F7305213-E3D3-EF77-0321-3D0AFA0D1C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61801819-51B7-780B-7CCF-FF81B7FDBD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nl-NL" sz="2800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B7D53757-0DC0-6607-2C8C-5CA64BB8E18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-44063" y="5053662"/>
            <a:ext cx="12345126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Opdracht: Kies een Europees land en kijk naar hun vrije feestdagen. Beantwoord de volgende vragen:</a:t>
            </a:r>
            <a:endParaRPr lang="nl-NL" dirty="0"/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Hoeveel vrije feestdagen heeft dit land?</a:t>
            </a:r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Wat voor soort vrije feestdagen zijn dit?</a:t>
            </a:r>
          </a:p>
          <a:p>
            <a:pPr marL="457200" indent="-457200">
              <a:lnSpc>
                <a:spcPct val="90000"/>
              </a:lnSpc>
              <a:spcBef>
                <a:spcPts val="667"/>
              </a:spcBef>
              <a:buAutoNum type="arabicPeriod"/>
            </a:pPr>
            <a:r>
              <a:rPr lang="nl-NL" sz="2100" dirty="0">
                <a:solidFill>
                  <a:srgbClr val="052C34"/>
                </a:solidFill>
              </a:rPr>
              <a:t>Zitten hier feestdagen tussen die jij ook logisch zou vinden om in Nederland te hebben?</a:t>
            </a:r>
          </a:p>
        </p:txBody>
      </p:sp>
      <p:pic>
        <p:nvPicPr>
          <p:cNvPr id="2" name="Afbeelding 1" descr="Afbeelding met kerstboom, gebouw, kerstmis, boom&#10;&#10;Door AI gegenereerde inhoud is mogelijk onjuist.">
            <a:extLst>
              <a:ext uri="{FF2B5EF4-FFF2-40B4-BE49-F238E27FC236}">
                <a16:creationId xmlns:a16="http://schemas.microsoft.com/office/drawing/2014/main" id="{971E1DC0-F7A2-DA26-0BC5-2503B97A3A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2728" y="-578"/>
            <a:ext cx="9789057" cy="5061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3069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4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AE720757-0704-2542-4CC4-CE8DB03262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BCC845EF-969D-9267-9A5C-ED34ECA95EB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nl-NL" sz="2800" dirty="0">
              <a:solidFill>
                <a:schemeClr val="lt1"/>
              </a:solidFill>
            </a:endParaRPr>
          </a:p>
        </p:txBody>
      </p:sp>
      <p:pic>
        <p:nvPicPr>
          <p:cNvPr id="6" name="Onlinemedia 5" title="Kamerleden verbaasd: 'Kerst cancelen is een cultuur cancelen!'">
            <a:hlinkClick r:id="" action="ppaction://noaction"/>
            <a:extLst>
              <a:ext uri="{FF2B5EF4-FFF2-40B4-BE49-F238E27FC236}">
                <a16:creationId xmlns:a16="http://schemas.microsoft.com/office/drawing/2014/main" id="{0552FFF8-E49D-4D6A-65DA-4D93CAC8DD52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5"/>
          <a:stretch>
            <a:fillRect/>
          </a:stretch>
        </p:blipFill>
        <p:spPr>
          <a:xfrm>
            <a:off x="2899" y="3451"/>
            <a:ext cx="12173571" cy="6858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2513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4D05D2A3-8ED9-09CD-245D-0C062C10B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580A7353-184C-0F50-4CE0-679B4F2528B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Opdracht: Kerst wordt op Utrechtse hogeschool voortaan 'feestdag' genoemd: 'Noem het gewoon bij naam'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058AA0D9-A04F-7CA5-B139-8D74F064A7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501734" y="1951233"/>
            <a:ext cx="10816591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</a:pPr>
            <a:r>
              <a:rPr lang="nl-NL" sz="2400" dirty="0">
                <a:solidFill>
                  <a:srgbClr val="052C34"/>
                </a:solidFill>
              </a:rPr>
              <a:t>Lees het artikel over de Hogeschool Utrecht en vul op basis daarvan het ASWB-schema in.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endParaRPr lang="nl-NL" sz="2100" dirty="0">
              <a:solidFill>
                <a:srgbClr val="052C34"/>
              </a:solidFill>
            </a:endParaRPr>
          </a:p>
        </p:txBody>
      </p:sp>
      <p:pic>
        <p:nvPicPr>
          <p:cNvPr id="3" name="Afbeelding 2" descr="Afbeelding met tekst, schermopname, Lettertype, lijn&#10;&#10;Door AI gegenereerde inhoud is mogelijk onjuist.">
            <a:extLst>
              <a:ext uri="{FF2B5EF4-FFF2-40B4-BE49-F238E27FC236}">
                <a16:creationId xmlns:a16="http://schemas.microsoft.com/office/drawing/2014/main" id="{6F2B5332-9125-108C-6252-B3D6D8A362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3666" y="2764113"/>
            <a:ext cx="6391275" cy="2257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8448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7AD36580-2257-2D69-36FF-25DAE5B320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CD62F214-6D1C-2BB2-6238-9243A2D355D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21900" tIns="60933" rIns="121900" bIns="60933" rtlCol="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Video: Kerst wordt op Utrechtse hogeschool voortaan 'feestdag' genoemd: 'Noem het gewoon bij naam'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6A489C27-058A-56FA-0C58-60D4DCC600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nl-NL" sz="2400" dirty="0">
                <a:latin typeface="Arial"/>
                <a:cs typeface="Arial"/>
              </a:rPr>
              <a:t>Vragen MAW:</a:t>
            </a:r>
          </a:p>
          <a:p>
            <a:pPr marL="514350" indent="-514350">
              <a:buAutoNum type="arabicPeriod"/>
            </a:pPr>
            <a:r>
              <a:rPr lang="nl-NL" sz="2400" dirty="0">
                <a:latin typeface="Arial"/>
                <a:ea typeface="+mn-lt"/>
                <a:cs typeface="+mn-lt"/>
              </a:rPr>
              <a:t>Licht de zin 'kerst cancelen is cultuur cancelen' toe aan de hand van het kernconcept cultuur. </a:t>
            </a:r>
          </a:p>
          <a:p>
            <a:pPr marL="0" indent="0">
              <a:buNone/>
            </a:pPr>
            <a:endParaRPr lang="nl-NL" sz="2400" dirty="0">
              <a:latin typeface="Arial"/>
              <a:ea typeface="+mn-lt"/>
              <a:cs typeface="+mn-lt"/>
            </a:endParaRPr>
          </a:p>
          <a:p>
            <a:pPr marL="0" indent="0">
              <a:buNone/>
            </a:pPr>
            <a:r>
              <a:rPr lang="nl-NL" sz="2400" dirty="0">
                <a:latin typeface="Arial"/>
                <a:ea typeface="+mn-lt"/>
                <a:cs typeface="+mn-lt"/>
              </a:rPr>
              <a:t>Volgens Miriam Bikker zal met het verdwijnen van de namen van feestdagen ook de onderlinge binding tussen mensen verdwijnen. </a:t>
            </a:r>
            <a:endParaRPr lang="nl-NL"/>
          </a:p>
          <a:p>
            <a:pPr marL="0" indent="0">
              <a:buNone/>
            </a:pPr>
            <a:r>
              <a:rPr lang="nl-NL" sz="2400" dirty="0">
                <a:latin typeface="Arial"/>
                <a:ea typeface="+mn-lt"/>
                <a:cs typeface="+mn-lt"/>
              </a:rPr>
              <a:t>2.   Ben je het hiermee eens of oneens? Gebruik in je antwoord het hoofdconcept binding en één van de drie dingen die de samenleving bijeenhoudt. </a:t>
            </a:r>
            <a:endParaRPr lang="nl-NL" sz="2400">
              <a:latin typeface="Arial"/>
            </a:endParaRP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0279868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E9913E3-84D2-3427-AE35-926870175C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369EA6B6-9684-EC01-351F-8C8DDB38D66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85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 fontScale="9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Opdracht: Schrijf een advies over de Nederlandse officiële feestdagen.</a:t>
            </a: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0D0D8F3D-F9EE-588B-9720-9C88114BF2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0" y="1951233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100" dirty="0">
                <a:solidFill>
                  <a:srgbClr val="052C34"/>
                </a:solidFill>
              </a:rPr>
              <a:t>In de wet staan de, eerder besproken, officiële feestdagen. </a:t>
            </a:r>
            <a:endParaRPr lang="nl-NL" dirty="0"/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Of je ook vrij bent op deze dag staat niet in de wet, maar in je arbeidscontract.</a:t>
            </a:r>
            <a:endParaRPr lang="nl-NL" dirty="0"/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Opdracht: schrijf een advies aan de Nederlandse overheid over het behoud/veranderen van de Nederlandse officiële feestdagen.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r>
              <a:rPr lang="nl-NL" sz="2100" dirty="0">
                <a:solidFill>
                  <a:srgbClr val="052C34"/>
                </a:solidFill>
              </a:rPr>
              <a:t>Benoem in dit voorstel:</a:t>
            </a:r>
            <a:endParaRPr lang="nl-NL" dirty="0"/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Waar je tevreden en ontevreden over bent.</a:t>
            </a:r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Gebruik bronnen uit de les en zoek ook zelf minimaal één bron op om te gebruiken. </a:t>
            </a:r>
          </a:p>
          <a:p>
            <a:pPr>
              <a:lnSpc>
                <a:spcPct val="90000"/>
              </a:lnSpc>
              <a:spcBef>
                <a:spcPts val="667"/>
              </a:spcBef>
            </a:pPr>
            <a:r>
              <a:rPr lang="nl-NL" sz="2100" dirty="0">
                <a:solidFill>
                  <a:srgbClr val="052C34"/>
                </a:solidFill>
              </a:rPr>
              <a:t>Eindig met een advies over het behouden/veranderen van de huidige situatie.</a:t>
            </a:r>
          </a:p>
        </p:txBody>
      </p:sp>
    </p:spTree>
    <p:extLst>
      <p:ext uri="{BB962C8B-B14F-4D97-AF65-F5344CB8AC3E}">
        <p14:creationId xmlns:p14="http://schemas.microsoft.com/office/powerpoint/2010/main" val="8176826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1">
          <a:extLst>
            <a:ext uri="{FF2B5EF4-FFF2-40B4-BE49-F238E27FC236}">
              <a16:creationId xmlns:a16="http://schemas.microsoft.com/office/drawing/2014/main" id="{288104B8-0A96-EC71-9E08-11B2424411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6">
            <a:extLst>
              <a:ext uri="{FF2B5EF4-FFF2-40B4-BE49-F238E27FC236}">
                <a16:creationId xmlns:a16="http://schemas.microsoft.com/office/drawing/2014/main" id="{A1CE7D9F-7317-C554-E9C3-A50F415053D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97983" y="275167"/>
            <a:ext cx="10655200" cy="1010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nl-NL" sz="2800" dirty="0">
                <a:solidFill>
                  <a:schemeClr val="lt1"/>
                </a:solidFill>
              </a:rPr>
              <a:t>Afsluitende stelling: Iedereen moet een kans hebben om hun feestdagen te vieren door vrije feestdagen om te kunnen ruilen.</a:t>
            </a:r>
            <a:endParaRPr lang="nl-NL" dirty="0">
              <a:solidFill>
                <a:schemeClr val="lt1"/>
              </a:solidFill>
            </a:endParaRPr>
          </a:p>
        </p:txBody>
      </p:sp>
      <p:sp>
        <p:nvSpPr>
          <p:cNvPr id="103" name="Google Shape;103;p16">
            <a:extLst>
              <a:ext uri="{FF2B5EF4-FFF2-40B4-BE49-F238E27FC236}">
                <a16:creationId xmlns:a16="http://schemas.microsoft.com/office/drawing/2014/main" id="{6C814308-73DB-F9CD-869C-C4F81DF7997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01090" y="1951233"/>
            <a:ext cx="10517235" cy="39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60933" rIns="121900" bIns="60933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>
              <a:lnSpc>
                <a:spcPct val="90000"/>
              </a:lnSpc>
              <a:spcBef>
                <a:spcPts val="667"/>
              </a:spcBef>
              <a:buClr>
                <a:srgbClr val="052C34"/>
              </a:buClr>
              <a:buNone/>
            </a:pPr>
            <a:r>
              <a:rPr lang="nl-NL" sz="2100" dirty="0">
                <a:solidFill>
                  <a:srgbClr val="052C34"/>
                </a:solidFill>
              </a:rPr>
              <a:t>Bedenk minimaal één voor- en één tegenargument.</a:t>
            </a: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  <a:p>
            <a:pPr marL="0" indent="0">
              <a:lnSpc>
                <a:spcPct val="90000"/>
              </a:lnSpc>
              <a:spcBef>
                <a:spcPts val="667"/>
              </a:spcBef>
              <a:buNone/>
            </a:pPr>
            <a:endParaRPr lang="nl-NL" sz="2100" dirty="0">
              <a:solidFill>
                <a:srgbClr val="052C3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781906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Kantoor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C22B8D6FBD09A42A3AC72B840248BF9" ma:contentTypeVersion="4" ma:contentTypeDescription="Een nieuw document maken." ma:contentTypeScope="" ma:versionID="3c20d0b47501233eefbd727c53262709">
  <xsd:schema xmlns:xsd="http://www.w3.org/2001/XMLSchema" xmlns:xs="http://www.w3.org/2001/XMLSchema" xmlns:p="http://schemas.microsoft.com/office/2006/metadata/properties" xmlns:ns2="18cb77e9-ff95-4615-a516-d025b819d1bd" targetNamespace="http://schemas.microsoft.com/office/2006/metadata/properties" ma:root="true" ma:fieldsID="9f1684d6f9bc6d169bb7d30f7ee8e1f5" ns2:_="">
    <xsd:import namespace="18cb77e9-ff95-4615-a516-d025b819d1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8cb77e9-ff95-4615-a516-d025b819d1b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436EFA5F-7370-47C5-8502-8C1165E075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1931026-9874-450B-B8E7-A8CA41FD84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8cb77e9-ff95-4615-a516-d025b819d1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AF250C-7487-4769-93CB-E9F662A49656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Breedbeeld</PresentationFormat>
  <Paragraphs>0</Paragraphs>
  <Slides>10</Slides>
  <Notes>10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10</vt:i4>
      </vt:variant>
    </vt:vector>
  </HeadingPairs>
  <TitlesOfParts>
    <vt:vector size="11" baseType="lpstr">
      <vt:lpstr>Kantoorthema</vt:lpstr>
      <vt:lpstr>PowerPoint-presentatie</vt:lpstr>
      <vt:lpstr>Deze les</vt:lpstr>
      <vt:lpstr>Op welke feestdagen zijn Nederlanders vrij?</vt:lpstr>
      <vt:lpstr>Ben je tevreden over de Nederlandse vrije feestdagen? Zijn er dagen die je mist als vrije feestdag?</vt:lpstr>
      <vt:lpstr>PowerPoint-presentatie</vt:lpstr>
      <vt:lpstr>PowerPoint-presentatie</vt:lpstr>
      <vt:lpstr>Opdracht: Kerst wordt op Utrechtse hogeschool voortaan 'feestdag' genoemd: 'Noem het gewoon bij naam'</vt:lpstr>
      <vt:lpstr>Video: Kerst wordt op Utrechtse hogeschool voortaan 'feestdag' genoemd: 'Noem het gewoon bij naam'</vt:lpstr>
      <vt:lpstr>Opdracht: Schrijf een advies over de Nederlandse officiële feestdagen.</vt:lpstr>
      <vt:lpstr>Afsluitende stelling: Iedereen moet een kans hebben om hun feestdagen te vieren door vrije feestdagen om te kunnen ruilen.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284</cp:revision>
  <dcterms:created xsi:type="dcterms:W3CDTF">2025-11-20T15:08:41Z</dcterms:created>
  <dcterms:modified xsi:type="dcterms:W3CDTF">2025-12-12T09:50:25Z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0x0101007C22B8D6FBD09A42A3AC72B840248BF9</vt:lpwstr>
  </property>
</Properties>
</file>