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7" r:id="rId5"/>
    <p:sldId id="260" r:id="rId6"/>
    <p:sldId id="269" r:id="rId7"/>
    <p:sldId id="258" r:id="rId8"/>
    <p:sldId id="268" r:id="rId9"/>
    <p:sldId id="262" r:id="rId10"/>
    <p:sldId id="263" r:id="rId11"/>
    <p:sldId id="261" r:id="rId12"/>
    <p:sldId id="264" r:id="rId13"/>
    <p:sldId id="266" r:id="rId14"/>
    <p:sldId id="265" r:id="rId15"/>
    <p:sldId id="267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DCC2FD-AA31-24EF-89C8-274A2FE8E5FF}" v="515" dt="2026-02-13T08:50:17.713"/>
    <p1510:client id="{2BC71408-53A9-1D7B-5FE1-CE4A6A5A9A6A}" v="77" dt="2026-02-13T09:18:31.6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489E2-614A-4B64-9F91-63C636DF85CB}" type="datetimeFigureOut">
              <a:t>13-2-2026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0CA78-B81B-421C-B080-23823B80250F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0808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po.nl/npo3/3opreis/officiele-vrije-feestdagen-nederland-eruopa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uBsMTufNlc&amp;t=4s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nos.nl/regio/utrecht/artikel/676287-kerst-wordt-op-utrechtse-hogeschool-voortaan-feestdag-genoemd-noem-het-gewoon-bij-naam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nl-NL" dirty="0">
              <a:ea typeface="Calibri"/>
              <a:cs typeface="Calibri"/>
            </a:endParaRP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Bespreek wat de leerlingen al weten over de ramadan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g28bcf863ac5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0229E693-7FE1-FCC2-A23A-307BBFAEB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66652DF8-8419-7338-2FC2-43B1E24C84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Bespreek wat de ramadan is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F92B7725-898A-0DF5-78D8-6EEE3E94D6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91709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8bcf863ac5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" name="Google Shape;87;g28bcf863ac5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2B64941E-0F49-A1B7-09F1-646E005A7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9A6B95C9-98A9-44A8-4E6B-3432737F88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Bespreek welke feestdagen Nederlanders hebben en wat je opvalt aan deze dagen (voornamelijk christelijk). 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91757618-15AB-D2D3-754D-DC77261E68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24047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3C6B209-7D97-DE4D-576A-C602CDFA7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FE541EFB-16F0-77C3-3E69-1BBFCECE71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nl-NL" dirty="0">
                <a:solidFill>
                  <a:srgbClr val="052C34"/>
                </a:solidFill>
              </a:rPr>
              <a:t>Welke feestdagen vieren andere subculturen in ons land? Denk aan:</a:t>
            </a:r>
          </a:p>
          <a:p>
            <a:pPr marL="171450" indent="-171450">
              <a:buFont typeface="Calibri"/>
              <a:buChar char="-"/>
            </a:pP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Jom</a:t>
            </a:r>
            <a:r>
              <a:rPr lang="nl-NL" dirty="0">
                <a:solidFill>
                  <a:srgbClr val="052C34"/>
                </a:solidFill>
                <a:ea typeface="Calibri"/>
                <a:cs typeface="Calibri"/>
              </a:rPr>
              <a:t> </a:t>
            </a: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Kipoer</a:t>
            </a:r>
            <a:r>
              <a:rPr lang="nl-NL" dirty="0">
                <a:solidFill>
                  <a:srgbClr val="052C34"/>
                </a:solidFill>
                <a:ea typeface="Calibri"/>
                <a:cs typeface="Calibri"/>
              </a:rPr>
              <a:t> of </a:t>
            </a: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Divali</a:t>
            </a:r>
            <a:endParaRPr lang="nl-NL" dirty="0">
              <a:solidFill>
                <a:srgbClr val="052C34"/>
              </a:solidFill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Keti</a:t>
            </a:r>
            <a:r>
              <a:rPr lang="nl-NL" dirty="0">
                <a:solidFill>
                  <a:srgbClr val="052C34"/>
                </a:solidFill>
                <a:ea typeface="Calibri"/>
                <a:cs typeface="Calibri"/>
              </a:rPr>
              <a:t> </a:t>
            </a: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Koti</a:t>
            </a:r>
            <a:r>
              <a:rPr lang="nl-NL" dirty="0">
                <a:solidFill>
                  <a:srgbClr val="052C34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1C7AEE4A-BC58-C274-638D-79FBB49D08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85997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3FD9CB5F-1D66-1875-D851-7C838640B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E7F759B1-E0F0-7581-0756-19575689A3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lnSpc>
                <a:spcPct val="90000"/>
              </a:lnSpc>
              <a:spcBef>
                <a:spcPts val="667"/>
              </a:spcBef>
              <a:buFont typeface="Arial"/>
              <a:buChar char="•"/>
            </a:pPr>
            <a:r>
              <a:rPr lang="nl-NL" dirty="0">
                <a:solidFill>
                  <a:schemeClr val="dk1"/>
                </a:solidFill>
                <a:hlinkClick r:id="rId3"/>
              </a:rPr>
              <a:t>https://npo.nl/npo3/3opreis/officiele-vrije-feestdagen-nederland-eruopa</a:t>
            </a:r>
            <a:endParaRPr lang="nl-NL">
              <a:solidFill>
                <a:schemeClr val="dk1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chemeClr val="dk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65EB8E72-45F8-11A5-BFF2-DCF2E90D46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1157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4B46676-705C-B2C7-D12A-91206A3B3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D44388EB-3EE5-1198-A74D-387556DFB8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err="1">
                <a:ea typeface="Calibri"/>
                <a:cs typeface="Calibri"/>
              </a:rPr>
              <a:t>Vragen</a:t>
            </a:r>
            <a:r>
              <a:rPr lang="en-US" dirty="0">
                <a:ea typeface="Calibri"/>
                <a:cs typeface="Calibri"/>
              </a:rPr>
              <a:t> MAW: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+mn-lt"/>
              </a:rPr>
              <a:t>Licht de zin '</a:t>
            </a:r>
            <a:r>
              <a:rPr lang="en-US" dirty="0" err="1">
                <a:ea typeface="Calibri"/>
                <a:cs typeface="+mn-lt"/>
              </a:rPr>
              <a:t>kerst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cancelen</a:t>
            </a:r>
            <a:r>
              <a:rPr lang="en-US" dirty="0">
                <a:ea typeface="Calibri"/>
                <a:cs typeface="+mn-lt"/>
              </a:rPr>
              <a:t> is </a:t>
            </a:r>
            <a:r>
              <a:rPr lang="en-US" dirty="0" err="1">
                <a:ea typeface="Calibri"/>
                <a:cs typeface="+mn-lt"/>
              </a:rPr>
              <a:t>cultuur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cancelen</a:t>
            </a:r>
            <a:r>
              <a:rPr lang="en-US" dirty="0">
                <a:ea typeface="Calibri"/>
                <a:cs typeface="+mn-lt"/>
              </a:rPr>
              <a:t>' toe </a:t>
            </a:r>
            <a:r>
              <a:rPr lang="en-US" dirty="0" err="1">
                <a:ea typeface="Calibri"/>
                <a:cs typeface="+mn-lt"/>
              </a:rPr>
              <a:t>aan</a:t>
            </a:r>
            <a:r>
              <a:rPr lang="en-US" dirty="0">
                <a:ea typeface="Calibri"/>
                <a:cs typeface="+mn-lt"/>
              </a:rPr>
              <a:t> de hand van het </a:t>
            </a:r>
            <a:r>
              <a:rPr lang="en-US" dirty="0" err="1">
                <a:ea typeface="Calibri"/>
                <a:cs typeface="+mn-lt"/>
              </a:rPr>
              <a:t>kernconcept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cultuur</a:t>
            </a:r>
            <a:r>
              <a:rPr lang="en-US" dirty="0">
                <a:ea typeface="Calibri"/>
                <a:cs typeface="+mn-lt"/>
              </a:rPr>
              <a:t>.</a:t>
            </a:r>
          </a:p>
          <a:p>
            <a:pPr marL="228600" indent="-228600">
              <a:buAutoNum type="arabicPeriod"/>
            </a:pPr>
            <a:r>
              <a:rPr lang="en-US" dirty="0" err="1">
                <a:ea typeface="Calibri"/>
                <a:cs typeface="+mn-lt"/>
              </a:rPr>
              <a:t>Volgens</a:t>
            </a:r>
            <a:r>
              <a:rPr lang="en-US" dirty="0">
                <a:ea typeface="Calibri"/>
                <a:cs typeface="+mn-lt"/>
              </a:rPr>
              <a:t> Miriam Bikker </a:t>
            </a:r>
            <a:r>
              <a:rPr lang="en-US" dirty="0" err="1">
                <a:ea typeface="Calibri"/>
                <a:cs typeface="+mn-lt"/>
              </a:rPr>
              <a:t>zal</a:t>
            </a:r>
            <a:r>
              <a:rPr lang="en-US" dirty="0">
                <a:ea typeface="Calibri"/>
                <a:cs typeface="+mn-lt"/>
              </a:rPr>
              <a:t> met het </a:t>
            </a:r>
            <a:r>
              <a:rPr lang="en-US" dirty="0" err="1">
                <a:ea typeface="Calibri"/>
                <a:cs typeface="+mn-lt"/>
              </a:rPr>
              <a:t>verdwijnen</a:t>
            </a:r>
            <a:r>
              <a:rPr lang="en-US" dirty="0">
                <a:ea typeface="Calibri"/>
                <a:cs typeface="+mn-lt"/>
              </a:rPr>
              <a:t> van de </a:t>
            </a:r>
            <a:r>
              <a:rPr lang="en-US" dirty="0" err="1">
                <a:ea typeface="Calibri"/>
                <a:cs typeface="+mn-lt"/>
              </a:rPr>
              <a:t>namen</a:t>
            </a:r>
            <a:r>
              <a:rPr lang="en-US" dirty="0">
                <a:ea typeface="Calibri"/>
                <a:cs typeface="+mn-lt"/>
              </a:rPr>
              <a:t> van </a:t>
            </a:r>
            <a:r>
              <a:rPr lang="en-US" dirty="0" err="1">
                <a:ea typeface="Calibri"/>
                <a:cs typeface="+mn-lt"/>
              </a:rPr>
              <a:t>feestdagen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ook</a:t>
            </a:r>
            <a:r>
              <a:rPr lang="en-US" dirty="0">
                <a:ea typeface="Calibri"/>
                <a:cs typeface="+mn-lt"/>
              </a:rPr>
              <a:t> de </a:t>
            </a:r>
            <a:r>
              <a:rPr lang="en-US" dirty="0" err="1">
                <a:ea typeface="Calibri"/>
                <a:cs typeface="+mn-lt"/>
              </a:rPr>
              <a:t>onderlinge</a:t>
            </a:r>
            <a:r>
              <a:rPr lang="en-US" dirty="0">
                <a:ea typeface="Calibri"/>
                <a:cs typeface="+mn-lt"/>
              </a:rPr>
              <a:t> binding </a:t>
            </a:r>
            <a:r>
              <a:rPr lang="en-US" dirty="0" err="1">
                <a:ea typeface="Calibri"/>
                <a:cs typeface="+mn-lt"/>
              </a:rPr>
              <a:t>tussen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mensen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verdwijnen</a:t>
            </a:r>
            <a:r>
              <a:rPr lang="en-US" dirty="0">
                <a:ea typeface="Calibri"/>
                <a:cs typeface="+mn-lt"/>
              </a:rPr>
              <a:t>. Ben je het </a:t>
            </a:r>
            <a:r>
              <a:rPr lang="en-US" dirty="0" err="1">
                <a:ea typeface="Calibri"/>
                <a:cs typeface="+mn-lt"/>
              </a:rPr>
              <a:t>hiermee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eens</a:t>
            </a:r>
            <a:r>
              <a:rPr lang="en-US" dirty="0">
                <a:ea typeface="Calibri"/>
                <a:cs typeface="+mn-lt"/>
              </a:rPr>
              <a:t> of </a:t>
            </a:r>
            <a:r>
              <a:rPr lang="en-US" dirty="0" err="1">
                <a:ea typeface="Calibri"/>
                <a:cs typeface="+mn-lt"/>
              </a:rPr>
              <a:t>oneens</a:t>
            </a:r>
            <a:r>
              <a:rPr lang="en-US" dirty="0">
                <a:ea typeface="Calibri"/>
                <a:cs typeface="+mn-lt"/>
              </a:rPr>
              <a:t>? </a:t>
            </a:r>
            <a:r>
              <a:rPr lang="en-US" dirty="0" err="1">
                <a:ea typeface="Calibri"/>
                <a:cs typeface="+mn-lt"/>
              </a:rPr>
              <a:t>Gebruik</a:t>
            </a:r>
            <a:r>
              <a:rPr lang="en-US" dirty="0">
                <a:ea typeface="Calibri"/>
                <a:cs typeface="+mn-lt"/>
              </a:rPr>
              <a:t> in je </a:t>
            </a:r>
            <a:r>
              <a:rPr lang="en-US" dirty="0" err="1">
                <a:ea typeface="Calibri"/>
                <a:cs typeface="+mn-lt"/>
              </a:rPr>
              <a:t>antwoord</a:t>
            </a:r>
            <a:r>
              <a:rPr lang="en-US" dirty="0">
                <a:ea typeface="Calibri"/>
                <a:cs typeface="+mn-lt"/>
              </a:rPr>
              <a:t> het </a:t>
            </a:r>
            <a:r>
              <a:rPr lang="en-US" dirty="0" err="1">
                <a:ea typeface="Calibri"/>
                <a:cs typeface="+mn-lt"/>
              </a:rPr>
              <a:t>hoofdconcept</a:t>
            </a:r>
            <a:r>
              <a:rPr lang="en-US" dirty="0">
                <a:ea typeface="Calibri"/>
                <a:cs typeface="+mn-lt"/>
              </a:rPr>
              <a:t> binding </a:t>
            </a:r>
            <a:r>
              <a:rPr lang="en-US" dirty="0" err="1">
                <a:ea typeface="Calibri"/>
                <a:cs typeface="+mn-lt"/>
              </a:rPr>
              <a:t>en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één</a:t>
            </a:r>
            <a:r>
              <a:rPr lang="en-US" dirty="0">
                <a:ea typeface="Calibri"/>
                <a:cs typeface="+mn-lt"/>
              </a:rPr>
              <a:t> van de </a:t>
            </a:r>
            <a:r>
              <a:rPr lang="en-US" dirty="0" err="1">
                <a:ea typeface="Calibri"/>
                <a:cs typeface="+mn-lt"/>
              </a:rPr>
              <a:t>drie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zaken</a:t>
            </a:r>
            <a:r>
              <a:rPr lang="en-US" dirty="0">
                <a:ea typeface="Calibri"/>
                <a:cs typeface="+mn-lt"/>
              </a:rPr>
              <a:t> die de </a:t>
            </a:r>
            <a:r>
              <a:rPr lang="en-US" dirty="0" err="1">
                <a:ea typeface="Calibri"/>
                <a:cs typeface="+mn-lt"/>
              </a:rPr>
              <a:t>samenleving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bijeenhoudt</a:t>
            </a:r>
            <a:r>
              <a:rPr lang="en-US" dirty="0">
                <a:ea typeface="Calibri"/>
                <a:cs typeface="+mn-lt"/>
              </a:rPr>
              <a:t>. </a:t>
            </a:r>
          </a:p>
          <a:p>
            <a:endParaRPr lang="en-US" dirty="0">
              <a:ea typeface="Calibri"/>
              <a:cs typeface="+mn-lt"/>
            </a:endParaRPr>
          </a:p>
          <a:p>
            <a:endParaRPr lang="en-US" dirty="0">
              <a:ea typeface="Calibri"/>
              <a:cs typeface="+mn-lt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4FA9A3AF-DBE0-D7FC-620D-E399C26DFD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0140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F298DE1-1CC4-2173-5267-9BA621DB4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41CF8C1B-CF0B-C3DF-B0BA-65B9CEBF07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>
                <a:solidFill>
                  <a:schemeClr val="dk1"/>
                </a:solidFill>
                <a:ea typeface="Calibri"/>
                <a:cs typeface="Calibri"/>
              </a:rPr>
              <a:t>Link </a:t>
            </a:r>
            <a:r>
              <a:rPr lang="en-US" dirty="0" err="1">
                <a:solidFill>
                  <a:schemeClr val="dk1"/>
                </a:solidFill>
                <a:ea typeface="Calibri"/>
                <a:cs typeface="Calibri"/>
              </a:rPr>
              <a:t>naar</a:t>
            </a:r>
            <a:r>
              <a:rPr lang="en-US" dirty="0">
                <a:solidFill>
                  <a:schemeClr val="dk1"/>
                </a:solidFill>
                <a:ea typeface="Calibri"/>
                <a:cs typeface="Calibri"/>
              </a:rPr>
              <a:t> ASWB-schema: </a:t>
            </a:r>
            <a:r>
              <a:rPr lang="en-US" dirty="0">
                <a:solidFill>
                  <a:schemeClr val="dk1"/>
                </a:solidFill>
                <a:hlinkClick r:id="rId3"/>
              </a:rPr>
              <a:t>https://www.youtube.com/watch?v=6uBsMTufNlc&amp;t=4s</a:t>
            </a:r>
            <a:endParaRPr lang="en-US">
              <a:solidFill>
                <a:schemeClr val="dk1"/>
              </a:solidFill>
              <a:ea typeface="Calibri"/>
              <a:cs typeface="Calibri" panose="020F0502020204030204"/>
            </a:endParaRPr>
          </a:p>
          <a:p>
            <a:r>
              <a:rPr lang="en-US" dirty="0">
                <a:ea typeface="Calibri"/>
                <a:cs typeface="+mn-lt"/>
              </a:rPr>
              <a:t>Link </a:t>
            </a:r>
            <a:r>
              <a:rPr lang="en-US" dirty="0" err="1">
                <a:ea typeface="Calibri"/>
                <a:cs typeface="+mn-lt"/>
              </a:rPr>
              <a:t>naar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artikel</a:t>
            </a:r>
            <a:r>
              <a:rPr lang="en-US" dirty="0">
                <a:ea typeface="Calibri"/>
                <a:cs typeface="+mn-lt"/>
              </a:rPr>
              <a:t>: </a:t>
            </a:r>
            <a:r>
              <a:rPr lang="en-US" dirty="0">
                <a:hlinkClick r:id="rId4"/>
              </a:rPr>
              <a:t>https://nos.nl/regio/utrecht/artikel/676287-kerst-wordt-op-utrechtse-hogeschool-voortaan-feestdag-genoemd-noem-het-gewoon-bij-naam</a:t>
            </a:r>
            <a:endParaRPr lang="en-US" dirty="0"/>
          </a:p>
          <a:p>
            <a:endParaRPr lang="en-US" dirty="0">
              <a:ea typeface="Calibri"/>
              <a:cs typeface="+mn-lt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7D6EC85B-BE6A-BAE4-7846-64A4AE695C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1696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773287C-C4CC-DFAA-0E2A-555CCC250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94213DCB-5D07-AB70-B8D2-456E6FA659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>
              <a:ea typeface="Calibri"/>
              <a:cs typeface="+mn-lt"/>
            </a:endParaRPr>
          </a:p>
          <a:p>
            <a:endParaRPr lang="en-US" dirty="0">
              <a:ea typeface="Calibri"/>
              <a:cs typeface="+mn-lt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1CECA300-EF7C-5454-FFC9-A0279E4D79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8717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B6A1B28-1DA9-1B88-3A1F-A7818B611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173D5725-402B-B542-45B1-69E28CDCFE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Verdere eisen aan deze opdracht kan je als docent stellen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89907200-8F6E-BC43-E280-E7A878E6BC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272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BE2190E-89E3-89A9-39B4-73E6FE042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B5933CA2-1F83-93CD-250B-3676BFBFAE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Moet het mogelijk zijn om Tweede Kerstdag om te ruilen voor het Suikerfeest? Daar kunnen de leerlingen het nu over hebben.</a:t>
            </a:r>
          </a:p>
          <a:p>
            <a:pPr>
              <a:buSzPts val="1100"/>
            </a:pPr>
            <a:endParaRPr lang="nl-NL" dirty="0">
              <a:solidFill>
                <a:schemeClr val="dk1"/>
              </a:solidFill>
              <a:latin typeface="Raleway"/>
              <a:ea typeface="Raleway"/>
              <a:cs typeface="Raleway"/>
            </a:endParaRPr>
          </a:p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De docent kan bepalen op welke manier in gesprek wordt gegaan over deze stelling.</a:t>
            </a: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7E325CE1-0BF8-10D2-CD06-311DA4CF61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91262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13.02.2026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D6uUhZQ6xI?feature=oembed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2460400" y="3106633"/>
            <a:ext cx="7367200" cy="20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6565" indent="-186055" algn="ctr">
              <a:buClr>
                <a:schemeClr val="dk1"/>
              </a:buClr>
              <a:buSzPts val="3200"/>
              <a:buNone/>
            </a:pPr>
            <a:r>
              <a:rPr lang="nl-NL" sz="3200" dirty="0">
                <a:solidFill>
                  <a:schemeClr val="lt1"/>
                </a:solidFill>
                <a:ea typeface="Calibri"/>
              </a:rPr>
              <a:t>Feestdagen in Nederland</a:t>
            </a:r>
          </a:p>
        </p:txBody>
      </p:sp>
    </p:spTree>
    <p:extLst>
      <p:ext uri="{BB962C8B-B14F-4D97-AF65-F5344CB8AC3E}">
        <p14:creationId xmlns:p14="http://schemas.microsoft.com/office/powerpoint/2010/main" val="3201173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3600" dirty="0">
                <a:solidFill>
                  <a:schemeClr val="lt1"/>
                </a:solidFill>
              </a:rPr>
              <a:t>Mag je dan ook geen water drinken? </a:t>
            </a:r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801091" y="1719912"/>
            <a:ext cx="10816591" cy="3902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899" tIns="60932" rIns="121899" bIns="60932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  <a:buNone/>
            </a:pPr>
            <a:r>
              <a:rPr lang="nl-NL" sz="2400" dirty="0"/>
              <a:t>Deze week start de ramadan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/>
              <a:t>Wat is de ramadan?</a:t>
            </a:r>
            <a:endParaRPr lang="nl-NL" dirty="0"/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/>
              <a:t>Waarom verschilt de starttijd van de ramadan?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/>
              <a:t>Wat is het doel van de ramadan?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/>
              <a:t>Wanneer en hoe stopt de ramadan?</a:t>
            </a:r>
          </a:p>
        </p:txBody>
      </p:sp>
    </p:spTree>
    <p:extLst>
      <p:ext uri="{BB962C8B-B14F-4D97-AF65-F5344CB8AC3E}">
        <p14:creationId xmlns:p14="http://schemas.microsoft.com/office/powerpoint/2010/main" val="419032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C57B76BF-0B9A-D261-E649-DB049F016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F8B18DBD-0621-CC9E-3802-C76DEE55D7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3600" dirty="0">
                <a:solidFill>
                  <a:schemeClr val="lt1"/>
                </a:solidFill>
              </a:rPr>
              <a:t>Wat is de ramadan?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1A6AC3B2-8CAF-3D3E-244E-74A186A23C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1091" y="1719912"/>
            <a:ext cx="10816591" cy="3902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899" tIns="60932" rIns="121899" bIns="60932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/>
              <a:t>De ramadan is een maandlange vastenperiode waarin niet gegeten en gedronken mag worden tussen zonsopkomst en zonsondergang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/>
              <a:t>Deze periode start als de 9e maand, volgens de islamitische kalender, begint wanneer het eerste streepje van de maan zichtbaar is</a:t>
            </a:r>
            <a:endParaRPr lang="nl-NL" sz="1850" dirty="0"/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/>
              <a:t>De ramadan is voor veel moslims een tijd van bezinning en reflectie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/>
              <a:t>Het einde van de ramadan wordt gevierd met </a:t>
            </a:r>
            <a:r>
              <a:rPr lang="nl-NL" sz="2400" err="1"/>
              <a:t>Eid</a:t>
            </a:r>
            <a:r>
              <a:rPr lang="nl-NL" sz="2400" dirty="0"/>
              <a:t>-al-</a:t>
            </a:r>
            <a:r>
              <a:rPr lang="nl-NL" sz="2400" err="1"/>
              <a:t>Fitr</a:t>
            </a:r>
            <a:r>
              <a:rPr lang="nl-NL" sz="2400" dirty="0"/>
              <a:t>, </a:t>
            </a:r>
            <a:r>
              <a:rPr lang="nl-NL" sz="2400" err="1"/>
              <a:t>ookwel</a:t>
            </a:r>
            <a:r>
              <a:rPr lang="nl-NL" sz="2400" dirty="0"/>
              <a:t> het Suikerfeest.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endParaRPr lang="nl-NL" sz="2400" dirty="0"/>
          </a:p>
          <a:p>
            <a:pPr marL="0" indent="0"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  <a:buNone/>
            </a:pPr>
            <a:r>
              <a:rPr lang="nl-NL" sz="2400" dirty="0"/>
              <a:t>Bijna één miljoen moslims vierden vorig jaar het Suikerfeest</a:t>
            </a:r>
          </a:p>
        </p:txBody>
      </p:sp>
    </p:spTree>
    <p:extLst>
      <p:ext uri="{BB962C8B-B14F-4D97-AF65-F5344CB8AC3E}">
        <p14:creationId xmlns:p14="http://schemas.microsoft.com/office/powerpoint/2010/main" val="395188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600" dirty="0">
                <a:solidFill>
                  <a:schemeClr val="lt1"/>
                </a:solidFill>
              </a:rPr>
              <a:t>Deze les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501733" y="1810933"/>
            <a:ext cx="11356000" cy="47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8965" indent="-456565">
              <a:lnSpc>
                <a:spcPct val="115000"/>
              </a:lnSpc>
              <a:buClr>
                <a:srgbClr val="052C34"/>
              </a:buClr>
              <a:buSzPts val="1800"/>
            </a:pPr>
            <a:r>
              <a:rPr lang="nl-NL" sz="2400" dirty="0">
                <a:solidFill>
                  <a:srgbClr val="052C34"/>
                </a:solidFill>
              </a:rPr>
              <a:t>Vergelijken we verschillende feestdagen in Nederland</a:t>
            </a:r>
          </a:p>
          <a:p>
            <a:pPr marL="608965" indent="-456565">
              <a:lnSpc>
                <a:spcPct val="114999"/>
              </a:lnSpc>
              <a:buClr>
                <a:srgbClr val="052C34"/>
              </a:buClr>
              <a:buSzPts val="1800"/>
            </a:pPr>
            <a:r>
              <a:rPr lang="nl-NL" sz="2400" dirty="0">
                <a:solidFill>
                  <a:srgbClr val="052C34"/>
                </a:solidFill>
              </a:rPr>
              <a:t>Vrije feestdagen in Nederland</a:t>
            </a:r>
            <a:endParaRPr lang="nl-NL" dirty="0"/>
          </a:p>
          <a:p>
            <a:pPr marL="608965" indent="-456565">
              <a:lnSpc>
                <a:spcPct val="114999"/>
              </a:lnSpc>
              <a:buClr>
                <a:srgbClr val="052C34"/>
              </a:buClr>
              <a:buSzPts val="1800"/>
            </a:pPr>
            <a:r>
              <a:rPr lang="nl-NL" sz="2400" dirty="0">
                <a:solidFill>
                  <a:srgbClr val="052C34"/>
                </a:solidFill>
              </a:rPr>
              <a:t>Nederland vergeleken met …</a:t>
            </a:r>
          </a:p>
          <a:p>
            <a:pPr marL="608965" indent="-456565">
              <a:lnSpc>
                <a:spcPct val="114999"/>
              </a:lnSpc>
              <a:buClr>
                <a:srgbClr val="052C34"/>
              </a:buClr>
              <a:buSzPts val="1800"/>
            </a:pPr>
            <a:r>
              <a:rPr lang="nl-NL" sz="2400" dirty="0">
                <a:solidFill>
                  <a:srgbClr val="052C34"/>
                </a:solidFill>
              </a:rPr>
              <a:t>Van 'Kerst' naar 'Feestdag'</a:t>
            </a:r>
          </a:p>
          <a:p>
            <a:pPr marL="608965" indent="-456565">
              <a:lnSpc>
                <a:spcPct val="114999"/>
              </a:lnSpc>
              <a:buClr>
                <a:srgbClr val="052C34"/>
              </a:buClr>
              <a:buSzPts val="1800"/>
            </a:pPr>
            <a:r>
              <a:rPr lang="nl-NL" sz="2400" dirty="0">
                <a:solidFill>
                  <a:srgbClr val="052C34"/>
                </a:solidFill>
              </a:rPr>
              <a:t>Moet er iets veranderen?</a:t>
            </a:r>
          </a:p>
          <a:p>
            <a:pPr marL="608965" indent="-456565">
              <a:lnSpc>
                <a:spcPct val="114999"/>
              </a:lnSpc>
              <a:buClr>
                <a:srgbClr val="052C34"/>
              </a:buClr>
              <a:buSzPts val="1800"/>
            </a:pPr>
            <a:endParaRPr lang="nl-NL" sz="2400" dirty="0">
              <a:solidFill>
                <a:srgbClr val="052C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392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17746906-1042-F6D4-6FEE-1272F9B36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B3F2A173-5B5B-4967-C96F-9E40D28AE2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Op welke feestdagen zijn Nederlanders vrij?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BC320A25-8F75-76CD-5266-9FCD484C2D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1734" y="1951233"/>
            <a:ext cx="10816591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Kerstmis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Nieuwjaarsdag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Pasen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Hemelvaart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Pinksteren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Koningsdag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(Bevrijdingsdag)</a:t>
            </a:r>
          </a:p>
        </p:txBody>
      </p:sp>
    </p:spTree>
    <p:extLst>
      <p:ext uri="{BB962C8B-B14F-4D97-AF65-F5344CB8AC3E}">
        <p14:creationId xmlns:p14="http://schemas.microsoft.com/office/powerpoint/2010/main" val="23242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4351266E-2E1E-50F4-DBCB-11623DC5B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4D14CC69-5977-0719-B564-A6B2F6F7D6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Bijna één miljoen moslims vieren het Suikerfeest in Nederland</a:t>
            </a:r>
            <a:endParaRPr lang="nl-NL" dirty="0"/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2A950B83-53BC-287A-BEC9-8C468F1385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220" y="1719320"/>
            <a:ext cx="10517235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Ben je tevreden over de Nederlandse vrije feestdagen? Zijn er dagen die je mist als vrije feestdag? </a:t>
            </a:r>
            <a:endParaRPr lang="nl-NL" sz="1850"/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endParaRPr lang="nl-NL" sz="2100" dirty="0">
              <a:solidFill>
                <a:srgbClr val="052C34"/>
              </a:solidFill>
            </a:endParaRP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Welke feestdagen vieren subculturen in ons land nog meer?</a:t>
            </a:r>
            <a:endParaRPr lang="nl-NL" sz="1850" dirty="0"/>
          </a:p>
        </p:txBody>
      </p:sp>
    </p:spTree>
    <p:extLst>
      <p:ext uri="{BB962C8B-B14F-4D97-AF65-F5344CB8AC3E}">
        <p14:creationId xmlns:p14="http://schemas.microsoft.com/office/powerpoint/2010/main" val="2644190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F7305213-E3D3-EF77-0321-3D0AFA0D1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61801819-51B7-780B-7CCF-FF81B7FDBD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nl-NL" sz="2800" dirty="0">
              <a:solidFill>
                <a:schemeClr val="lt1"/>
              </a:solidFill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B7D53757-0DC0-6607-2C8C-5CA64BB8E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44063" y="5053662"/>
            <a:ext cx="12345126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Opdracht: Kies een Europees land en kijk naar hun vrije feestdagen. Beantwoord de volgende vragen:</a:t>
            </a:r>
            <a:endParaRPr lang="nl-NL" dirty="0"/>
          </a:p>
          <a:p>
            <a:pPr marL="457200" indent="-457200">
              <a:lnSpc>
                <a:spcPct val="90000"/>
              </a:lnSpc>
              <a:spcBef>
                <a:spcPts val="667"/>
              </a:spcBef>
              <a:buAutoNum type="arabicPeriod"/>
            </a:pPr>
            <a:r>
              <a:rPr lang="nl-NL" sz="2100" dirty="0">
                <a:solidFill>
                  <a:srgbClr val="052C34"/>
                </a:solidFill>
              </a:rPr>
              <a:t>Hoeveel vrije feestdagen heeft dit land?</a:t>
            </a:r>
          </a:p>
          <a:p>
            <a:pPr marL="457200" indent="-457200">
              <a:lnSpc>
                <a:spcPct val="90000"/>
              </a:lnSpc>
              <a:spcBef>
                <a:spcPts val="667"/>
              </a:spcBef>
              <a:buAutoNum type="arabicPeriod"/>
            </a:pPr>
            <a:r>
              <a:rPr lang="nl-NL" sz="2100" dirty="0">
                <a:solidFill>
                  <a:srgbClr val="052C34"/>
                </a:solidFill>
              </a:rPr>
              <a:t>Wat voor soort vrije feestdagen zijn dit?</a:t>
            </a:r>
          </a:p>
          <a:p>
            <a:pPr marL="457200" indent="-457200">
              <a:lnSpc>
                <a:spcPct val="90000"/>
              </a:lnSpc>
              <a:spcBef>
                <a:spcPts val="667"/>
              </a:spcBef>
              <a:buAutoNum type="arabicPeriod"/>
            </a:pPr>
            <a:r>
              <a:rPr lang="nl-NL" sz="2100" dirty="0">
                <a:solidFill>
                  <a:srgbClr val="052C34"/>
                </a:solidFill>
              </a:rPr>
              <a:t>Zitten hier feestdagen tussen die jij ook logisch zou vinden om in Nederland te hebben?</a:t>
            </a:r>
          </a:p>
        </p:txBody>
      </p:sp>
      <p:pic>
        <p:nvPicPr>
          <p:cNvPr id="2" name="Afbeelding 1" descr="Afbeelding met kerstboom, gebouw, kerstmis, boom&#10;&#10;Door AI gegenereerde inhoud is mogelijk onjuist.">
            <a:extLst>
              <a:ext uri="{FF2B5EF4-FFF2-40B4-BE49-F238E27FC236}">
                <a16:creationId xmlns:a16="http://schemas.microsoft.com/office/drawing/2014/main" id="{971E1DC0-F7A2-DA26-0BC5-2503B97A3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728" y="-578"/>
            <a:ext cx="9789057" cy="506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06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AE720757-0704-2542-4CC4-CE8DB032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BCC845EF-969D-9267-9A5C-ED34ECA95E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nl-NL" sz="2800" dirty="0">
              <a:solidFill>
                <a:schemeClr val="lt1"/>
              </a:solidFill>
            </a:endParaRPr>
          </a:p>
        </p:txBody>
      </p:sp>
      <p:pic>
        <p:nvPicPr>
          <p:cNvPr id="6" name="Onlinemedia 5" title="Kamerleden verbaasd: 'Kerst cancelen is een cultuur cancelen!'">
            <a:hlinkClick r:id="" action="ppaction://noaction"/>
            <a:extLst>
              <a:ext uri="{FF2B5EF4-FFF2-40B4-BE49-F238E27FC236}">
                <a16:creationId xmlns:a16="http://schemas.microsoft.com/office/drawing/2014/main" id="{0552FFF8-E49D-4D6A-65DA-4D93CAC8DD5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899" y="3451"/>
            <a:ext cx="12173571" cy="685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13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4D05D2A3-8ED9-09CD-245D-0C062C10B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580A7353-184C-0F50-4CE0-679B4F2528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Opdracht: Kerst wordt op Utrechtse hogeschool voortaan 'feestdag' genoemd: 'Noem het gewoon bij naam'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058AA0D9-A04F-7CA5-B139-8D74F064A7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1734" y="1951233"/>
            <a:ext cx="10816591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>
                <a:solidFill>
                  <a:srgbClr val="052C34"/>
                </a:solidFill>
              </a:rPr>
              <a:t>Lees het artikel over de Hogeschool Utrecht en vul op basis daarvan het ASWB-schema in.</a:t>
            </a:r>
          </a:p>
          <a:p>
            <a:pPr marL="0" indent="0"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  <a:buNone/>
            </a:pPr>
            <a:endParaRPr lang="nl-NL" sz="2100" dirty="0">
              <a:solidFill>
                <a:srgbClr val="052C34"/>
              </a:solidFill>
            </a:endParaRPr>
          </a:p>
        </p:txBody>
      </p:sp>
      <p:pic>
        <p:nvPicPr>
          <p:cNvPr id="3" name="Afbeelding 2" descr="Afbeelding met tekst, schermopname, Lettertype, lijn&#10;&#10;Door AI gegenereerde inhoud is mogelijk onjuist.">
            <a:extLst>
              <a:ext uri="{FF2B5EF4-FFF2-40B4-BE49-F238E27FC236}">
                <a16:creationId xmlns:a16="http://schemas.microsoft.com/office/drawing/2014/main" id="{6F2B5332-9125-108C-6252-B3D6D8A36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666" y="2764113"/>
            <a:ext cx="639127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44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7AD36580-2257-2D69-36FF-25DAE5B32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CD62F214-6D1C-2BB2-6238-9243A2D355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Video: Kerst wordt op Utrechtse hogeschool voortaan 'feestdag' genoemd: 'Noem het gewoon bij naam'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489C27-058A-56FA-0C58-60D4DCC60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400" dirty="0">
                <a:latin typeface="Arial"/>
                <a:cs typeface="Arial"/>
              </a:rPr>
              <a:t>Vragen MAW:</a:t>
            </a:r>
          </a:p>
          <a:p>
            <a:pPr marL="514350" indent="-514350">
              <a:buAutoNum type="arabicPeriod"/>
            </a:pPr>
            <a:r>
              <a:rPr lang="nl-NL" sz="2400" dirty="0">
                <a:latin typeface="Arial"/>
                <a:ea typeface="+mn-lt"/>
                <a:cs typeface="+mn-lt"/>
              </a:rPr>
              <a:t>Licht de zin 'kerst cancelen is cultuur cancelen' toe aan de hand van het kernconcept cultuur. </a:t>
            </a:r>
          </a:p>
          <a:p>
            <a:pPr marL="0" indent="0">
              <a:buNone/>
            </a:pPr>
            <a:endParaRPr lang="nl-NL" sz="2400" dirty="0">
              <a:latin typeface="Arial"/>
              <a:ea typeface="+mn-lt"/>
              <a:cs typeface="+mn-lt"/>
            </a:endParaRPr>
          </a:p>
          <a:p>
            <a:pPr marL="0" indent="0">
              <a:buNone/>
            </a:pPr>
            <a:r>
              <a:rPr lang="nl-NL" sz="2400" dirty="0">
                <a:latin typeface="Arial"/>
                <a:ea typeface="+mn-lt"/>
                <a:cs typeface="+mn-lt"/>
              </a:rPr>
              <a:t>Volgens Miriam Bikker zal met het verdwijnen van de namen van feestdagen ook de onderlinge binding tussen mensen verdwijnen. </a:t>
            </a:r>
            <a:endParaRPr lang="nl-NL"/>
          </a:p>
          <a:p>
            <a:pPr marL="0" indent="0">
              <a:buNone/>
            </a:pPr>
            <a:r>
              <a:rPr lang="nl-NL" sz="2400" dirty="0">
                <a:latin typeface="Arial"/>
                <a:ea typeface="+mn-lt"/>
                <a:cs typeface="+mn-lt"/>
              </a:rPr>
              <a:t>2.   Ben je het hiermee eens of oneens? Gebruik in je antwoord het hoofdconcept binding en één van de drie dingen die de samenleving bijeenhoudt. </a:t>
            </a:r>
            <a:endParaRPr lang="nl-NL" sz="2400">
              <a:latin typeface="Arial"/>
            </a:endParaRP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27986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2E9913E3-84D2-3427-AE35-926870175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369EA6B6-9684-EC01-351F-8C8DDB38D6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Opdracht: Schrijf een advies over de Nederlandse officiële feestdagen.</a:t>
            </a: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0D0D8F3D-F9EE-588B-9720-9C88114BF2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1090" y="1951233"/>
            <a:ext cx="10517235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  <a:buNone/>
            </a:pPr>
            <a:r>
              <a:rPr lang="nl-NL" sz="2100" dirty="0">
                <a:solidFill>
                  <a:srgbClr val="052C34"/>
                </a:solidFill>
              </a:rPr>
              <a:t>In de wet staan de, eerder besproken, officiële feestdagen. </a:t>
            </a:r>
            <a:endParaRPr lang="nl-NL" dirty="0"/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Of je ook vrij bent op deze dag staat niet in de wet, maar in je arbeidscontract.</a:t>
            </a:r>
            <a:endParaRPr lang="nl-NL" dirty="0"/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endParaRPr lang="nl-NL" sz="2100" dirty="0">
              <a:solidFill>
                <a:srgbClr val="052C34"/>
              </a:solidFill>
            </a:endParaRP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Opdracht: schrijf een advies aan de Nederlandse overheid over het behoud/veranderen van de Nederlandse officiële feestdagen.</a:t>
            </a: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endParaRPr lang="nl-NL" sz="2100" dirty="0">
              <a:solidFill>
                <a:srgbClr val="052C34"/>
              </a:solidFill>
            </a:endParaRP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Benoem in dit voorstel:</a:t>
            </a:r>
            <a:endParaRPr lang="nl-NL" dirty="0"/>
          </a:p>
          <a:p>
            <a:pPr>
              <a:lnSpc>
                <a:spcPct val="90000"/>
              </a:lnSpc>
              <a:spcBef>
                <a:spcPts val="667"/>
              </a:spcBef>
            </a:pPr>
            <a:r>
              <a:rPr lang="nl-NL" sz="2100" dirty="0">
                <a:solidFill>
                  <a:srgbClr val="052C34"/>
                </a:solidFill>
              </a:rPr>
              <a:t>Waar je tevreden en ontevreden over bent.</a:t>
            </a:r>
          </a:p>
          <a:p>
            <a:pPr>
              <a:lnSpc>
                <a:spcPct val="90000"/>
              </a:lnSpc>
              <a:spcBef>
                <a:spcPts val="667"/>
              </a:spcBef>
            </a:pPr>
            <a:r>
              <a:rPr lang="nl-NL" sz="2100" dirty="0">
                <a:solidFill>
                  <a:srgbClr val="052C34"/>
                </a:solidFill>
              </a:rPr>
              <a:t>Gebruik bronnen uit de les en zoek ook zelf minimaal één bron op om te gebruiken. </a:t>
            </a:r>
          </a:p>
          <a:p>
            <a:pPr>
              <a:lnSpc>
                <a:spcPct val="90000"/>
              </a:lnSpc>
              <a:spcBef>
                <a:spcPts val="667"/>
              </a:spcBef>
            </a:pPr>
            <a:r>
              <a:rPr lang="nl-NL" sz="2100" dirty="0">
                <a:solidFill>
                  <a:srgbClr val="052C34"/>
                </a:solidFill>
              </a:rPr>
              <a:t>Eindig met een advies over het behouden/veranderen van de huidige situatie.</a:t>
            </a:r>
          </a:p>
        </p:txBody>
      </p:sp>
    </p:spTree>
    <p:extLst>
      <p:ext uri="{BB962C8B-B14F-4D97-AF65-F5344CB8AC3E}">
        <p14:creationId xmlns:p14="http://schemas.microsoft.com/office/powerpoint/2010/main" val="81768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288104B8-0A96-EC71-9E08-11B242441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A1CE7D9F-7317-C554-E9C3-A50F415053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101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Afsluitende stelling: Iedereen moet een kans hebben om hun feestdagen te vieren door vrije feestdagen om te kunnen ruilen.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6C814308-73DB-F9CD-869C-C4F81DF799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1090" y="1951233"/>
            <a:ext cx="10517235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  <a:buNone/>
            </a:pPr>
            <a:r>
              <a:rPr lang="nl-NL" sz="2100" dirty="0">
                <a:solidFill>
                  <a:srgbClr val="052C34"/>
                </a:solidFill>
              </a:rPr>
              <a:t>Bedenk minimaal één voor- en één tegenargument.</a:t>
            </a: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endParaRPr lang="nl-NL" sz="2100" dirty="0">
              <a:solidFill>
                <a:srgbClr val="052C34"/>
              </a:solidFill>
            </a:endParaRP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endParaRPr lang="nl-NL" sz="2100" dirty="0">
              <a:solidFill>
                <a:srgbClr val="052C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190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2B8D6FBD09A42A3AC72B840248BF9" ma:contentTypeVersion="4" ma:contentTypeDescription="Een nieuw document maken." ma:contentTypeScope="" ma:versionID="037140d5e9a737786d3bb713a45362a6">
  <xsd:schema xmlns:xsd="http://www.w3.org/2001/XMLSchema" xmlns:xs="http://www.w3.org/2001/XMLSchema" xmlns:p="http://schemas.microsoft.com/office/2006/metadata/properties" xmlns:ns2="18cb77e9-ff95-4615-a516-d025b819d1bd" targetNamespace="http://schemas.microsoft.com/office/2006/metadata/properties" ma:root="true" ma:fieldsID="c2cdd1e00a517ce9bf65e168362440df" ns2:_="">
    <xsd:import namespace="18cb77e9-ff95-4615-a516-d025b819d1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cb77e9-ff95-4615-a516-d025b819d1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6EFA5F-7370-47C5-8502-8C1165E075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63D770-009D-4413-9CE5-E4E9306987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cb77e9-ff95-4615-a516-d025b819d1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AF250C-7487-4769-93CB-E9F662A4965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12</Slides>
  <Notes>12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Kantoorthema</vt:lpstr>
      <vt:lpstr>PowerPoint-presentatie</vt:lpstr>
      <vt:lpstr>Mag je dan ook geen water drinken? </vt:lpstr>
      <vt:lpstr>Wat is de ramadan?</vt:lpstr>
      <vt:lpstr>Deze les</vt:lpstr>
      <vt:lpstr>Op welke feestdagen zijn Nederlanders vrij?</vt:lpstr>
      <vt:lpstr>Bijna één miljoen moslims vieren het Suikerfeest in Nederland</vt:lpstr>
      <vt:lpstr>PowerPoint-presentatie</vt:lpstr>
      <vt:lpstr>PowerPoint-presentatie</vt:lpstr>
      <vt:lpstr>Opdracht: Kerst wordt op Utrechtse hogeschool voortaan 'feestdag' genoemd: 'Noem het gewoon bij naam'</vt:lpstr>
      <vt:lpstr>Video: Kerst wordt op Utrechtse hogeschool voortaan 'feestdag' genoemd: 'Noem het gewoon bij naam'</vt:lpstr>
      <vt:lpstr>Opdracht: Schrijf een advies over de Nederlandse officiële feestdagen.</vt:lpstr>
      <vt:lpstr>Afsluitende stelling: Iedereen moet een kans hebben om hun feestdagen te vieren door vrije feestdagen om te kunnen ruilen.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373</cp:revision>
  <dcterms:created xsi:type="dcterms:W3CDTF">2025-11-20T15:08:41Z</dcterms:created>
  <dcterms:modified xsi:type="dcterms:W3CDTF">2026-02-13T09:18:49Z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0x0101007C22B8D6FBD09A42A3AC72B840248BF9</vt:lpwstr>
  </property>
</Properties>
</file>