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6" r:id="rId3"/>
  </p:sldMasterIdLst>
  <p:notesMasterIdLst>
    <p:notesMasterId r:id="rId40"/>
  </p:notesMasterIdLst>
  <p:sldIdLst>
    <p:sldId id="300" r:id="rId4"/>
    <p:sldId id="275" r:id="rId5"/>
    <p:sldId id="299" r:id="rId6"/>
    <p:sldId id="284" r:id="rId7"/>
    <p:sldId id="269" r:id="rId8"/>
    <p:sldId id="257" r:id="rId9"/>
    <p:sldId id="285" r:id="rId10"/>
    <p:sldId id="296" r:id="rId11"/>
    <p:sldId id="286" r:id="rId12"/>
    <p:sldId id="278" r:id="rId13"/>
    <p:sldId id="276" r:id="rId14"/>
    <p:sldId id="279" r:id="rId15"/>
    <p:sldId id="277" r:id="rId16"/>
    <p:sldId id="295" r:id="rId17"/>
    <p:sldId id="273" r:id="rId18"/>
    <p:sldId id="280" r:id="rId19"/>
    <p:sldId id="281" r:id="rId20"/>
    <p:sldId id="282" r:id="rId21"/>
    <p:sldId id="283" r:id="rId22"/>
    <p:sldId id="258" r:id="rId23"/>
    <p:sldId id="259" r:id="rId24"/>
    <p:sldId id="262" r:id="rId25"/>
    <p:sldId id="260" r:id="rId26"/>
    <p:sldId id="263" r:id="rId27"/>
    <p:sldId id="297" r:id="rId28"/>
    <p:sldId id="298" r:id="rId29"/>
    <p:sldId id="268" r:id="rId30"/>
    <p:sldId id="272" r:id="rId31"/>
    <p:sldId id="266" r:id="rId32"/>
    <p:sldId id="270" r:id="rId33"/>
    <p:sldId id="287" r:id="rId34"/>
    <p:sldId id="288" r:id="rId35"/>
    <p:sldId id="289" r:id="rId36"/>
    <p:sldId id="264" r:id="rId37"/>
    <p:sldId id="292" r:id="rId38"/>
    <p:sldId id="294"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AAA841-C352-66A7-9140-BAFC2174E843}" name="Priscilla Kauling" initials="PK" userId="S::p.kauling@rijnlandslyceum-rlo.nl::c1d29051-01a0-48c4-9965-7cf3d47979b4" providerId="AD"/>
  <p188:author id="{7EDE82FA-5BE8-B09E-C867-A638F845C94B}" name="Lennart Schra" initials="LS" userId="S::elschra@meandercollege.nl::285ae40f-5d56-48d8-b40a-c294925304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B3965-95C3-4452-B8B8-CC56A968DB2B}" type="datetimeFigureOut">
              <a:rPr lang="nl-NL" smtClean="0"/>
              <a:t>10-5-2024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40C3F-4CDD-412B-A032-7164612A5A0D}" type="slidenum">
              <a:rPr lang="nl-NL" smtClean="0"/>
              <a:t>‹nr.›</a:t>
            </a:fld>
            <a:endParaRPr lang="nl-NL"/>
          </a:p>
        </p:txBody>
      </p:sp>
    </p:spTree>
    <p:extLst>
      <p:ext uri="{BB962C8B-B14F-4D97-AF65-F5344CB8AC3E}">
        <p14:creationId xmlns:p14="http://schemas.microsoft.com/office/powerpoint/2010/main" val="299537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enecatoetsenbank.nl/bestanden/file/kijkopdracht-hoofdstuk-7-europese-unie/ml-havo-vwo-ed5"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chemeClr val="bg1"/>
                </a:solidFill>
                <a:effectLst/>
              </a:rPr>
              <a:t>(See manual </a:t>
            </a:r>
            <a:r>
              <a:rPr lang="nl-NL" dirty="0" err="1">
                <a:solidFill>
                  <a:schemeClr val="bg1"/>
                </a:solidFill>
                <a:effectLst/>
              </a:rPr>
              <a:t>for</a:t>
            </a:r>
            <a:r>
              <a:rPr lang="nl-NL" dirty="0">
                <a:solidFill>
                  <a:schemeClr val="bg1"/>
                </a:solidFill>
                <a:effectLst/>
              </a:rPr>
              <a:t> </a:t>
            </a:r>
            <a:r>
              <a:rPr lang="nl-NL" dirty="0" err="1">
                <a:solidFill>
                  <a:schemeClr val="bg1"/>
                </a:solidFill>
                <a:effectLst/>
              </a:rPr>
              <a:t>questions</a:t>
            </a:r>
            <a:r>
              <a:rPr lang="nl-NL" dirty="0">
                <a:solidFill>
                  <a:schemeClr val="bg1"/>
                </a:solidFill>
                <a:effectLst/>
              </a:rPr>
              <a:t> or go </a:t>
            </a:r>
            <a:r>
              <a:rPr lang="nl-NL" dirty="0" err="1">
                <a:solidFill>
                  <a:schemeClr val="bg1"/>
                </a:solidFill>
                <a:effectLst/>
              </a:rPr>
              <a:t>to</a:t>
            </a:r>
            <a:r>
              <a:rPr lang="nl-NL" dirty="0">
                <a:solidFill>
                  <a:schemeClr val="bg1"/>
                </a:solidFill>
                <a:effectLst/>
              </a:rPr>
              <a:t>: </a:t>
            </a:r>
            <a:r>
              <a:rPr lang="nl-NL" dirty="0">
                <a:solidFill>
                  <a:schemeClr val="bg1"/>
                </a:solidFill>
                <a:effectLst/>
                <a:hlinkClick r:id="rId3"/>
              </a:rPr>
              <a:t>Seneca Toetsenbank</a:t>
            </a:r>
            <a:r>
              <a:rPr lang="nl-NL" dirty="0">
                <a:solidFill>
                  <a:schemeClr val="bg1"/>
                </a:solidFill>
                <a:effectLst/>
              </a:rPr>
              <a:t>)</a:t>
            </a:r>
          </a:p>
          <a:p>
            <a:endParaRPr lang="nl-NL" dirty="0"/>
          </a:p>
        </p:txBody>
      </p:sp>
      <p:sp>
        <p:nvSpPr>
          <p:cNvPr id="4" name="Tijdelijke aanduiding voor dianummer 3"/>
          <p:cNvSpPr>
            <a:spLocks noGrp="1"/>
          </p:cNvSpPr>
          <p:nvPr>
            <p:ph type="sldNum" sz="quarter" idx="5"/>
          </p:nvPr>
        </p:nvSpPr>
        <p:spPr/>
        <p:txBody>
          <a:bodyPr/>
          <a:lstStyle/>
          <a:p>
            <a:fld id="{D0240C3F-4CDD-412B-A032-7164612A5A0D}" type="slidenum">
              <a:rPr lang="nl-NL" smtClean="0"/>
              <a:t>36</a:t>
            </a:fld>
            <a:endParaRPr lang="nl-NL"/>
          </a:p>
        </p:txBody>
      </p:sp>
    </p:spTree>
    <p:extLst>
      <p:ext uri="{BB962C8B-B14F-4D97-AF65-F5344CB8AC3E}">
        <p14:creationId xmlns:p14="http://schemas.microsoft.com/office/powerpoint/2010/main" val="104097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323257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39699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169280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06711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30451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635660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142644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569323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464069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1"/>
            <a:ext cx="9440035" cy="1828801"/>
          </a:xfrm>
        </p:spPr>
        <p:txBody>
          <a:bodyPr anchor="b">
            <a:normAutofit/>
          </a:bodyPr>
          <a:lstStyle>
            <a:lvl1pPr algn="ctr">
              <a:defRPr sz="54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1370693" y="3773489"/>
            <a:ext cx="9440035" cy="1049867"/>
          </a:xfrm>
        </p:spPr>
        <p:txBody>
          <a:bodyPr anchor="t"/>
          <a:lstStyle>
            <a:lvl1pPr marL="0" indent="0" algn="ctr">
              <a:buNone/>
              <a:defRPr>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3542556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61887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32742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2" y="1761068"/>
            <a:ext cx="9590551" cy="1828813"/>
          </a:xfrm>
        </p:spPr>
        <p:txBody>
          <a:bodyPr anchor="b"/>
          <a:lstStyle>
            <a:lvl1pPr algn="ctr">
              <a:defRPr sz="4000" b="0" cap="none">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1295402" y="3763439"/>
            <a:ext cx="9590551" cy="1333495"/>
          </a:xfrm>
        </p:spPr>
        <p:txBody>
          <a:bodyPr anchor="t"/>
          <a:lstStyle>
            <a:lvl1pPr marL="0" indent="0" algn="ctr">
              <a:buNone/>
              <a:defRPr sz="200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967224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8969" y="32828"/>
            <a:ext cx="10353763"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1"/>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7"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66090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7"/>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7"/>
            <a:ext cx="5029200" cy="4099959"/>
          </a:xfrm>
          <a:prstGeom prst="rect">
            <a:avLst/>
          </a:prstGeom>
        </p:spPr>
      </p:pic>
      <p:sp>
        <p:nvSpPr>
          <p:cNvPr id="2" name="Title 1"/>
          <p:cNvSpPr>
            <a:spLocks noGrp="1"/>
          </p:cNvSpPr>
          <p:nvPr>
            <p:ph type="title"/>
          </p:nvPr>
        </p:nvSpPr>
        <p:spPr>
          <a:xfrm>
            <a:off x="447069" y="186164"/>
            <a:ext cx="10353763" cy="970451"/>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4" y="1855154"/>
            <a:ext cx="4764764" cy="692495"/>
          </a:xfrm>
        </p:spPr>
        <p:txBody>
          <a:bodyPr anchor="b">
            <a:noAutofit/>
          </a:bodyPr>
          <a:lstStyle>
            <a:lvl1pPr marL="0" indent="0" algn="ctr">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4" y="2702104"/>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4"/>
            <a:ext cx="4779583" cy="692495"/>
          </a:xfrm>
        </p:spPr>
        <p:txBody>
          <a:bodyPr anchor="b">
            <a:noAutofit/>
          </a:bodyPr>
          <a:lstStyle>
            <a:lvl1pPr marL="0" indent="0" algn="ctr">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8" y="2702104"/>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5/10/2024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097810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1851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523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1"/>
            <a:ext cx="3706889" cy="1821919"/>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4" y="609601"/>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7" y="2673351"/>
            <a:ext cx="3706889" cy="3016251"/>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2443640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6" y="609600"/>
            <a:ext cx="3584167" cy="5204832"/>
          </a:xfrm>
          <a:prstGeom prst="rect">
            <a:avLst/>
          </a:prstGeom>
        </p:spPr>
      </p:pic>
      <p:sp>
        <p:nvSpPr>
          <p:cNvPr id="2" name="Title 1"/>
          <p:cNvSpPr>
            <a:spLocks noGrp="1"/>
          </p:cNvSpPr>
          <p:nvPr>
            <p:ph type="title"/>
          </p:nvPr>
        </p:nvSpPr>
        <p:spPr>
          <a:xfrm>
            <a:off x="913796" y="763702"/>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3" y="763702"/>
            <a:ext cx="3275751" cy="4912823"/>
          </a:xfrm>
          <a:effectLst>
            <a:outerShdw blurRad="38100" dist="25400" dir="4440000">
              <a:srgbClr val="000000">
                <a:alpha val="36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701"/>
            <a:ext cx="4588095" cy="3135695"/>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5/10/2024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641828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5" y="547807"/>
            <a:ext cx="10141799" cy="3816807"/>
          </a:xfrm>
          <a:prstGeom prst="rect">
            <a:avLst/>
          </a:prstGeom>
        </p:spPr>
      </p:pic>
      <p:sp>
        <p:nvSpPr>
          <p:cNvPr id="2" name="Title 1"/>
          <p:cNvSpPr>
            <a:spLocks noGrp="1"/>
          </p:cNvSpPr>
          <p:nvPr>
            <p:ph type="title"/>
          </p:nvPr>
        </p:nvSpPr>
        <p:spPr>
          <a:xfrm>
            <a:off x="913806" y="4565255"/>
            <a:ext cx="10355327"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10"/>
            <a:ext cx="9845347" cy="3525671"/>
          </a:xfrm>
          <a:effectLst>
            <a:outerShdw blurRad="38100" dist="25400" dir="4440000">
              <a:srgbClr val="000000">
                <a:alpha val="36000"/>
              </a:srgbClr>
            </a:outerShdw>
          </a:effectLst>
        </p:spPr>
        <p:txBody>
          <a:bodyPr anchor="t">
            <a:normAutofit/>
          </a:bodyPr>
          <a:lstStyle>
            <a:lvl1pPr marL="0" indent="0" algn="ctr">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3" cy="543472"/>
          </a:xfrm>
        </p:spPr>
        <p:txBody>
          <a:bodyPr anchor="t"/>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636509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3"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5" y="4295180"/>
            <a:ext cx="10353763" cy="1501827"/>
          </a:xfrm>
        </p:spPr>
        <p:txBody>
          <a:bodyPr anchor="ct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003733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9" cy="532749"/>
          </a:xfrm>
        </p:spPr>
        <p:txBody>
          <a:bodyPr anchor="t">
            <a:normAutofit/>
          </a:bodyPr>
          <a:lstStyle>
            <a:lvl1pPr marL="0" indent="0" algn="r">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5" y="4304353"/>
            <a:ext cx="10353763" cy="1489496"/>
          </a:xfrm>
        </p:spPr>
        <p:txBody>
          <a:bodyPr anchor="ctr">
            <a:normAutofit/>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417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4235783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5" y="2126943"/>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6" y="4650557"/>
            <a:ext cx="10352199" cy="1140644"/>
          </a:xfrm>
        </p:spPr>
        <p:txBody>
          <a:bodyPr anchor="t"/>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54938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3" cy="970451"/>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3"/>
          </a:xfrm>
        </p:spPr>
        <p:txBody>
          <a:bodyPr anchor="b">
            <a:noAutofit/>
          </a:bodyPr>
          <a:lstStyle>
            <a:lvl1pPr marL="0" indent="0" algn="ctr">
              <a:buNone/>
              <a:defRPr sz="22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764783"/>
          </a:xfrm>
        </p:spPr>
        <p:txBody>
          <a:bodyPr anchor="b">
            <a:noAutofit/>
          </a:bodyPr>
          <a:lstStyle>
            <a:lvl1pPr marL="0" indent="0" algn="ctr">
              <a:buNone/>
              <a:defRPr sz="22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3"/>
          </a:xfrm>
        </p:spPr>
        <p:txBody>
          <a:bodyPr anchor="b">
            <a:noAutofit/>
          </a:bodyPr>
          <a:lstStyle>
            <a:lvl1pPr marL="0" indent="0" algn="ctr">
              <a:buNone/>
              <a:defRPr sz="22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2"/>
            <a:ext cx="3300984" cy="3023089"/>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29602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3" y="1818215"/>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1" y="1818215"/>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5"/>
            <a:ext cx="3339972" cy="1847851"/>
          </a:xfrm>
          <a:prstGeom prst="rect">
            <a:avLst/>
          </a:prstGeom>
        </p:spPr>
      </p:pic>
      <p:sp>
        <p:nvSpPr>
          <p:cNvPr id="30" name="Title 1"/>
          <p:cNvSpPr>
            <a:spLocks noGrp="1"/>
          </p:cNvSpPr>
          <p:nvPr>
            <p:ph type="title"/>
          </p:nvPr>
        </p:nvSpPr>
        <p:spPr>
          <a:xfrm>
            <a:off x="913795" y="609600"/>
            <a:ext cx="10353763" cy="970451"/>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3"/>
          </a:xfrm>
        </p:spPr>
        <p:txBody>
          <a:bodyPr anchor="b">
            <a:noAutofit/>
          </a:bodyPr>
          <a:lstStyle>
            <a:lvl1pPr marL="0" indent="0" algn="ctr">
              <a:buNone/>
              <a:defRPr sz="20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3" y="1938917"/>
            <a:ext cx="3092368" cy="160295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9"/>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3"/>
          </a:xfrm>
        </p:spPr>
        <p:txBody>
          <a:bodyPr anchor="b">
            <a:noAutofit/>
          </a:bodyPr>
          <a:lstStyle>
            <a:lvl1pPr marL="0" indent="0" algn="ctr">
              <a:buNone/>
              <a:defRPr sz="20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5"/>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9"/>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3"/>
          </a:xfrm>
        </p:spPr>
        <p:txBody>
          <a:bodyPr anchor="b">
            <a:noAutofit/>
          </a:bodyPr>
          <a:lstStyle>
            <a:lvl1pPr marL="0" indent="0" algn="ctr">
              <a:buNone/>
              <a:defRPr sz="20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9" y="1934433"/>
            <a:ext cx="3092368" cy="16072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9"/>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749217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87781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0" y="609601"/>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601"/>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49449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824BC97-A24E-D06D-E719-DAF587E90EC0}"/>
              </a:ext>
            </a:extLst>
          </p:cNvPr>
          <p:cNvSpPr>
            <a:spLocks noGrp="1"/>
          </p:cNvSpPr>
          <p:nvPr>
            <p:ph type="dt" sz="half" idx="10"/>
          </p:nvPr>
        </p:nvSpPr>
        <p:spPr/>
        <p:txBody>
          <a:bodyPr/>
          <a:lstStyle>
            <a:lvl1pPr>
              <a:defRPr/>
            </a:lvl1pPr>
          </a:lstStyle>
          <a:p>
            <a:pPr>
              <a:defRPr/>
            </a:pPr>
            <a:fld id="{8EA7BF1A-2DB3-43E0-9390-4505CBFDF1DD}" type="datetimeFigureOut">
              <a:rPr lang="en-US" altLang="nl-NL"/>
              <a:pPr>
                <a:defRPr/>
              </a:pPr>
              <a:t>5/10/2024</a:t>
            </a:fld>
            <a:endParaRPr lang="en-US" altLang="nl-NL"/>
          </a:p>
        </p:txBody>
      </p:sp>
      <p:sp>
        <p:nvSpPr>
          <p:cNvPr id="5" name="Footer Placeholder 4">
            <a:extLst>
              <a:ext uri="{FF2B5EF4-FFF2-40B4-BE49-F238E27FC236}">
                <a16:creationId xmlns:a16="http://schemas.microsoft.com/office/drawing/2014/main" id="{4EDC889F-3D39-2E93-0F10-B44777EDA9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80E022-E911-458F-3B29-2E4D14A885EC}"/>
              </a:ext>
            </a:extLst>
          </p:cNvPr>
          <p:cNvSpPr>
            <a:spLocks noGrp="1"/>
          </p:cNvSpPr>
          <p:nvPr>
            <p:ph type="sldNum" sz="quarter" idx="12"/>
          </p:nvPr>
        </p:nvSpPr>
        <p:spPr/>
        <p:txBody>
          <a:bodyPr/>
          <a:lstStyle>
            <a:lvl1pPr>
              <a:defRPr/>
            </a:lvl1pPr>
          </a:lstStyle>
          <a:p>
            <a:pPr>
              <a:defRPr/>
            </a:pPr>
            <a:fld id="{5EA1CE3A-9D1E-4469-A187-64F513569B24}" type="slidenum">
              <a:rPr lang="en-US" altLang="nl-NL"/>
              <a:pPr>
                <a:defRPr/>
              </a:pPr>
              <a:t>‹nr.›</a:t>
            </a:fld>
            <a:endParaRPr lang="en-US" altLang="nl-NL"/>
          </a:p>
        </p:txBody>
      </p:sp>
    </p:spTree>
    <p:extLst>
      <p:ext uri="{BB962C8B-B14F-4D97-AF65-F5344CB8AC3E}">
        <p14:creationId xmlns:p14="http://schemas.microsoft.com/office/powerpoint/2010/main" val="1814896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a:extLst>
              <a:ext uri="{FF2B5EF4-FFF2-40B4-BE49-F238E27FC236}">
                <a16:creationId xmlns:a16="http://schemas.microsoft.com/office/drawing/2014/main" id="{D91B8ECE-F620-83E2-3ACD-114A3CE026FE}"/>
              </a:ext>
            </a:extLst>
          </p:cNvPr>
          <p:cNvSpPr>
            <a:spLocks noGrp="1"/>
          </p:cNvSpPr>
          <p:nvPr>
            <p:ph type="dt" sz="half" idx="10"/>
          </p:nvPr>
        </p:nvSpPr>
        <p:spPr/>
        <p:txBody>
          <a:bodyPr/>
          <a:lstStyle>
            <a:lvl1pPr>
              <a:defRPr/>
            </a:lvl1pPr>
          </a:lstStyle>
          <a:p>
            <a:pPr>
              <a:defRPr/>
            </a:pPr>
            <a:fld id="{D9F8740F-8461-453C-BB3D-685DE220F59E}" type="datetimeFigureOut">
              <a:rPr lang="en-US" altLang="nl-NL"/>
              <a:pPr>
                <a:defRPr/>
              </a:pPr>
              <a:t>5/10/2024</a:t>
            </a:fld>
            <a:endParaRPr lang="en-US" altLang="nl-NL"/>
          </a:p>
        </p:txBody>
      </p:sp>
      <p:sp>
        <p:nvSpPr>
          <p:cNvPr id="5" name="Footer Placeholder 4">
            <a:extLst>
              <a:ext uri="{FF2B5EF4-FFF2-40B4-BE49-F238E27FC236}">
                <a16:creationId xmlns:a16="http://schemas.microsoft.com/office/drawing/2014/main" id="{1D557543-3362-F263-72A7-0C3E6C4A6A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64731C-91D5-0780-83FF-FDA54CBCC1A1}"/>
              </a:ext>
            </a:extLst>
          </p:cNvPr>
          <p:cNvSpPr>
            <a:spLocks noGrp="1"/>
          </p:cNvSpPr>
          <p:nvPr>
            <p:ph type="sldNum" sz="quarter" idx="12"/>
          </p:nvPr>
        </p:nvSpPr>
        <p:spPr/>
        <p:txBody>
          <a:bodyPr/>
          <a:lstStyle>
            <a:lvl1pPr>
              <a:defRPr/>
            </a:lvl1pPr>
          </a:lstStyle>
          <a:p>
            <a:pPr>
              <a:defRPr/>
            </a:pPr>
            <a:fld id="{945023C0-6CB5-4941-A147-DD21D2554D68}" type="slidenum">
              <a:rPr lang="en-US" altLang="nl-NL"/>
              <a:pPr>
                <a:defRPr/>
              </a:pPr>
              <a:t>‹nr.›</a:t>
            </a:fld>
            <a:endParaRPr lang="en-US" altLang="nl-NL"/>
          </a:p>
        </p:txBody>
      </p:sp>
    </p:spTree>
    <p:extLst>
      <p:ext uri="{BB962C8B-B14F-4D97-AF65-F5344CB8AC3E}">
        <p14:creationId xmlns:p14="http://schemas.microsoft.com/office/powerpoint/2010/main" val="3221972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nl-NL"/>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l-NL"/>
              <a:t>Click to edit Master text styles</a:t>
            </a:r>
          </a:p>
        </p:txBody>
      </p:sp>
      <p:sp>
        <p:nvSpPr>
          <p:cNvPr id="4" name="Date Placeholder 3">
            <a:extLst>
              <a:ext uri="{FF2B5EF4-FFF2-40B4-BE49-F238E27FC236}">
                <a16:creationId xmlns:a16="http://schemas.microsoft.com/office/drawing/2014/main" id="{B43E5262-C3D5-D2F1-6EE9-F78813450846}"/>
              </a:ext>
            </a:extLst>
          </p:cNvPr>
          <p:cNvSpPr>
            <a:spLocks noGrp="1"/>
          </p:cNvSpPr>
          <p:nvPr>
            <p:ph type="dt" sz="half" idx="10"/>
          </p:nvPr>
        </p:nvSpPr>
        <p:spPr/>
        <p:txBody>
          <a:bodyPr/>
          <a:lstStyle>
            <a:lvl1pPr>
              <a:defRPr/>
            </a:lvl1pPr>
          </a:lstStyle>
          <a:p>
            <a:pPr>
              <a:defRPr/>
            </a:pPr>
            <a:fld id="{7F38BE67-7B24-4A08-B254-A0EA7D849494}" type="datetimeFigureOut">
              <a:rPr lang="en-US" altLang="nl-NL"/>
              <a:pPr>
                <a:defRPr/>
              </a:pPr>
              <a:t>5/10/2024</a:t>
            </a:fld>
            <a:endParaRPr lang="en-US" altLang="nl-NL"/>
          </a:p>
        </p:txBody>
      </p:sp>
      <p:sp>
        <p:nvSpPr>
          <p:cNvPr id="5" name="Footer Placeholder 4">
            <a:extLst>
              <a:ext uri="{FF2B5EF4-FFF2-40B4-BE49-F238E27FC236}">
                <a16:creationId xmlns:a16="http://schemas.microsoft.com/office/drawing/2014/main" id="{2A52A620-25F9-84C9-2C35-B7EF5A275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F3CB10-79AE-4C27-0C16-72DDEEFA14A8}"/>
              </a:ext>
            </a:extLst>
          </p:cNvPr>
          <p:cNvSpPr>
            <a:spLocks noGrp="1"/>
          </p:cNvSpPr>
          <p:nvPr>
            <p:ph type="sldNum" sz="quarter" idx="12"/>
          </p:nvPr>
        </p:nvSpPr>
        <p:spPr/>
        <p:txBody>
          <a:bodyPr/>
          <a:lstStyle>
            <a:lvl1pPr>
              <a:defRPr/>
            </a:lvl1pPr>
          </a:lstStyle>
          <a:p>
            <a:pPr>
              <a:defRPr/>
            </a:pPr>
            <a:fld id="{E0C23AF4-1452-4AF4-97FE-11D149EDFD08}" type="slidenum">
              <a:rPr lang="en-US" altLang="nl-NL"/>
              <a:pPr>
                <a:defRPr/>
              </a:pPr>
              <a:t>‹nr.›</a:t>
            </a:fld>
            <a:endParaRPr lang="en-US" altLang="nl-NL"/>
          </a:p>
        </p:txBody>
      </p:sp>
    </p:spTree>
    <p:extLst>
      <p:ext uri="{BB962C8B-B14F-4D97-AF65-F5344CB8AC3E}">
        <p14:creationId xmlns:p14="http://schemas.microsoft.com/office/powerpoint/2010/main" val="3729164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3">
            <a:extLst>
              <a:ext uri="{FF2B5EF4-FFF2-40B4-BE49-F238E27FC236}">
                <a16:creationId xmlns:a16="http://schemas.microsoft.com/office/drawing/2014/main" id="{441AA104-2A1C-2824-D5DB-36477B5FC6B7}"/>
              </a:ext>
            </a:extLst>
          </p:cNvPr>
          <p:cNvSpPr>
            <a:spLocks noGrp="1"/>
          </p:cNvSpPr>
          <p:nvPr>
            <p:ph type="dt" sz="half" idx="10"/>
          </p:nvPr>
        </p:nvSpPr>
        <p:spPr/>
        <p:txBody>
          <a:bodyPr/>
          <a:lstStyle>
            <a:lvl1pPr>
              <a:defRPr/>
            </a:lvl1pPr>
          </a:lstStyle>
          <a:p>
            <a:pPr>
              <a:defRPr/>
            </a:pPr>
            <a:fld id="{51AA699E-2C6C-4108-95DB-0E909711C0C0}" type="datetimeFigureOut">
              <a:rPr lang="en-US" altLang="nl-NL"/>
              <a:pPr>
                <a:defRPr/>
              </a:pPr>
              <a:t>5/10/2024</a:t>
            </a:fld>
            <a:endParaRPr lang="en-US" altLang="nl-NL"/>
          </a:p>
        </p:txBody>
      </p:sp>
      <p:sp>
        <p:nvSpPr>
          <p:cNvPr id="6" name="Footer Placeholder 4">
            <a:extLst>
              <a:ext uri="{FF2B5EF4-FFF2-40B4-BE49-F238E27FC236}">
                <a16:creationId xmlns:a16="http://schemas.microsoft.com/office/drawing/2014/main" id="{399F60F4-D719-39A9-99B7-0888BBAD16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974BD7-452D-7EF9-288C-12DFC69CE8D2}"/>
              </a:ext>
            </a:extLst>
          </p:cNvPr>
          <p:cNvSpPr>
            <a:spLocks noGrp="1"/>
          </p:cNvSpPr>
          <p:nvPr>
            <p:ph type="sldNum" sz="quarter" idx="12"/>
          </p:nvPr>
        </p:nvSpPr>
        <p:spPr/>
        <p:txBody>
          <a:bodyPr/>
          <a:lstStyle>
            <a:lvl1pPr>
              <a:defRPr/>
            </a:lvl1pPr>
          </a:lstStyle>
          <a:p>
            <a:pPr>
              <a:defRPr/>
            </a:pPr>
            <a:fld id="{C5E6927B-A119-4326-A1C6-419175D6573E}" type="slidenum">
              <a:rPr lang="en-US" altLang="nl-NL"/>
              <a:pPr>
                <a:defRPr/>
              </a:pPr>
              <a:t>‹nr.›</a:t>
            </a:fld>
            <a:endParaRPr lang="en-US" altLang="nl-NL"/>
          </a:p>
        </p:txBody>
      </p:sp>
    </p:spTree>
    <p:extLst>
      <p:ext uri="{BB962C8B-B14F-4D97-AF65-F5344CB8AC3E}">
        <p14:creationId xmlns:p14="http://schemas.microsoft.com/office/powerpoint/2010/main" val="3946602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3">
            <a:extLst>
              <a:ext uri="{FF2B5EF4-FFF2-40B4-BE49-F238E27FC236}">
                <a16:creationId xmlns:a16="http://schemas.microsoft.com/office/drawing/2014/main" id="{F04297F2-7D1D-572E-8838-EF2EAEB3F362}"/>
              </a:ext>
            </a:extLst>
          </p:cNvPr>
          <p:cNvSpPr>
            <a:spLocks noGrp="1"/>
          </p:cNvSpPr>
          <p:nvPr>
            <p:ph type="dt" sz="half" idx="10"/>
          </p:nvPr>
        </p:nvSpPr>
        <p:spPr/>
        <p:txBody>
          <a:bodyPr/>
          <a:lstStyle>
            <a:lvl1pPr>
              <a:defRPr/>
            </a:lvl1pPr>
          </a:lstStyle>
          <a:p>
            <a:pPr>
              <a:defRPr/>
            </a:pPr>
            <a:fld id="{BFDD8FBA-B418-48B6-BF76-25A30BE7B021}" type="datetimeFigureOut">
              <a:rPr lang="en-US" altLang="nl-NL"/>
              <a:pPr>
                <a:defRPr/>
              </a:pPr>
              <a:t>5/10/2024</a:t>
            </a:fld>
            <a:endParaRPr lang="en-US" altLang="nl-NL"/>
          </a:p>
        </p:txBody>
      </p:sp>
      <p:sp>
        <p:nvSpPr>
          <p:cNvPr id="8" name="Footer Placeholder 4">
            <a:extLst>
              <a:ext uri="{FF2B5EF4-FFF2-40B4-BE49-F238E27FC236}">
                <a16:creationId xmlns:a16="http://schemas.microsoft.com/office/drawing/2014/main" id="{3F5123B0-C7C9-DCC4-FEAB-F01E29CFD51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F970DA8-C5E5-C5D2-A715-DC568C651D57}"/>
              </a:ext>
            </a:extLst>
          </p:cNvPr>
          <p:cNvSpPr>
            <a:spLocks noGrp="1"/>
          </p:cNvSpPr>
          <p:nvPr>
            <p:ph type="sldNum" sz="quarter" idx="12"/>
          </p:nvPr>
        </p:nvSpPr>
        <p:spPr/>
        <p:txBody>
          <a:bodyPr/>
          <a:lstStyle>
            <a:lvl1pPr>
              <a:defRPr/>
            </a:lvl1pPr>
          </a:lstStyle>
          <a:p>
            <a:pPr>
              <a:defRPr/>
            </a:pPr>
            <a:fld id="{DE6C9EDD-FF5F-4433-ADE0-0A01F5F24025}" type="slidenum">
              <a:rPr lang="en-US" altLang="nl-NL"/>
              <a:pPr>
                <a:defRPr/>
              </a:pPr>
              <a:t>‹nr.›</a:t>
            </a:fld>
            <a:endParaRPr lang="en-US" altLang="nl-NL"/>
          </a:p>
        </p:txBody>
      </p:sp>
    </p:spTree>
    <p:extLst>
      <p:ext uri="{BB962C8B-B14F-4D97-AF65-F5344CB8AC3E}">
        <p14:creationId xmlns:p14="http://schemas.microsoft.com/office/powerpoint/2010/main" val="1698404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8970" y="32828"/>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84961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3">
            <a:extLst>
              <a:ext uri="{FF2B5EF4-FFF2-40B4-BE49-F238E27FC236}">
                <a16:creationId xmlns:a16="http://schemas.microsoft.com/office/drawing/2014/main" id="{5F8EBFBA-2234-75C1-4445-32BDDA2D063D}"/>
              </a:ext>
            </a:extLst>
          </p:cNvPr>
          <p:cNvSpPr>
            <a:spLocks noGrp="1"/>
          </p:cNvSpPr>
          <p:nvPr>
            <p:ph type="dt" sz="half" idx="10"/>
          </p:nvPr>
        </p:nvSpPr>
        <p:spPr/>
        <p:txBody>
          <a:bodyPr/>
          <a:lstStyle>
            <a:lvl1pPr>
              <a:defRPr/>
            </a:lvl1pPr>
          </a:lstStyle>
          <a:p>
            <a:pPr>
              <a:defRPr/>
            </a:pPr>
            <a:fld id="{4822FCA8-D94D-4A93-B0C1-D82A66137344}" type="datetimeFigureOut">
              <a:rPr lang="en-US" altLang="nl-NL"/>
              <a:pPr>
                <a:defRPr/>
              </a:pPr>
              <a:t>5/10/2024</a:t>
            </a:fld>
            <a:endParaRPr lang="en-US" altLang="nl-NL"/>
          </a:p>
        </p:txBody>
      </p:sp>
      <p:sp>
        <p:nvSpPr>
          <p:cNvPr id="4" name="Footer Placeholder 4">
            <a:extLst>
              <a:ext uri="{FF2B5EF4-FFF2-40B4-BE49-F238E27FC236}">
                <a16:creationId xmlns:a16="http://schemas.microsoft.com/office/drawing/2014/main" id="{1D4F914C-4E10-64D7-E504-9FC8E54A53E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4836035-8750-B207-180A-D55256E9A176}"/>
              </a:ext>
            </a:extLst>
          </p:cNvPr>
          <p:cNvSpPr>
            <a:spLocks noGrp="1"/>
          </p:cNvSpPr>
          <p:nvPr>
            <p:ph type="sldNum" sz="quarter" idx="12"/>
          </p:nvPr>
        </p:nvSpPr>
        <p:spPr/>
        <p:txBody>
          <a:bodyPr/>
          <a:lstStyle>
            <a:lvl1pPr>
              <a:defRPr/>
            </a:lvl1pPr>
          </a:lstStyle>
          <a:p>
            <a:pPr>
              <a:defRPr/>
            </a:pPr>
            <a:fld id="{F2662283-0BDB-4032-9046-955D27D40415}" type="slidenum">
              <a:rPr lang="en-US" altLang="nl-NL"/>
              <a:pPr>
                <a:defRPr/>
              </a:pPr>
              <a:t>‹nr.›</a:t>
            </a:fld>
            <a:endParaRPr lang="en-US" altLang="nl-NL"/>
          </a:p>
        </p:txBody>
      </p:sp>
    </p:spTree>
    <p:extLst>
      <p:ext uri="{BB962C8B-B14F-4D97-AF65-F5344CB8AC3E}">
        <p14:creationId xmlns:p14="http://schemas.microsoft.com/office/powerpoint/2010/main" val="2147024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4F0D96B-6A6E-AF42-DDA1-F49D87EA5B91}"/>
              </a:ext>
            </a:extLst>
          </p:cNvPr>
          <p:cNvSpPr>
            <a:spLocks noGrp="1"/>
          </p:cNvSpPr>
          <p:nvPr>
            <p:ph type="dt" sz="half" idx="10"/>
          </p:nvPr>
        </p:nvSpPr>
        <p:spPr/>
        <p:txBody>
          <a:bodyPr/>
          <a:lstStyle>
            <a:lvl1pPr>
              <a:defRPr/>
            </a:lvl1pPr>
          </a:lstStyle>
          <a:p>
            <a:pPr>
              <a:defRPr/>
            </a:pPr>
            <a:fld id="{F9731736-39BE-4CD0-8887-83A241FAE594}" type="datetimeFigureOut">
              <a:rPr lang="en-US" altLang="nl-NL"/>
              <a:pPr>
                <a:defRPr/>
              </a:pPr>
              <a:t>5/10/2024</a:t>
            </a:fld>
            <a:endParaRPr lang="en-US" altLang="nl-NL"/>
          </a:p>
        </p:txBody>
      </p:sp>
      <p:sp>
        <p:nvSpPr>
          <p:cNvPr id="3" name="Footer Placeholder 4">
            <a:extLst>
              <a:ext uri="{FF2B5EF4-FFF2-40B4-BE49-F238E27FC236}">
                <a16:creationId xmlns:a16="http://schemas.microsoft.com/office/drawing/2014/main" id="{0E231DE3-2F3C-CEB4-110B-74A30F5C015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95282FE-3F13-821E-1F34-074A0577D212}"/>
              </a:ext>
            </a:extLst>
          </p:cNvPr>
          <p:cNvSpPr>
            <a:spLocks noGrp="1"/>
          </p:cNvSpPr>
          <p:nvPr>
            <p:ph type="sldNum" sz="quarter" idx="12"/>
          </p:nvPr>
        </p:nvSpPr>
        <p:spPr/>
        <p:txBody>
          <a:bodyPr/>
          <a:lstStyle>
            <a:lvl1pPr>
              <a:defRPr/>
            </a:lvl1pPr>
          </a:lstStyle>
          <a:p>
            <a:pPr>
              <a:defRPr/>
            </a:pPr>
            <a:fld id="{7B01ECA7-2823-4DCC-AB0E-75C4339760EC}" type="slidenum">
              <a:rPr lang="en-US" altLang="nl-NL"/>
              <a:pPr>
                <a:defRPr/>
              </a:pPr>
              <a:t>‹nr.›</a:t>
            </a:fld>
            <a:endParaRPr lang="en-US" altLang="nl-NL"/>
          </a:p>
        </p:txBody>
      </p:sp>
    </p:spTree>
    <p:extLst>
      <p:ext uri="{BB962C8B-B14F-4D97-AF65-F5344CB8AC3E}">
        <p14:creationId xmlns:p14="http://schemas.microsoft.com/office/powerpoint/2010/main" val="3409331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7" b="1"/>
            </a:lvl1pPr>
          </a:lstStyle>
          <a:p>
            <a:r>
              <a:rPr lang="nl-NL"/>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Click to edit Master text styles</a:t>
            </a:r>
          </a:p>
        </p:txBody>
      </p:sp>
      <p:sp>
        <p:nvSpPr>
          <p:cNvPr id="5" name="Date Placeholder 3">
            <a:extLst>
              <a:ext uri="{FF2B5EF4-FFF2-40B4-BE49-F238E27FC236}">
                <a16:creationId xmlns:a16="http://schemas.microsoft.com/office/drawing/2014/main" id="{E6BC10B6-83DF-D40B-9813-F3030F815363}"/>
              </a:ext>
            </a:extLst>
          </p:cNvPr>
          <p:cNvSpPr>
            <a:spLocks noGrp="1"/>
          </p:cNvSpPr>
          <p:nvPr>
            <p:ph type="dt" sz="half" idx="10"/>
          </p:nvPr>
        </p:nvSpPr>
        <p:spPr/>
        <p:txBody>
          <a:bodyPr/>
          <a:lstStyle>
            <a:lvl1pPr>
              <a:defRPr/>
            </a:lvl1pPr>
          </a:lstStyle>
          <a:p>
            <a:pPr>
              <a:defRPr/>
            </a:pPr>
            <a:fld id="{C756B77E-3C4B-46AE-9332-DCC875E6BE56}" type="datetimeFigureOut">
              <a:rPr lang="en-US" altLang="nl-NL"/>
              <a:pPr>
                <a:defRPr/>
              </a:pPr>
              <a:t>5/10/2024</a:t>
            </a:fld>
            <a:endParaRPr lang="en-US" altLang="nl-NL"/>
          </a:p>
        </p:txBody>
      </p:sp>
      <p:sp>
        <p:nvSpPr>
          <p:cNvPr id="6" name="Footer Placeholder 4">
            <a:extLst>
              <a:ext uri="{FF2B5EF4-FFF2-40B4-BE49-F238E27FC236}">
                <a16:creationId xmlns:a16="http://schemas.microsoft.com/office/drawing/2014/main" id="{721A7B56-4F97-B9CC-1683-128DD6FA43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19BF757-E3FD-C6F9-983A-5A0E6BB85B91}"/>
              </a:ext>
            </a:extLst>
          </p:cNvPr>
          <p:cNvSpPr>
            <a:spLocks noGrp="1"/>
          </p:cNvSpPr>
          <p:nvPr>
            <p:ph type="sldNum" sz="quarter" idx="12"/>
          </p:nvPr>
        </p:nvSpPr>
        <p:spPr/>
        <p:txBody>
          <a:bodyPr/>
          <a:lstStyle>
            <a:lvl1pPr>
              <a:defRPr/>
            </a:lvl1pPr>
          </a:lstStyle>
          <a:p>
            <a:pPr>
              <a:defRPr/>
            </a:pPr>
            <a:fld id="{D160E279-6284-4DB4-8266-36859A08BD83}" type="slidenum">
              <a:rPr lang="en-US" altLang="nl-NL"/>
              <a:pPr>
                <a:defRPr/>
              </a:pPr>
              <a:t>‹nr.›</a:t>
            </a:fld>
            <a:endParaRPr lang="en-US" altLang="nl-NL"/>
          </a:p>
        </p:txBody>
      </p:sp>
    </p:spTree>
    <p:extLst>
      <p:ext uri="{BB962C8B-B14F-4D97-AF65-F5344CB8AC3E}">
        <p14:creationId xmlns:p14="http://schemas.microsoft.com/office/powerpoint/2010/main" val="927384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nl-NL"/>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Click to edit Master text styles</a:t>
            </a:r>
          </a:p>
        </p:txBody>
      </p:sp>
      <p:sp>
        <p:nvSpPr>
          <p:cNvPr id="5" name="Date Placeholder 3">
            <a:extLst>
              <a:ext uri="{FF2B5EF4-FFF2-40B4-BE49-F238E27FC236}">
                <a16:creationId xmlns:a16="http://schemas.microsoft.com/office/drawing/2014/main" id="{419C5673-7FDB-0F52-2E91-DE2979990C36}"/>
              </a:ext>
            </a:extLst>
          </p:cNvPr>
          <p:cNvSpPr>
            <a:spLocks noGrp="1"/>
          </p:cNvSpPr>
          <p:nvPr>
            <p:ph type="dt" sz="half" idx="10"/>
          </p:nvPr>
        </p:nvSpPr>
        <p:spPr/>
        <p:txBody>
          <a:bodyPr/>
          <a:lstStyle>
            <a:lvl1pPr>
              <a:defRPr/>
            </a:lvl1pPr>
          </a:lstStyle>
          <a:p>
            <a:pPr>
              <a:defRPr/>
            </a:pPr>
            <a:fld id="{B49FC7FA-FE4A-4B29-BE6A-9411504B36F8}" type="datetimeFigureOut">
              <a:rPr lang="en-US" altLang="nl-NL"/>
              <a:pPr>
                <a:defRPr/>
              </a:pPr>
              <a:t>5/10/2024</a:t>
            </a:fld>
            <a:endParaRPr lang="en-US" altLang="nl-NL"/>
          </a:p>
        </p:txBody>
      </p:sp>
      <p:sp>
        <p:nvSpPr>
          <p:cNvPr id="6" name="Footer Placeholder 4">
            <a:extLst>
              <a:ext uri="{FF2B5EF4-FFF2-40B4-BE49-F238E27FC236}">
                <a16:creationId xmlns:a16="http://schemas.microsoft.com/office/drawing/2014/main" id="{347270A0-2037-3498-ABD4-EA42067E84F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4EB15EC-ABF5-F4AB-1381-2881D62381D2}"/>
              </a:ext>
            </a:extLst>
          </p:cNvPr>
          <p:cNvSpPr>
            <a:spLocks noGrp="1"/>
          </p:cNvSpPr>
          <p:nvPr>
            <p:ph type="sldNum" sz="quarter" idx="12"/>
          </p:nvPr>
        </p:nvSpPr>
        <p:spPr/>
        <p:txBody>
          <a:bodyPr/>
          <a:lstStyle>
            <a:lvl1pPr>
              <a:defRPr/>
            </a:lvl1pPr>
          </a:lstStyle>
          <a:p>
            <a:pPr>
              <a:defRPr/>
            </a:pPr>
            <a:fld id="{58404D39-C2BA-4B7A-ACDA-A3EB541AA4A0}" type="slidenum">
              <a:rPr lang="en-US" altLang="nl-NL"/>
              <a:pPr>
                <a:defRPr/>
              </a:pPr>
              <a:t>‹nr.›</a:t>
            </a:fld>
            <a:endParaRPr lang="en-US" altLang="nl-NL"/>
          </a:p>
        </p:txBody>
      </p:sp>
    </p:spTree>
    <p:extLst>
      <p:ext uri="{BB962C8B-B14F-4D97-AF65-F5344CB8AC3E}">
        <p14:creationId xmlns:p14="http://schemas.microsoft.com/office/powerpoint/2010/main" val="917584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a:extLst>
              <a:ext uri="{FF2B5EF4-FFF2-40B4-BE49-F238E27FC236}">
                <a16:creationId xmlns:a16="http://schemas.microsoft.com/office/drawing/2014/main" id="{A1B8D320-F518-991A-EB52-031F2F04CD5E}"/>
              </a:ext>
            </a:extLst>
          </p:cNvPr>
          <p:cNvSpPr>
            <a:spLocks noGrp="1"/>
          </p:cNvSpPr>
          <p:nvPr>
            <p:ph type="dt" sz="half" idx="10"/>
          </p:nvPr>
        </p:nvSpPr>
        <p:spPr/>
        <p:txBody>
          <a:bodyPr/>
          <a:lstStyle>
            <a:lvl1pPr>
              <a:defRPr/>
            </a:lvl1pPr>
          </a:lstStyle>
          <a:p>
            <a:pPr>
              <a:defRPr/>
            </a:pPr>
            <a:fld id="{91004410-77FA-48F0-AA91-885A0F42886A}" type="datetimeFigureOut">
              <a:rPr lang="en-US" altLang="nl-NL"/>
              <a:pPr>
                <a:defRPr/>
              </a:pPr>
              <a:t>5/10/2024</a:t>
            </a:fld>
            <a:endParaRPr lang="en-US" altLang="nl-NL"/>
          </a:p>
        </p:txBody>
      </p:sp>
      <p:sp>
        <p:nvSpPr>
          <p:cNvPr id="5" name="Footer Placeholder 4">
            <a:extLst>
              <a:ext uri="{FF2B5EF4-FFF2-40B4-BE49-F238E27FC236}">
                <a16:creationId xmlns:a16="http://schemas.microsoft.com/office/drawing/2014/main" id="{0111D089-3A6A-947B-E5BA-4FF29873F5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FBA05B-0018-FB90-B1B6-73796678D10A}"/>
              </a:ext>
            </a:extLst>
          </p:cNvPr>
          <p:cNvSpPr>
            <a:spLocks noGrp="1"/>
          </p:cNvSpPr>
          <p:nvPr>
            <p:ph type="sldNum" sz="quarter" idx="12"/>
          </p:nvPr>
        </p:nvSpPr>
        <p:spPr/>
        <p:txBody>
          <a:bodyPr/>
          <a:lstStyle>
            <a:lvl1pPr>
              <a:defRPr/>
            </a:lvl1pPr>
          </a:lstStyle>
          <a:p>
            <a:pPr>
              <a:defRPr/>
            </a:pPr>
            <a:fld id="{9D8E2ADD-8D89-47D8-8824-C43E9FCFC6F0}" type="slidenum">
              <a:rPr lang="en-US" altLang="nl-NL"/>
              <a:pPr>
                <a:defRPr/>
              </a:pPr>
              <a:t>‹nr.›</a:t>
            </a:fld>
            <a:endParaRPr lang="en-US" altLang="nl-NL"/>
          </a:p>
        </p:txBody>
      </p:sp>
    </p:spTree>
    <p:extLst>
      <p:ext uri="{BB962C8B-B14F-4D97-AF65-F5344CB8AC3E}">
        <p14:creationId xmlns:p14="http://schemas.microsoft.com/office/powerpoint/2010/main" val="3776415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a:extLst>
              <a:ext uri="{FF2B5EF4-FFF2-40B4-BE49-F238E27FC236}">
                <a16:creationId xmlns:a16="http://schemas.microsoft.com/office/drawing/2014/main" id="{1B906EF2-E2A7-CFBB-41A6-A67D172BE0C3}"/>
              </a:ext>
            </a:extLst>
          </p:cNvPr>
          <p:cNvSpPr>
            <a:spLocks noGrp="1"/>
          </p:cNvSpPr>
          <p:nvPr>
            <p:ph type="dt" sz="half" idx="10"/>
          </p:nvPr>
        </p:nvSpPr>
        <p:spPr/>
        <p:txBody>
          <a:bodyPr/>
          <a:lstStyle>
            <a:lvl1pPr>
              <a:defRPr/>
            </a:lvl1pPr>
          </a:lstStyle>
          <a:p>
            <a:pPr>
              <a:defRPr/>
            </a:pPr>
            <a:fld id="{441AFC4B-9E19-4BDF-8366-AF459F4E7DC0}" type="datetimeFigureOut">
              <a:rPr lang="en-US" altLang="nl-NL"/>
              <a:pPr>
                <a:defRPr/>
              </a:pPr>
              <a:t>5/10/2024</a:t>
            </a:fld>
            <a:endParaRPr lang="en-US" altLang="nl-NL"/>
          </a:p>
        </p:txBody>
      </p:sp>
      <p:sp>
        <p:nvSpPr>
          <p:cNvPr id="5" name="Footer Placeholder 4">
            <a:extLst>
              <a:ext uri="{FF2B5EF4-FFF2-40B4-BE49-F238E27FC236}">
                <a16:creationId xmlns:a16="http://schemas.microsoft.com/office/drawing/2014/main" id="{F1949BCE-33C8-9C37-254F-9A2C355043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82AD68-EFE1-CA7D-530E-35044DE48702}"/>
              </a:ext>
            </a:extLst>
          </p:cNvPr>
          <p:cNvSpPr>
            <a:spLocks noGrp="1"/>
          </p:cNvSpPr>
          <p:nvPr>
            <p:ph type="sldNum" sz="quarter" idx="12"/>
          </p:nvPr>
        </p:nvSpPr>
        <p:spPr/>
        <p:txBody>
          <a:bodyPr/>
          <a:lstStyle>
            <a:lvl1pPr>
              <a:defRPr/>
            </a:lvl1pPr>
          </a:lstStyle>
          <a:p>
            <a:pPr>
              <a:defRPr/>
            </a:pPr>
            <a:fld id="{1DFC6215-AE7B-4EDA-828F-A6B334FD56EC}" type="slidenum">
              <a:rPr lang="en-US" altLang="nl-NL"/>
              <a:pPr>
                <a:defRPr/>
              </a:pPr>
              <a:t>‹nr.›</a:t>
            </a:fld>
            <a:endParaRPr lang="en-US" altLang="nl-NL"/>
          </a:p>
        </p:txBody>
      </p:sp>
    </p:spTree>
    <p:extLst>
      <p:ext uri="{BB962C8B-B14F-4D97-AF65-F5344CB8AC3E}">
        <p14:creationId xmlns:p14="http://schemas.microsoft.com/office/powerpoint/2010/main" val="428699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447070" y="186164"/>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5/10/2024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20403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93162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2686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386349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5/10/2024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9787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145" y="85725"/>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5/10/2024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3323584608"/>
      </p:ext>
    </p:extLst>
  </p:cSld>
  <p:clrMap bg1="dk1" tx1="lt1" bg2="dk2" tx2="lt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1" r:id="rId11"/>
    <p:sldLayoutId id="2147483662" r:id="rId12"/>
    <p:sldLayoutId id="2147483663" r:id="rId13"/>
    <p:sldLayoutId id="2147483664" r:id="rId14"/>
    <p:sldLayoutId id="2147483665" r:id="rId15"/>
    <p:sldLayoutId id="2147483666" r:id="rId16"/>
    <p:sldLayoutId id="2147483667" r:id="rId17"/>
  </p:sldLayoutIdLst>
  <p:hf sldNum="0" hdr="0" ftr="0" dt="0"/>
  <p:txStyles>
    <p:titleStyle>
      <a:lvl1pPr algn="l" defTabSz="457200" rtl="0" eaLnBrk="1" latinLnBrk="0" hangingPunct="1">
        <a:lnSpc>
          <a:spcPct val="10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bg1"/>
          </a:solidFill>
          <a:effectLst/>
          <a:latin typeface="+mn-lt"/>
          <a:ea typeface="+mn-ea"/>
          <a:cs typeface="+mn-cs"/>
        </a:defRPr>
      </a:lvl1pPr>
      <a:lvl2pPr marL="720000" indent="-270000" algn="l" defTabSz="457200" rtl="0" eaLnBrk="1" latinLnBrk="0" hangingPunct="1">
        <a:lnSpc>
          <a:spcPct val="100000"/>
        </a:lnSpc>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bg1"/>
          </a:solidFill>
          <a:effectLst/>
          <a:latin typeface="+mn-lt"/>
          <a:ea typeface="+mn-ea"/>
          <a:cs typeface="+mn-cs"/>
        </a:defRPr>
      </a:lvl2pPr>
      <a:lvl3pPr marL="1026000" indent="-216000" algn="l" defTabSz="457200" rtl="0" eaLnBrk="1" latinLnBrk="0" hangingPunct="1">
        <a:lnSpc>
          <a:spcPct val="10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bg1"/>
          </a:solidFill>
          <a:effectLst/>
          <a:latin typeface="+mn-lt"/>
          <a:ea typeface="+mn-ea"/>
          <a:cs typeface="+mn-cs"/>
        </a:defRPr>
      </a:lvl3pPr>
      <a:lvl4pPr marL="1386000" indent="-216000" algn="l" defTabSz="457200" rtl="0" eaLnBrk="1" latinLnBrk="0" hangingPunct="1">
        <a:lnSpc>
          <a:spcPct val="100000"/>
        </a:lnSpc>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bg1"/>
          </a:solidFill>
          <a:effectLst/>
          <a:latin typeface="+mn-lt"/>
          <a:ea typeface="+mn-ea"/>
          <a:cs typeface="+mn-cs"/>
        </a:defRPr>
      </a:lvl4pPr>
      <a:lvl5pPr marL="1674000" indent="-216000" algn="l" defTabSz="457200" rtl="0" eaLnBrk="1" latinLnBrk="0" hangingPunct="1">
        <a:lnSpc>
          <a:spcPct val="100000"/>
        </a:lnSpc>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bg1"/>
          </a:solidFill>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144" y="85726"/>
            <a:ext cx="10353763"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95" y="2076451"/>
            <a:ext cx="10353763"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6" y="6000750"/>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5/10/2024</a:t>
            </a:fld>
            <a:endParaRPr lang="en-US" dirty="0"/>
          </a:p>
        </p:txBody>
      </p:sp>
      <p:sp>
        <p:nvSpPr>
          <p:cNvPr id="5" name="Footer Placeholder 4"/>
          <p:cNvSpPr>
            <a:spLocks noGrp="1"/>
          </p:cNvSpPr>
          <p:nvPr>
            <p:ph type="ftr" sz="quarter" idx="3"/>
          </p:nvPr>
        </p:nvSpPr>
        <p:spPr>
          <a:xfrm>
            <a:off x="913797" y="6000750"/>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3" y="6000750"/>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8944328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189" rtl="0" eaLnBrk="1" latinLnBrk="0" hangingPunct="1">
        <a:lnSpc>
          <a:spcPct val="10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05992" algn="l" defTabSz="457189"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bg1"/>
          </a:solidFill>
          <a:effectLst/>
          <a:latin typeface="+mn-lt"/>
          <a:ea typeface="+mn-ea"/>
          <a:cs typeface="+mn-cs"/>
        </a:defRPr>
      </a:lvl1pPr>
      <a:lvl2pPr marL="719982" indent="-269993" algn="l" defTabSz="457189" rtl="0" eaLnBrk="1" latinLnBrk="0" hangingPunct="1">
        <a:lnSpc>
          <a:spcPct val="100000"/>
        </a:lnSpc>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bg1"/>
          </a:solidFill>
          <a:effectLst/>
          <a:latin typeface="+mn-lt"/>
          <a:ea typeface="+mn-ea"/>
          <a:cs typeface="+mn-cs"/>
        </a:defRPr>
      </a:lvl2pPr>
      <a:lvl3pPr marL="1025974" indent="-215995" algn="l" defTabSz="457189" rtl="0" eaLnBrk="1" latinLnBrk="0" hangingPunct="1">
        <a:lnSpc>
          <a:spcPct val="10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bg1"/>
          </a:solidFill>
          <a:effectLst/>
          <a:latin typeface="+mn-lt"/>
          <a:ea typeface="+mn-ea"/>
          <a:cs typeface="+mn-cs"/>
        </a:defRPr>
      </a:lvl3pPr>
      <a:lvl4pPr marL="1385965" indent="-215995" algn="l" defTabSz="457189" rtl="0" eaLnBrk="1" latinLnBrk="0" hangingPunct="1">
        <a:lnSpc>
          <a:spcPct val="100000"/>
        </a:lnSpc>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bg1"/>
          </a:solidFill>
          <a:effectLst/>
          <a:latin typeface="+mn-lt"/>
          <a:ea typeface="+mn-ea"/>
          <a:cs typeface="+mn-cs"/>
        </a:defRPr>
      </a:lvl4pPr>
      <a:lvl5pPr marL="1673958" indent="-215995" algn="l" defTabSz="457189" rtl="0" eaLnBrk="1" latinLnBrk="0" hangingPunct="1">
        <a:lnSpc>
          <a:spcPct val="100000"/>
        </a:lnSpc>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bg1"/>
          </a:solidFill>
          <a:effectLst/>
          <a:latin typeface="+mn-lt"/>
          <a:ea typeface="+mn-ea"/>
          <a:cs typeface="+mn-cs"/>
        </a:defRPr>
      </a:lvl5pPr>
      <a:lvl6pPr marL="2014550" indent="-228594"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740" indent="-228594"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8930" indent="-228594"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122" indent="-228594"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BD99A0-4F04-3FD8-F9F7-8C377AC13336}"/>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1027" name="Text Placeholder 2">
            <a:extLst>
              <a:ext uri="{FF2B5EF4-FFF2-40B4-BE49-F238E27FC236}">
                <a16:creationId xmlns:a16="http://schemas.microsoft.com/office/drawing/2014/main" id="{9D93C5FE-0744-3863-BE77-05CC81F23D4D}"/>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4" name="Date Placeholder 3">
            <a:extLst>
              <a:ext uri="{FF2B5EF4-FFF2-40B4-BE49-F238E27FC236}">
                <a16:creationId xmlns:a16="http://schemas.microsoft.com/office/drawing/2014/main" id="{F737A8C8-C49C-5C0D-C47B-845DB107772C}"/>
              </a:ext>
            </a:extLst>
          </p:cNvPr>
          <p:cNvSpPr>
            <a:spLocks noGrp="1"/>
          </p:cNvSpPr>
          <p:nvPr>
            <p:ph type="dt" sz="half" idx="2"/>
          </p:nvPr>
        </p:nvSpPr>
        <p:spPr>
          <a:xfrm>
            <a:off x="609600" y="6356351"/>
            <a:ext cx="2844800" cy="366183"/>
          </a:xfrm>
          <a:prstGeom prst="rect">
            <a:avLst/>
          </a:prstGeom>
        </p:spPr>
        <p:txBody>
          <a:bodyPr vert="horz" wrap="square" lIns="91440" tIns="45720" rIns="91440" bIns="45720" numCol="1" anchor="ctr" anchorCtr="0" compatLnSpc="1">
            <a:prstTxWarp prst="textNoShape">
              <a:avLst/>
            </a:prstTxWarp>
          </a:bodyPr>
          <a:lstStyle>
            <a:lvl1pPr eaLnBrk="1" hangingPunct="1">
              <a:defRPr sz="1600">
                <a:solidFill>
                  <a:srgbClr val="898989"/>
                </a:solidFill>
                <a:ea typeface="ＭＳ Ｐゴシック" panose="020B0600070205080204" pitchFamily="34" charset="-128"/>
              </a:defRPr>
            </a:lvl1pPr>
          </a:lstStyle>
          <a:p>
            <a:pPr>
              <a:defRPr/>
            </a:pPr>
            <a:fld id="{2E70E7B5-F6BA-44D8-B22D-D9A24E34CD8F}" type="datetimeFigureOut">
              <a:rPr lang="en-US" altLang="nl-NL"/>
              <a:pPr>
                <a:defRPr/>
              </a:pPr>
              <a:t>5/10/2024</a:t>
            </a:fld>
            <a:endParaRPr lang="en-US" altLang="nl-NL"/>
          </a:p>
        </p:txBody>
      </p:sp>
      <p:sp>
        <p:nvSpPr>
          <p:cNvPr id="5" name="Footer Placeholder 4">
            <a:extLst>
              <a:ext uri="{FF2B5EF4-FFF2-40B4-BE49-F238E27FC236}">
                <a16:creationId xmlns:a16="http://schemas.microsoft.com/office/drawing/2014/main" id="{C5B53B9F-AC7A-DFB3-1CA7-DE0C985224B0}"/>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78D9DA8-14F9-FD50-FECE-B353F6C9B081}"/>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ea typeface="ＭＳ Ｐゴシック" panose="020B0600070205080204" pitchFamily="34" charset="-128"/>
              </a:defRPr>
            </a:lvl1pPr>
          </a:lstStyle>
          <a:p>
            <a:pPr>
              <a:defRPr/>
            </a:pPr>
            <a:fld id="{C57E041C-077A-46BD-8C45-F29C7A9809AA}" type="slidenum">
              <a:rPr lang="en-US" altLang="nl-NL"/>
              <a:pPr>
                <a:defRPr/>
              </a:pPr>
              <a:t>‹nr.›</a:t>
            </a:fld>
            <a:endParaRPr lang="en-US" altLang="nl-NL"/>
          </a:p>
        </p:txBody>
      </p:sp>
    </p:spTree>
    <p:extLst>
      <p:ext uri="{BB962C8B-B14F-4D97-AF65-F5344CB8AC3E}">
        <p14:creationId xmlns:p14="http://schemas.microsoft.com/office/powerpoint/2010/main" val="30678880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609585" rtl="0" eaLnBrk="0" fontAlgn="base" hangingPunct="0">
        <a:spcBef>
          <a:spcPct val="0"/>
        </a:spcBef>
        <a:spcAft>
          <a:spcPct val="0"/>
        </a:spcAft>
        <a:defRPr sz="5867" kern="1200">
          <a:solidFill>
            <a:schemeClr val="tx1"/>
          </a:solidFill>
          <a:latin typeface="+mj-lt"/>
          <a:ea typeface="MS PGothic" panose="020B0600070205080204" pitchFamily="34" charset="-128"/>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europarl.europa.eu/topics/nl/article/20190612STO54311/de-zeven-fracties-van-het-europees-parlemen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nDom5evPwS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create.kahoot.it/share/nl-europe-school-quiz/608c860e-be07-43a4-a724-e76c7397c2b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A7C79-DDBE-45C6-6A3D-EA582F7C4506}"/>
              </a:ext>
            </a:extLst>
          </p:cNvPr>
          <p:cNvSpPr>
            <a:spLocks noGrp="1"/>
          </p:cNvSpPr>
          <p:nvPr>
            <p:ph type="title"/>
          </p:nvPr>
        </p:nvSpPr>
        <p:spPr>
          <a:xfrm>
            <a:off x="616957" y="3870454"/>
            <a:ext cx="11017352" cy="853017"/>
          </a:xfrm>
        </p:spPr>
        <p:txBody>
          <a:bodyPr rtlCol="0">
            <a:normAutofit fontScale="90000"/>
          </a:bodyPr>
          <a:lstStyle/>
          <a:p>
            <a:pPr eaLnBrk="1" fontAlgn="auto" hangingPunct="1">
              <a:spcAft>
                <a:spcPts val="0"/>
              </a:spcAft>
              <a:defRPr/>
            </a:pPr>
            <a:r>
              <a:rPr lang="en-US" dirty="0">
                <a:solidFill>
                  <a:schemeClr val="bg1"/>
                </a:solidFill>
                <a:ea typeface="+mj-ea"/>
                <a:cs typeface="+mj-cs"/>
              </a:rPr>
              <a:t>Elections European Parliament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B15811-27C4-CA04-8990-DC1E8077BF20}"/>
              </a:ext>
            </a:extLst>
          </p:cNvPr>
          <p:cNvSpPr>
            <a:spLocks noGrp="1"/>
          </p:cNvSpPr>
          <p:nvPr>
            <p:ph type="title"/>
          </p:nvPr>
        </p:nvSpPr>
        <p:spPr>
          <a:xfrm>
            <a:off x="799495" y="47625"/>
            <a:ext cx="10353762" cy="1257300"/>
          </a:xfrm>
        </p:spPr>
        <p:txBody>
          <a:bodyPr/>
          <a:lstStyle/>
          <a:p>
            <a:pPr algn="l"/>
            <a:r>
              <a:rPr lang="nl-NL" dirty="0" err="1"/>
              <a:t>Key</a:t>
            </a:r>
            <a:r>
              <a:rPr lang="nl-NL" dirty="0"/>
              <a:t> </a:t>
            </a:r>
            <a:r>
              <a:rPr lang="nl-NL" dirty="0" err="1"/>
              <a:t>Concepts</a:t>
            </a:r>
            <a:endParaRPr lang="nl-NL" dirty="0"/>
          </a:p>
        </p:txBody>
      </p:sp>
      <p:sp>
        <p:nvSpPr>
          <p:cNvPr id="3" name="Tijdelijke aanduiding voor inhoud 2">
            <a:extLst>
              <a:ext uri="{FF2B5EF4-FFF2-40B4-BE49-F238E27FC236}">
                <a16:creationId xmlns:a16="http://schemas.microsoft.com/office/drawing/2014/main" id="{E352BEF6-E7C4-744C-C61C-C013B0B6CC11}"/>
              </a:ext>
            </a:extLst>
          </p:cNvPr>
          <p:cNvSpPr>
            <a:spLocks noGrp="1"/>
          </p:cNvSpPr>
          <p:nvPr>
            <p:ph idx="1"/>
          </p:nvPr>
        </p:nvSpPr>
        <p:spPr/>
        <p:txBody>
          <a:bodyPr/>
          <a:lstStyle/>
          <a:p>
            <a:r>
              <a:rPr lang="en-US" b="1" dirty="0">
                <a:solidFill>
                  <a:schemeClr val="bg1"/>
                </a:solidFill>
                <a:effectLst/>
              </a:rPr>
              <a:t>Sovereignty: </a:t>
            </a:r>
            <a:r>
              <a:rPr lang="en-US" dirty="0">
                <a:solidFill>
                  <a:schemeClr val="bg1"/>
                </a:solidFill>
                <a:effectLst/>
              </a:rPr>
              <a:t>The possession of the highest authority in a territory.</a:t>
            </a:r>
          </a:p>
          <a:p>
            <a:r>
              <a:rPr lang="en-US" b="1" dirty="0">
                <a:solidFill>
                  <a:schemeClr val="bg1"/>
                </a:solidFill>
                <a:effectLst/>
              </a:rPr>
              <a:t>Supranational: </a:t>
            </a:r>
            <a:r>
              <a:rPr lang="en-US" dirty="0">
                <a:solidFill>
                  <a:schemeClr val="bg1"/>
                </a:solidFill>
                <a:effectLst/>
              </a:rPr>
              <a:t>'above nation' and involves countries giving up a portion of their sovereignty to a higher authority.</a:t>
            </a:r>
          </a:p>
          <a:p>
            <a:r>
              <a:rPr lang="en-US" b="1" dirty="0">
                <a:solidFill>
                  <a:schemeClr val="bg1"/>
                </a:solidFill>
                <a:effectLst/>
              </a:rPr>
              <a:t>Intergovernmental </a:t>
            </a:r>
            <a:r>
              <a:rPr lang="en-US" b="1" dirty="0" err="1">
                <a:solidFill>
                  <a:schemeClr val="bg1"/>
                </a:solidFill>
                <a:effectLst/>
              </a:rPr>
              <a:t>organisation</a:t>
            </a:r>
            <a:r>
              <a:rPr lang="en-US" b="1" dirty="0">
                <a:solidFill>
                  <a:schemeClr val="bg1"/>
                </a:solidFill>
                <a:effectLst/>
              </a:rPr>
              <a:t>: </a:t>
            </a:r>
            <a:r>
              <a:rPr lang="en-US" dirty="0">
                <a:solidFill>
                  <a:schemeClr val="bg1"/>
                </a:solidFill>
                <a:effectLst/>
              </a:rPr>
              <a:t>An </a:t>
            </a:r>
            <a:r>
              <a:rPr lang="en-US" dirty="0" err="1">
                <a:solidFill>
                  <a:schemeClr val="bg1"/>
                </a:solidFill>
                <a:effectLst/>
              </a:rPr>
              <a:t>organisation</a:t>
            </a:r>
            <a:r>
              <a:rPr lang="en-US" dirty="0">
                <a:solidFill>
                  <a:schemeClr val="bg1"/>
                </a:solidFill>
                <a:effectLst/>
              </a:rPr>
              <a:t> in which countries cooperate without transferring power to a higher body.</a:t>
            </a:r>
            <a:endParaRPr lang="nl-NL" dirty="0">
              <a:solidFill>
                <a:schemeClr val="bg1"/>
              </a:solidFill>
              <a:effectLst/>
            </a:endParaRPr>
          </a:p>
        </p:txBody>
      </p:sp>
    </p:spTree>
    <p:extLst>
      <p:ext uri="{BB962C8B-B14F-4D97-AF65-F5344CB8AC3E}">
        <p14:creationId xmlns:p14="http://schemas.microsoft.com/office/powerpoint/2010/main" val="367928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F3F03-B590-98B7-EDEC-A42DE46DAA18}"/>
              </a:ext>
            </a:extLst>
          </p:cNvPr>
          <p:cNvSpPr>
            <a:spLocks noGrp="1"/>
          </p:cNvSpPr>
          <p:nvPr>
            <p:ph type="title"/>
          </p:nvPr>
        </p:nvSpPr>
        <p:spPr>
          <a:xfrm>
            <a:off x="828070" y="47625"/>
            <a:ext cx="10353762" cy="1257300"/>
          </a:xfrm>
        </p:spPr>
        <p:txBody>
          <a:bodyPr/>
          <a:lstStyle/>
          <a:p>
            <a:pPr algn="l"/>
            <a:r>
              <a:rPr lang="nl-NL" dirty="0">
                <a:solidFill>
                  <a:schemeClr val="tx1"/>
                </a:solidFill>
                <a:effectLst/>
              </a:rPr>
              <a:t>Soevereiniteitsdilemma</a:t>
            </a:r>
          </a:p>
        </p:txBody>
      </p:sp>
      <p:sp>
        <p:nvSpPr>
          <p:cNvPr id="3" name="Tijdelijke aanduiding voor inhoud 2">
            <a:extLst>
              <a:ext uri="{FF2B5EF4-FFF2-40B4-BE49-F238E27FC236}">
                <a16:creationId xmlns:a16="http://schemas.microsoft.com/office/drawing/2014/main" id="{74D631E1-204E-0D19-AB0A-91341EE20278}"/>
              </a:ext>
            </a:extLst>
          </p:cNvPr>
          <p:cNvSpPr>
            <a:spLocks noGrp="1"/>
          </p:cNvSpPr>
          <p:nvPr>
            <p:ph idx="1"/>
          </p:nvPr>
        </p:nvSpPr>
        <p:spPr>
          <a:xfrm>
            <a:off x="913794" y="1714500"/>
            <a:ext cx="10668605" cy="4886325"/>
          </a:xfrm>
        </p:spPr>
        <p:txBody>
          <a:bodyPr>
            <a:normAutofit/>
          </a:bodyPr>
          <a:lstStyle/>
          <a:p>
            <a:r>
              <a:rPr lang="en-US" dirty="0">
                <a:solidFill>
                  <a:schemeClr val="bg1"/>
                </a:solidFill>
                <a:effectLst/>
              </a:rPr>
              <a:t>The EU is increasingly legislating on an expanding range of topics.</a:t>
            </a:r>
          </a:p>
          <a:p>
            <a:pPr lvl="1"/>
            <a:r>
              <a:rPr lang="en-US" dirty="0">
                <a:solidFill>
                  <a:schemeClr val="bg1"/>
                </a:solidFill>
                <a:effectLst/>
              </a:rPr>
              <a:t>Issue: Erosion of a country's sovereignty.</a:t>
            </a:r>
          </a:p>
          <a:p>
            <a:r>
              <a:rPr lang="en-US" dirty="0">
                <a:solidFill>
                  <a:schemeClr val="bg1"/>
                </a:solidFill>
                <a:effectLst/>
              </a:rPr>
              <a:t>However: EU member states achieve more by collaborating within the EU.</a:t>
            </a:r>
          </a:p>
          <a:p>
            <a:r>
              <a:rPr lang="en-US" b="1" dirty="0">
                <a:solidFill>
                  <a:schemeClr val="bg1"/>
                </a:solidFill>
                <a:effectLst/>
              </a:rPr>
              <a:t>Sovereignty dilemma</a:t>
            </a:r>
            <a:r>
              <a:rPr lang="en-US" dirty="0">
                <a:solidFill>
                  <a:schemeClr val="bg1"/>
                </a:solidFill>
                <a:effectLst/>
              </a:rPr>
              <a:t>: Should countries cooperate with each other and give up some of their sovereignty, or should they retain complete control over their laws and refrain from cooperation?</a:t>
            </a:r>
          </a:p>
          <a:p>
            <a:r>
              <a:rPr lang="en-US" dirty="0">
                <a:solidFill>
                  <a:schemeClr val="bg1"/>
                </a:solidFill>
                <a:effectLst/>
              </a:rPr>
              <a:t>Different opinions:</a:t>
            </a:r>
          </a:p>
          <a:p>
            <a:pPr lvl="1"/>
            <a:r>
              <a:rPr lang="en-US" dirty="0">
                <a:solidFill>
                  <a:schemeClr val="bg1"/>
                </a:solidFill>
                <a:effectLst/>
              </a:rPr>
              <a:t>Internationalists: More cooperation between countries. Laws should be more internationally determined.</a:t>
            </a:r>
          </a:p>
          <a:p>
            <a:pPr lvl="1"/>
            <a:r>
              <a:rPr lang="en-US" dirty="0">
                <a:solidFill>
                  <a:schemeClr val="bg1"/>
                </a:solidFill>
                <a:effectLst/>
              </a:rPr>
              <a:t>Nationalists: Laws and regulations should be made by the states again.</a:t>
            </a:r>
            <a:endParaRPr lang="nl-NL" dirty="0">
              <a:solidFill>
                <a:schemeClr val="bg1"/>
              </a:solidFill>
              <a:effectLst/>
            </a:endParaRPr>
          </a:p>
        </p:txBody>
      </p:sp>
    </p:spTree>
    <p:extLst>
      <p:ext uri="{BB962C8B-B14F-4D97-AF65-F5344CB8AC3E}">
        <p14:creationId xmlns:p14="http://schemas.microsoft.com/office/powerpoint/2010/main" val="855166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51049-04ED-7C67-68A0-CEE825BE6B45}"/>
              </a:ext>
            </a:extLst>
          </p:cNvPr>
          <p:cNvSpPr>
            <a:spLocks noGrp="1"/>
          </p:cNvSpPr>
          <p:nvPr>
            <p:ph type="title"/>
          </p:nvPr>
        </p:nvSpPr>
        <p:spPr>
          <a:xfrm>
            <a:off x="913795" y="57150"/>
            <a:ext cx="10353762" cy="1257300"/>
          </a:xfrm>
        </p:spPr>
        <p:txBody>
          <a:bodyPr/>
          <a:lstStyle/>
          <a:p>
            <a:pPr algn="l"/>
            <a:r>
              <a:rPr lang="nl-NL" dirty="0"/>
              <a:t>Europese Invloed</a:t>
            </a:r>
          </a:p>
        </p:txBody>
      </p:sp>
      <p:sp>
        <p:nvSpPr>
          <p:cNvPr id="3" name="Tijdelijke aanduiding voor inhoud 2">
            <a:extLst>
              <a:ext uri="{FF2B5EF4-FFF2-40B4-BE49-F238E27FC236}">
                <a16:creationId xmlns:a16="http://schemas.microsoft.com/office/drawing/2014/main" id="{24050988-2BE2-F418-334C-B32BA719CCD3}"/>
              </a:ext>
            </a:extLst>
          </p:cNvPr>
          <p:cNvSpPr>
            <a:spLocks noGrp="1"/>
          </p:cNvSpPr>
          <p:nvPr>
            <p:ph idx="1"/>
          </p:nvPr>
        </p:nvSpPr>
        <p:spPr>
          <a:xfrm>
            <a:off x="351820" y="1857375"/>
            <a:ext cx="4410680" cy="3714749"/>
          </a:xfrm>
        </p:spPr>
        <p:txBody>
          <a:bodyPr/>
          <a:lstStyle/>
          <a:p>
            <a:r>
              <a:rPr lang="en-US" dirty="0">
                <a:solidFill>
                  <a:schemeClr val="bg1"/>
                </a:solidFill>
                <a:effectLst/>
                <a:latin typeface="+mj-lt"/>
              </a:rPr>
              <a:t>EU member states cooperate with each other on a supranational basis.</a:t>
            </a:r>
          </a:p>
          <a:p>
            <a:r>
              <a:rPr lang="en-US" dirty="0">
                <a:solidFill>
                  <a:schemeClr val="bg1"/>
                </a:solidFill>
                <a:effectLst/>
                <a:latin typeface="+mj-lt"/>
              </a:rPr>
              <a:t>The EU can determine many things, but not everything</a:t>
            </a:r>
          </a:p>
          <a:p>
            <a:r>
              <a:rPr lang="en-US" b="0" i="0" dirty="0">
                <a:solidFill>
                  <a:srgbClr val="0D0D0D"/>
                </a:solidFill>
                <a:effectLst/>
                <a:latin typeface="+mj-lt"/>
              </a:rPr>
              <a:t>The Treaty of Lisbon (2007) specifies the areas in which the EU has supranational powers and those in which it does not.</a:t>
            </a:r>
            <a:endParaRPr lang="nl-NL" dirty="0">
              <a:solidFill>
                <a:schemeClr val="bg1"/>
              </a:solidFill>
              <a:effectLst/>
              <a:latin typeface="+mj-lt"/>
            </a:endParaRPr>
          </a:p>
        </p:txBody>
      </p:sp>
      <p:graphicFrame>
        <p:nvGraphicFramePr>
          <p:cNvPr id="4" name="Tabel 3">
            <a:extLst>
              <a:ext uri="{FF2B5EF4-FFF2-40B4-BE49-F238E27FC236}">
                <a16:creationId xmlns:a16="http://schemas.microsoft.com/office/drawing/2014/main" id="{07EDA5FE-5D1F-F71F-8163-6175B30A7742}"/>
              </a:ext>
            </a:extLst>
          </p:cNvPr>
          <p:cNvGraphicFramePr>
            <a:graphicFrameLocks noGrp="1"/>
          </p:cNvGraphicFramePr>
          <p:nvPr>
            <p:extLst>
              <p:ext uri="{D42A27DB-BD31-4B8C-83A1-F6EECF244321}">
                <p14:modId xmlns:p14="http://schemas.microsoft.com/office/powerpoint/2010/main" val="3224766539"/>
              </p:ext>
            </p:extLst>
          </p:nvPr>
        </p:nvGraphicFramePr>
        <p:xfrm>
          <a:off x="5506676" y="1563626"/>
          <a:ext cx="6492529" cy="5237224"/>
        </p:xfrm>
        <a:graphic>
          <a:graphicData uri="http://schemas.openxmlformats.org/drawingml/2006/table">
            <a:tbl>
              <a:tblPr firstRow="1" firstCol="1" bandRow="1">
                <a:tableStyleId>{284E427A-3D55-4303-BF80-6455036E1DE7}</a:tableStyleId>
              </a:tblPr>
              <a:tblGrid>
                <a:gridCol w="2163699">
                  <a:extLst>
                    <a:ext uri="{9D8B030D-6E8A-4147-A177-3AD203B41FA5}">
                      <a16:colId xmlns:a16="http://schemas.microsoft.com/office/drawing/2014/main" val="3093661354"/>
                    </a:ext>
                  </a:extLst>
                </a:gridCol>
                <a:gridCol w="2164415">
                  <a:extLst>
                    <a:ext uri="{9D8B030D-6E8A-4147-A177-3AD203B41FA5}">
                      <a16:colId xmlns:a16="http://schemas.microsoft.com/office/drawing/2014/main" val="178978501"/>
                    </a:ext>
                  </a:extLst>
                </a:gridCol>
                <a:gridCol w="2164415">
                  <a:extLst>
                    <a:ext uri="{9D8B030D-6E8A-4147-A177-3AD203B41FA5}">
                      <a16:colId xmlns:a16="http://schemas.microsoft.com/office/drawing/2014/main" val="2963199951"/>
                    </a:ext>
                  </a:extLst>
                </a:gridCol>
              </a:tblGrid>
              <a:tr h="784096">
                <a:tc>
                  <a:txBody>
                    <a:bodyPr/>
                    <a:lstStyle/>
                    <a:p>
                      <a:pPr>
                        <a:lnSpc>
                          <a:spcPct val="107000"/>
                        </a:lnSpc>
                        <a:spcAft>
                          <a:spcPts val="800"/>
                        </a:spcAft>
                      </a:pPr>
                      <a:r>
                        <a:rPr lang="en-GB" sz="1600" kern="100">
                          <a:effectLst/>
                        </a:rPr>
                        <a:t>Supranational</a:t>
                      </a:r>
                      <a:endParaRPr lang="nl-NL" sz="16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Partly supranational, partly intergovernmental</a:t>
                      </a:r>
                      <a:endParaRPr lang="nl-NL" sz="16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Intergovernmental</a:t>
                      </a:r>
                      <a:endParaRPr lang="nl-NL" sz="16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53583031"/>
                  </a:ext>
                </a:extLst>
              </a:tr>
              <a:tr h="1578243">
                <a:tc>
                  <a:txBody>
                    <a:bodyPr/>
                    <a:lstStyle/>
                    <a:p>
                      <a:pPr>
                        <a:lnSpc>
                          <a:spcPct val="107000"/>
                        </a:lnSpc>
                        <a:spcAft>
                          <a:spcPts val="800"/>
                        </a:spcAft>
                      </a:pPr>
                      <a:r>
                        <a:rPr lang="en-GB" sz="1600" kern="100">
                          <a:effectLst/>
                        </a:rPr>
                        <a:t>The EU is the sole institution authorized to make laws in this field.</a:t>
                      </a:r>
                      <a:endParaRPr lang="nl-NL" sz="16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The EU and the member states may only make laws together. Member states may only make laws that are in line with previous European legislation.</a:t>
                      </a:r>
                      <a:endParaRPr lang="nl-NL" sz="16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600" kern="100">
                          <a:effectLst/>
                        </a:rPr>
                        <a:t>The EU may only support, coordinate, or complement national policies.</a:t>
                      </a:r>
                      <a:endParaRPr lang="nl-NL" sz="16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85361792"/>
                  </a:ext>
                </a:extLst>
              </a:tr>
              <a:tr h="2361856">
                <a:tc>
                  <a:txBody>
                    <a:bodyPr/>
                    <a:lstStyle/>
                    <a:p>
                      <a:pPr marL="342900" lvl="0" indent="-342900">
                        <a:lnSpc>
                          <a:spcPct val="107000"/>
                        </a:lnSpc>
                        <a:buFont typeface="Symbol" panose="05050102010706020507" pitchFamily="18" charset="2"/>
                        <a:buChar char=""/>
                      </a:pPr>
                      <a:r>
                        <a:rPr lang="en-GB" sz="1600" kern="100" dirty="0">
                          <a:effectLst/>
                        </a:rPr>
                        <a:t>Monetary policy, </a:t>
                      </a:r>
                      <a:endParaRPr lang="nl-NL" sz="1600" kern="100" dirty="0">
                        <a:effectLst/>
                      </a:endParaRPr>
                    </a:p>
                    <a:p>
                      <a:pPr marL="342900" lvl="0" indent="-342900">
                        <a:lnSpc>
                          <a:spcPct val="107000"/>
                        </a:lnSpc>
                        <a:buFont typeface="Symbol" panose="05050102010706020507" pitchFamily="18" charset="2"/>
                        <a:buChar char=""/>
                      </a:pPr>
                      <a:r>
                        <a:rPr lang="en-GB" sz="1600" kern="100" dirty="0">
                          <a:effectLst/>
                        </a:rPr>
                        <a:t>Fisheries policy, </a:t>
                      </a:r>
                      <a:endParaRPr lang="nl-NL" sz="1600" kern="100" dirty="0">
                        <a:effectLst/>
                      </a:endParaRPr>
                    </a:p>
                    <a:p>
                      <a:pPr marL="342900" lvl="0" indent="-342900">
                        <a:lnSpc>
                          <a:spcPct val="107000"/>
                        </a:lnSpc>
                        <a:buFont typeface="Symbol" panose="05050102010706020507" pitchFamily="18" charset="2"/>
                        <a:buChar char=""/>
                      </a:pPr>
                      <a:r>
                        <a:rPr lang="en-GB" sz="1600" kern="100" dirty="0">
                          <a:effectLst/>
                        </a:rPr>
                        <a:t>Making international agreements</a:t>
                      </a:r>
                      <a:endParaRPr lang="nl-NL"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342900" lvl="0" indent="-342900">
                        <a:lnSpc>
                          <a:spcPct val="107000"/>
                        </a:lnSpc>
                        <a:buFont typeface="Symbol" panose="05050102010706020507" pitchFamily="18" charset="2"/>
                        <a:buChar char=""/>
                      </a:pPr>
                      <a:r>
                        <a:rPr lang="en-GB" sz="1600" kern="100" dirty="0">
                          <a:effectLst/>
                        </a:rPr>
                        <a:t>Agriculture, </a:t>
                      </a:r>
                      <a:endParaRPr lang="nl-NL" sz="1600" kern="100" dirty="0">
                        <a:effectLst/>
                      </a:endParaRPr>
                    </a:p>
                    <a:p>
                      <a:pPr marL="342900" lvl="0" indent="-342900">
                        <a:lnSpc>
                          <a:spcPct val="107000"/>
                        </a:lnSpc>
                        <a:buFont typeface="Symbol" panose="05050102010706020507" pitchFamily="18" charset="2"/>
                        <a:buChar char=""/>
                      </a:pPr>
                      <a:r>
                        <a:rPr lang="en-GB" sz="1600" kern="100" dirty="0">
                          <a:effectLst/>
                        </a:rPr>
                        <a:t>Environment, </a:t>
                      </a:r>
                      <a:endParaRPr lang="nl-NL" sz="1600" kern="100" dirty="0">
                        <a:effectLst/>
                      </a:endParaRPr>
                    </a:p>
                    <a:p>
                      <a:pPr marL="342900" lvl="0" indent="-342900">
                        <a:lnSpc>
                          <a:spcPct val="107000"/>
                        </a:lnSpc>
                        <a:buFont typeface="Symbol" panose="05050102010706020507" pitchFamily="18" charset="2"/>
                        <a:buChar char=""/>
                      </a:pPr>
                      <a:r>
                        <a:rPr lang="en-GB" sz="1600" kern="100" dirty="0">
                          <a:effectLst/>
                        </a:rPr>
                        <a:t>Consumer protection</a:t>
                      </a:r>
                      <a:endParaRPr lang="nl-NL" sz="1600" kern="100" dirty="0">
                        <a:effectLst/>
                      </a:endParaRPr>
                    </a:p>
                    <a:p>
                      <a:pPr marL="342900" lvl="0" indent="-342900">
                        <a:lnSpc>
                          <a:spcPct val="107000"/>
                        </a:lnSpc>
                        <a:buFont typeface="Symbol" panose="05050102010706020507" pitchFamily="18" charset="2"/>
                        <a:buChar char=""/>
                      </a:pPr>
                      <a:r>
                        <a:rPr lang="en-GB" sz="1600" kern="100" dirty="0">
                          <a:effectLst/>
                        </a:rPr>
                        <a:t>Transportation, </a:t>
                      </a:r>
                      <a:endParaRPr lang="nl-NL" sz="1600" kern="100" dirty="0">
                        <a:effectLst/>
                      </a:endParaRPr>
                    </a:p>
                    <a:p>
                      <a:pPr marL="342900" lvl="0" indent="-342900">
                        <a:lnSpc>
                          <a:spcPct val="107000"/>
                        </a:lnSpc>
                        <a:buFont typeface="Symbol" panose="05050102010706020507" pitchFamily="18" charset="2"/>
                        <a:buChar char=""/>
                      </a:pPr>
                      <a:r>
                        <a:rPr lang="en-GB" sz="1600" kern="100" dirty="0">
                          <a:effectLst/>
                        </a:rPr>
                        <a:t>Area of freedom, security and justice</a:t>
                      </a:r>
                      <a:endParaRPr lang="nl-NL"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342900" lvl="0" indent="-342900">
                        <a:lnSpc>
                          <a:spcPct val="107000"/>
                        </a:lnSpc>
                        <a:buFont typeface="Symbol" panose="05050102010706020507" pitchFamily="18" charset="2"/>
                        <a:buChar char=""/>
                      </a:pPr>
                      <a:r>
                        <a:rPr lang="en-US" sz="1600" kern="100" dirty="0">
                          <a:effectLst/>
                        </a:rPr>
                        <a:t>Public health</a:t>
                      </a:r>
                      <a:endParaRPr lang="nl-NL" sz="1600" kern="100" dirty="0">
                        <a:effectLst/>
                      </a:endParaRPr>
                    </a:p>
                    <a:p>
                      <a:pPr marL="342900" lvl="0" indent="-342900">
                        <a:lnSpc>
                          <a:spcPct val="107000"/>
                        </a:lnSpc>
                        <a:buFont typeface="Symbol" panose="05050102010706020507" pitchFamily="18" charset="2"/>
                        <a:buChar char=""/>
                      </a:pPr>
                      <a:r>
                        <a:rPr lang="en-US" sz="1600" kern="100" dirty="0">
                          <a:effectLst/>
                        </a:rPr>
                        <a:t>Culture</a:t>
                      </a:r>
                      <a:endParaRPr lang="nl-NL" sz="1600" kern="100" dirty="0">
                        <a:effectLst/>
                      </a:endParaRPr>
                    </a:p>
                    <a:p>
                      <a:pPr marL="342900" lvl="0" indent="-342900">
                        <a:lnSpc>
                          <a:spcPct val="107000"/>
                        </a:lnSpc>
                        <a:buFont typeface="Symbol" panose="05050102010706020507" pitchFamily="18" charset="2"/>
                        <a:buChar char=""/>
                      </a:pPr>
                      <a:r>
                        <a:rPr lang="en-US" sz="1600" kern="100" dirty="0">
                          <a:effectLst/>
                        </a:rPr>
                        <a:t>Tourism</a:t>
                      </a:r>
                      <a:endParaRPr lang="nl-NL" sz="1600" kern="100" dirty="0">
                        <a:effectLst/>
                      </a:endParaRPr>
                    </a:p>
                    <a:p>
                      <a:pPr marL="342900" lvl="0" indent="-342900">
                        <a:lnSpc>
                          <a:spcPct val="107000"/>
                        </a:lnSpc>
                        <a:buFont typeface="Symbol" panose="05050102010706020507" pitchFamily="18" charset="2"/>
                        <a:buChar char=""/>
                      </a:pPr>
                      <a:r>
                        <a:rPr lang="en-US" sz="1600" kern="100" dirty="0">
                          <a:effectLst/>
                        </a:rPr>
                        <a:t>Education</a:t>
                      </a:r>
                      <a:endParaRPr lang="nl-NL" sz="1600" kern="100" dirty="0">
                        <a:effectLst/>
                      </a:endParaRPr>
                    </a:p>
                    <a:p>
                      <a:pPr marL="342900" lvl="0" indent="-342900">
                        <a:lnSpc>
                          <a:spcPct val="107000"/>
                        </a:lnSpc>
                        <a:spcAft>
                          <a:spcPts val="800"/>
                        </a:spcAft>
                        <a:buFont typeface="Symbol" panose="05050102010706020507" pitchFamily="18" charset="2"/>
                        <a:buChar char=""/>
                      </a:pPr>
                      <a:r>
                        <a:rPr lang="en-US" sz="1600" kern="100" dirty="0">
                          <a:effectLst/>
                        </a:rPr>
                        <a:t>Defense</a:t>
                      </a:r>
                      <a:endParaRPr lang="nl-NL" sz="1600" kern="100" dirty="0">
                        <a:effectLst/>
                      </a:endParaRPr>
                    </a:p>
                    <a:p>
                      <a:pPr>
                        <a:lnSpc>
                          <a:spcPct val="107000"/>
                        </a:lnSpc>
                        <a:spcAft>
                          <a:spcPts val="800"/>
                        </a:spcAft>
                      </a:pPr>
                      <a:r>
                        <a:rPr lang="en-US" sz="1600" kern="100" dirty="0">
                          <a:effectLst/>
                        </a:rPr>
                        <a:t> </a:t>
                      </a:r>
                      <a:endParaRPr lang="nl-NL" sz="1600" kern="100" dirty="0">
                        <a:effectLst/>
                      </a:endParaRPr>
                    </a:p>
                    <a:p>
                      <a:pPr>
                        <a:lnSpc>
                          <a:spcPct val="107000"/>
                        </a:lnSpc>
                        <a:spcAft>
                          <a:spcPts val="800"/>
                        </a:spcAft>
                      </a:pPr>
                      <a:r>
                        <a:rPr lang="en-US" sz="1600" kern="100" dirty="0">
                          <a:effectLst/>
                        </a:rPr>
                        <a:t> </a:t>
                      </a:r>
                      <a:endParaRPr lang="nl-NL" sz="1600" kern="100" dirty="0">
                        <a:effectLst/>
                      </a:endParaRPr>
                    </a:p>
                    <a:p>
                      <a:pPr>
                        <a:lnSpc>
                          <a:spcPct val="107000"/>
                        </a:lnSpc>
                        <a:spcAft>
                          <a:spcPts val="800"/>
                        </a:spcAft>
                      </a:pPr>
                      <a:r>
                        <a:rPr lang="en-US" sz="1600" kern="100" dirty="0">
                          <a:effectLst/>
                        </a:rPr>
                        <a:t> </a:t>
                      </a:r>
                      <a:endParaRPr lang="nl-NL" sz="1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69142200"/>
                  </a:ext>
                </a:extLst>
              </a:tr>
            </a:tbl>
          </a:graphicData>
        </a:graphic>
      </p:graphicFrame>
    </p:spTree>
    <p:extLst>
      <p:ext uri="{BB962C8B-B14F-4D97-AF65-F5344CB8AC3E}">
        <p14:creationId xmlns:p14="http://schemas.microsoft.com/office/powerpoint/2010/main" val="427685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C8AF43-3158-7520-DD6F-6852DA11A0C4}"/>
              </a:ext>
            </a:extLst>
          </p:cNvPr>
          <p:cNvSpPr>
            <a:spLocks noGrp="1"/>
          </p:cNvSpPr>
          <p:nvPr>
            <p:ph type="title"/>
          </p:nvPr>
        </p:nvSpPr>
        <p:spPr>
          <a:xfrm>
            <a:off x="818545" y="28575"/>
            <a:ext cx="11173430" cy="1257300"/>
          </a:xfrm>
        </p:spPr>
        <p:txBody>
          <a:bodyPr>
            <a:normAutofit fontScale="90000"/>
          </a:bodyPr>
          <a:lstStyle/>
          <a:p>
            <a:pPr algn="l"/>
            <a:r>
              <a:rPr lang="en-GB" sz="4000" dirty="0">
                <a:effectLst/>
                <a:latin typeface="Arial" panose="020B0604020202020204" pitchFamily="34" charset="0"/>
                <a:ea typeface="DengXian" panose="02010600030101010101" pitchFamily="2" charset="-122"/>
              </a:rPr>
              <a:t>Activity: Anti-EU and pro-EU: How big are these parties?</a:t>
            </a:r>
            <a:endParaRPr lang="nl-NL" dirty="0"/>
          </a:p>
        </p:txBody>
      </p:sp>
      <p:sp>
        <p:nvSpPr>
          <p:cNvPr id="3" name="Tijdelijke aanduiding voor inhoud 2">
            <a:extLst>
              <a:ext uri="{FF2B5EF4-FFF2-40B4-BE49-F238E27FC236}">
                <a16:creationId xmlns:a16="http://schemas.microsoft.com/office/drawing/2014/main" id="{BAEF5D0E-B3C8-A1B6-51F7-086B79902A7A}"/>
              </a:ext>
            </a:extLst>
          </p:cNvPr>
          <p:cNvSpPr>
            <a:spLocks noGrp="1"/>
          </p:cNvSpPr>
          <p:nvPr>
            <p:ph idx="1"/>
          </p:nvPr>
        </p:nvSpPr>
        <p:spPr>
          <a:xfrm>
            <a:off x="913795" y="1495425"/>
            <a:ext cx="10353762" cy="5019675"/>
          </a:xfrm>
        </p:spPr>
        <p:txBody>
          <a:bodyPr>
            <a:normAutofit/>
          </a:bodyPr>
          <a:lstStyle/>
          <a:p>
            <a:r>
              <a:rPr lang="nl-NL" dirty="0" err="1">
                <a:solidFill>
                  <a:schemeClr val="bg1"/>
                </a:solidFill>
                <a:effectLst/>
              </a:rPr>
              <a:t>What</a:t>
            </a:r>
            <a:r>
              <a:rPr lang="nl-NL" dirty="0">
                <a:solidFill>
                  <a:schemeClr val="bg1"/>
                </a:solidFill>
                <a:effectLst/>
              </a:rPr>
              <a:t> </a:t>
            </a:r>
            <a:r>
              <a:rPr lang="nl-NL" dirty="0" err="1">
                <a:solidFill>
                  <a:schemeClr val="bg1"/>
                </a:solidFill>
                <a:effectLst/>
              </a:rPr>
              <a:t>about</a:t>
            </a:r>
            <a:r>
              <a:rPr lang="nl-NL" dirty="0">
                <a:solidFill>
                  <a:schemeClr val="bg1"/>
                </a:solidFill>
                <a:effectLst/>
              </a:rPr>
              <a:t> Dutch </a:t>
            </a:r>
            <a:r>
              <a:rPr lang="nl-NL" dirty="0" err="1">
                <a:solidFill>
                  <a:schemeClr val="bg1"/>
                </a:solidFill>
                <a:effectLst/>
              </a:rPr>
              <a:t>political</a:t>
            </a:r>
            <a:r>
              <a:rPr lang="nl-NL" dirty="0">
                <a:solidFill>
                  <a:schemeClr val="bg1"/>
                </a:solidFill>
                <a:effectLst/>
              </a:rPr>
              <a:t> </a:t>
            </a:r>
            <a:r>
              <a:rPr lang="nl-NL" dirty="0" err="1">
                <a:solidFill>
                  <a:schemeClr val="bg1"/>
                </a:solidFill>
                <a:effectLst/>
              </a:rPr>
              <a:t>parties</a:t>
            </a:r>
            <a:r>
              <a:rPr lang="nl-NL" dirty="0">
                <a:solidFill>
                  <a:schemeClr val="bg1"/>
                </a:solidFill>
                <a:effectLst/>
              </a:rPr>
              <a:t>? How do </a:t>
            </a:r>
            <a:r>
              <a:rPr lang="nl-NL" dirty="0" err="1">
                <a:solidFill>
                  <a:schemeClr val="bg1"/>
                </a:solidFill>
                <a:effectLst/>
              </a:rPr>
              <a:t>you</a:t>
            </a:r>
            <a:r>
              <a:rPr lang="nl-NL" dirty="0">
                <a:solidFill>
                  <a:schemeClr val="bg1"/>
                </a:solidFill>
                <a:effectLst/>
              </a:rPr>
              <a:t> </a:t>
            </a:r>
            <a:r>
              <a:rPr lang="nl-NL" dirty="0" err="1">
                <a:solidFill>
                  <a:schemeClr val="bg1"/>
                </a:solidFill>
                <a:effectLst/>
              </a:rPr>
              <a:t>find</a:t>
            </a:r>
            <a:r>
              <a:rPr lang="nl-NL" dirty="0">
                <a:solidFill>
                  <a:schemeClr val="bg1"/>
                </a:solidFill>
                <a:effectLst/>
              </a:rPr>
              <a:t> out </a:t>
            </a:r>
            <a:r>
              <a:rPr lang="nl-NL" dirty="0" err="1">
                <a:solidFill>
                  <a:schemeClr val="bg1"/>
                </a:solidFill>
                <a:effectLst/>
              </a:rPr>
              <a:t>and</a:t>
            </a:r>
            <a:r>
              <a:rPr lang="nl-NL" dirty="0">
                <a:solidFill>
                  <a:schemeClr val="bg1"/>
                </a:solidFill>
                <a:effectLst/>
              </a:rPr>
              <a:t> </a:t>
            </a:r>
            <a:r>
              <a:rPr lang="nl-NL" dirty="0" err="1">
                <a:solidFill>
                  <a:schemeClr val="bg1"/>
                </a:solidFill>
                <a:effectLst/>
              </a:rPr>
              <a:t>how</a:t>
            </a:r>
            <a:r>
              <a:rPr lang="nl-NL" dirty="0">
                <a:solidFill>
                  <a:schemeClr val="bg1"/>
                </a:solidFill>
                <a:effectLst/>
              </a:rPr>
              <a:t> </a:t>
            </a:r>
            <a:r>
              <a:rPr lang="nl-NL" dirty="0" err="1">
                <a:solidFill>
                  <a:schemeClr val="bg1"/>
                </a:solidFill>
                <a:effectLst/>
              </a:rPr>
              <a:t>popular</a:t>
            </a:r>
            <a:r>
              <a:rPr lang="nl-NL" dirty="0">
                <a:solidFill>
                  <a:schemeClr val="bg1"/>
                </a:solidFill>
                <a:effectLst/>
              </a:rPr>
              <a:t> are </a:t>
            </a:r>
            <a:r>
              <a:rPr lang="nl-NL" dirty="0" err="1">
                <a:solidFill>
                  <a:schemeClr val="bg1"/>
                </a:solidFill>
                <a:effectLst/>
              </a:rPr>
              <a:t>they</a:t>
            </a:r>
            <a:r>
              <a:rPr lang="nl-NL" dirty="0">
                <a:solidFill>
                  <a:schemeClr val="bg1"/>
                </a:solidFill>
                <a:effectLst/>
              </a:rPr>
              <a:t>? </a:t>
            </a:r>
          </a:p>
          <a:p>
            <a:pPr marL="494100" indent="-457200">
              <a:buFont typeface="+mj-lt"/>
              <a:buAutoNum type="arabicPeriod"/>
            </a:pPr>
            <a:r>
              <a:rPr lang="en-US" dirty="0">
                <a:solidFill>
                  <a:schemeClr val="bg1"/>
                </a:solidFill>
                <a:effectLst/>
              </a:rPr>
              <a:t>Come up with 3 criteria to determine the extent to which a party is anti-EU or pro-EU. Provide a brief explanation for your choice.</a:t>
            </a:r>
          </a:p>
          <a:p>
            <a:pPr marL="494100" indent="-457200">
              <a:buFont typeface="+mj-lt"/>
              <a:buAutoNum type="arabicPeriod"/>
            </a:pPr>
            <a:r>
              <a:rPr lang="en-US" dirty="0">
                <a:solidFill>
                  <a:schemeClr val="bg1"/>
                </a:solidFill>
                <a:effectLst/>
              </a:rPr>
              <a:t>Create a scale where you place 10 self-selected Dutch political parties next to each other, from most anti-EU to most pro-EU. Use your criteria.</a:t>
            </a:r>
          </a:p>
          <a:p>
            <a:pPr marL="494100" indent="-457200">
              <a:buFont typeface="+mj-lt"/>
              <a:buAutoNum type="arabicPeriod"/>
            </a:pPr>
            <a:r>
              <a:rPr lang="en-US" dirty="0">
                <a:solidFill>
                  <a:schemeClr val="bg1"/>
                </a:solidFill>
                <a:effectLst/>
              </a:rPr>
              <a:t>Compare your scale with another student and discuss the placement of the different parties. What similarities and differences are there between your scales?</a:t>
            </a:r>
          </a:p>
          <a:p>
            <a:pPr marL="494100" indent="-457200">
              <a:buFont typeface="+mj-lt"/>
              <a:buAutoNum type="arabicPeriod"/>
            </a:pPr>
            <a:r>
              <a:rPr lang="en-US" dirty="0">
                <a:solidFill>
                  <a:schemeClr val="bg1"/>
                </a:solidFill>
                <a:effectLst/>
              </a:rPr>
              <a:t>Place yourself on your own line: which party would you vote for based on the criteria?</a:t>
            </a:r>
          </a:p>
          <a:p>
            <a:pPr marL="494100" indent="-457200">
              <a:buFont typeface="+mj-lt"/>
              <a:buAutoNum type="arabicPeriod"/>
            </a:pPr>
            <a:r>
              <a:rPr lang="en-US" dirty="0">
                <a:solidFill>
                  <a:schemeClr val="bg1"/>
                </a:solidFill>
                <a:effectLst/>
              </a:rPr>
              <a:t>Then, assess the popularity of the anti-EU and pro-EU parties and make a prediction based on this about whether the Dutch government will want more or less European integration in the long term.</a:t>
            </a:r>
          </a:p>
          <a:p>
            <a:pPr marL="494100" indent="-457200">
              <a:buFont typeface="+mj-lt"/>
              <a:buAutoNum type="arabicPeriod"/>
            </a:pPr>
            <a:endParaRPr lang="en-US" dirty="0">
              <a:solidFill>
                <a:schemeClr val="bg1"/>
              </a:solidFill>
              <a:effectLst/>
            </a:endParaRPr>
          </a:p>
          <a:p>
            <a:pPr marL="494100" indent="-457200">
              <a:buFont typeface="+mj-lt"/>
              <a:buAutoNum type="arabicPeriod"/>
            </a:pPr>
            <a:endParaRPr lang="en-US" dirty="0">
              <a:solidFill>
                <a:schemeClr val="bg1"/>
              </a:solidFill>
              <a:effectLst/>
            </a:endParaRPr>
          </a:p>
          <a:p>
            <a:pPr marL="494100" indent="-457200">
              <a:buFont typeface="+mj-lt"/>
              <a:buAutoNum type="arabicPeriod"/>
            </a:pPr>
            <a:endParaRPr lang="en-US" dirty="0">
              <a:solidFill>
                <a:schemeClr val="bg1"/>
              </a:solidFill>
              <a:effectLst/>
            </a:endParaRPr>
          </a:p>
          <a:p>
            <a:pPr marL="494100" indent="-457200">
              <a:buFont typeface="+mj-lt"/>
              <a:buAutoNum type="arabicPeriod"/>
            </a:pPr>
            <a:endParaRPr lang="en-US" dirty="0">
              <a:solidFill>
                <a:schemeClr val="bg1"/>
              </a:solidFill>
              <a:effectLst/>
            </a:endParaRPr>
          </a:p>
          <a:p>
            <a:pPr marL="494100" indent="-457200">
              <a:buFont typeface="+mj-lt"/>
              <a:buAutoNum type="arabicPeriod"/>
            </a:pPr>
            <a:endParaRPr lang="en-US" dirty="0">
              <a:solidFill>
                <a:schemeClr val="bg1"/>
              </a:solidFill>
              <a:effectLst/>
            </a:endParaRPr>
          </a:p>
          <a:p>
            <a:pPr marL="494100" indent="-457200">
              <a:buFont typeface="+mj-lt"/>
              <a:buAutoNum type="arabicPeriod"/>
            </a:pPr>
            <a:endParaRPr lang="nl-NL" dirty="0">
              <a:solidFill>
                <a:schemeClr val="bg1"/>
              </a:solidFill>
              <a:effectLst/>
            </a:endParaRPr>
          </a:p>
        </p:txBody>
      </p:sp>
    </p:spTree>
    <p:extLst>
      <p:ext uri="{BB962C8B-B14F-4D97-AF65-F5344CB8AC3E}">
        <p14:creationId xmlns:p14="http://schemas.microsoft.com/office/powerpoint/2010/main" val="357017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F3F03-B590-98B7-EDEC-A42DE46DAA18}"/>
              </a:ext>
            </a:extLst>
          </p:cNvPr>
          <p:cNvSpPr>
            <a:spLocks noGrp="1"/>
          </p:cNvSpPr>
          <p:nvPr>
            <p:ph type="title"/>
          </p:nvPr>
        </p:nvSpPr>
        <p:spPr>
          <a:xfrm>
            <a:off x="828070" y="47625"/>
            <a:ext cx="10353762" cy="1257300"/>
          </a:xfrm>
        </p:spPr>
        <p:txBody>
          <a:bodyPr>
            <a:normAutofit fontScale="90000"/>
          </a:bodyPr>
          <a:lstStyle/>
          <a:p>
            <a:pPr algn="l"/>
            <a:br>
              <a:rPr lang="en-US" dirty="0">
                <a:solidFill>
                  <a:schemeClr val="tx1"/>
                </a:solidFill>
                <a:effectLst/>
              </a:rPr>
            </a:br>
            <a:r>
              <a:rPr lang="en-US" dirty="0">
                <a:solidFill>
                  <a:schemeClr val="tx1"/>
                </a:solidFill>
                <a:effectLst/>
              </a:rPr>
              <a:t>Activity: European Union Diamond Task</a:t>
            </a:r>
            <a:endParaRPr lang="nl-NL" dirty="0">
              <a:solidFill>
                <a:schemeClr val="tx1"/>
              </a:solidFill>
              <a:effectLst/>
            </a:endParaRPr>
          </a:p>
        </p:txBody>
      </p:sp>
      <p:sp>
        <p:nvSpPr>
          <p:cNvPr id="3" name="Tijdelijke aanduiding voor inhoud 2">
            <a:extLst>
              <a:ext uri="{FF2B5EF4-FFF2-40B4-BE49-F238E27FC236}">
                <a16:creationId xmlns:a16="http://schemas.microsoft.com/office/drawing/2014/main" id="{74D631E1-204E-0D19-AB0A-91341EE20278}"/>
              </a:ext>
            </a:extLst>
          </p:cNvPr>
          <p:cNvSpPr>
            <a:spLocks noGrp="1"/>
          </p:cNvSpPr>
          <p:nvPr>
            <p:ph idx="1"/>
          </p:nvPr>
        </p:nvSpPr>
        <p:spPr>
          <a:xfrm>
            <a:off x="913795" y="1714501"/>
            <a:ext cx="11106755" cy="2838450"/>
          </a:xfrm>
        </p:spPr>
        <p:txBody>
          <a:bodyPr>
            <a:normAutofit fontScale="92500" lnSpcReduction="20000"/>
          </a:bodyPr>
          <a:lstStyle/>
          <a:p>
            <a:r>
              <a:rPr lang="en-US" dirty="0">
                <a:solidFill>
                  <a:schemeClr val="bg1"/>
                </a:solidFill>
                <a:effectLst/>
              </a:rPr>
              <a:t> Which topics do you find cooperation most desirable and least desirable</a:t>
            </a:r>
            <a:r>
              <a:rPr lang="nl-NL" dirty="0">
                <a:solidFill>
                  <a:schemeClr val="bg1"/>
                </a:solidFill>
                <a:effectLst/>
              </a:rPr>
              <a:t>?</a:t>
            </a:r>
          </a:p>
          <a:p>
            <a:r>
              <a:rPr lang="en-US" dirty="0">
                <a:solidFill>
                  <a:schemeClr val="bg1"/>
                </a:solidFill>
                <a:effectLst/>
              </a:rPr>
              <a:t>Examine the list of sixteen topics below.</a:t>
            </a:r>
          </a:p>
          <a:p>
            <a:r>
              <a:rPr lang="en-US" b="0" i="0" dirty="0">
                <a:solidFill>
                  <a:srgbClr val="0D0D0D"/>
                </a:solidFill>
                <a:effectLst/>
                <a:latin typeface="Söhne"/>
              </a:rPr>
              <a:t>Which topic do you find important, and which do you not? Place it in the EU diamond.</a:t>
            </a:r>
          </a:p>
          <a:p>
            <a:r>
              <a:rPr lang="en-US" dirty="0">
                <a:solidFill>
                  <a:schemeClr val="bg1"/>
                </a:solidFill>
                <a:effectLst/>
              </a:rPr>
              <a:t>op section: most important for EU regulation.</a:t>
            </a:r>
          </a:p>
          <a:p>
            <a:pPr lvl="1"/>
            <a:r>
              <a:rPr lang="en-US" dirty="0">
                <a:solidFill>
                  <a:schemeClr val="bg1"/>
                </a:solidFill>
                <a:effectLst/>
              </a:rPr>
              <a:t>Row below: 2 topics you find next most important, and so on downwards.</a:t>
            </a:r>
          </a:p>
          <a:p>
            <a:pPr lvl="1"/>
            <a:r>
              <a:rPr lang="en-US" dirty="0">
                <a:solidFill>
                  <a:schemeClr val="bg1"/>
                </a:solidFill>
                <a:effectLst/>
              </a:rPr>
              <a:t>Bottom: topic that you do not think should be regulated at the European level, but rather at the national level.</a:t>
            </a:r>
          </a:p>
          <a:p>
            <a:r>
              <a:rPr lang="en-US" dirty="0">
                <a:solidFill>
                  <a:schemeClr val="bg1"/>
                </a:solidFill>
                <a:effectLst/>
              </a:rPr>
              <a:t>Compare your diamond with classmates.</a:t>
            </a:r>
            <a:endParaRPr lang="nl-NL" dirty="0">
              <a:solidFill>
                <a:schemeClr val="bg1"/>
              </a:solidFill>
              <a:effectLst/>
            </a:endParaRPr>
          </a:p>
        </p:txBody>
      </p:sp>
      <p:pic>
        <p:nvPicPr>
          <p:cNvPr id="7" name="Afbeelding 6">
            <a:extLst>
              <a:ext uri="{FF2B5EF4-FFF2-40B4-BE49-F238E27FC236}">
                <a16:creationId xmlns:a16="http://schemas.microsoft.com/office/drawing/2014/main" id="{577EC916-1A23-A5E6-8EED-26F3736EF894}"/>
              </a:ext>
            </a:extLst>
          </p:cNvPr>
          <p:cNvPicPr>
            <a:picLocks noChangeAspect="1"/>
          </p:cNvPicPr>
          <p:nvPr/>
        </p:nvPicPr>
        <p:blipFill>
          <a:blip r:embed="rId2"/>
          <a:stretch>
            <a:fillRect/>
          </a:stretch>
        </p:blipFill>
        <p:spPr>
          <a:xfrm>
            <a:off x="8762210" y="4324351"/>
            <a:ext cx="2419622" cy="2266950"/>
          </a:xfrm>
          <a:prstGeom prst="rect">
            <a:avLst/>
          </a:prstGeom>
        </p:spPr>
      </p:pic>
      <p:graphicFrame>
        <p:nvGraphicFramePr>
          <p:cNvPr id="4" name="Tabel 3">
            <a:extLst>
              <a:ext uri="{FF2B5EF4-FFF2-40B4-BE49-F238E27FC236}">
                <a16:creationId xmlns:a16="http://schemas.microsoft.com/office/drawing/2014/main" id="{C55F77DE-3723-EA4C-C5C7-1A1E811E4FE1}"/>
              </a:ext>
            </a:extLst>
          </p:cNvPr>
          <p:cNvGraphicFramePr>
            <a:graphicFrameLocks noGrp="1"/>
          </p:cNvGraphicFramePr>
          <p:nvPr>
            <p:extLst>
              <p:ext uri="{D42A27DB-BD31-4B8C-83A1-F6EECF244321}">
                <p14:modId xmlns:p14="http://schemas.microsoft.com/office/powerpoint/2010/main" val="4243497907"/>
              </p:ext>
            </p:extLst>
          </p:nvPr>
        </p:nvGraphicFramePr>
        <p:xfrm>
          <a:off x="238539" y="4552952"/>
          <a:ext cx="8229600" cy="2012455"/>
        </p:xfrm>
        <a:graphic>
          <a:graphicData uri="http://schemas.openxmlformats.org/drawingml/2006/table">
            <a:tbl>
              <a:tblPr firstRow="1" firstCol="1" bandRow="1">
                <a:tableStyleId>{284E427A-3D55-4303-BF80-6455036E1DE7}</a:tableStyleId>
              </a:tblPr>
              <a:tblGrid>
                <a:gridCol w="2056946">
                  <a:extLst>
                    <a:ext uri="{9D8B030D-6E8A-4147-A177-3AD203B41FA5}">
                      <a16:colId xmlns:a16="http://schemas.microsoft.com/office/drawing/2014/main" val="2827157990"/>
                    </a:ext>
                  </a:extLst>
                </a:gridCol>
                <a:gridCol w="2056946">
                  <a:extLst>
                    <a:ext uri="{9D8B030D-6E8A-4147-A177-3AD203B41FA5}">
                      <a16:colId xmlns:a16="http://schemas.microsoft.com/office/drawing/2014/main" val="703506310"/>
                    </a:ext>
                  </a:extLst>
                </a:gridCol>
                <a:gridCol w="2057854">
                  <a:extLst>
                    <a:ext uri="{9D8B030D-6E8A-4147-A177-3AD203B41FA5}">
                      <a16:colId xmlns:a16="http://schemas.microsoft.com/office/drawing/2014/main" val="1824355383"/>
                    </a:ext>
                  </a:extLst>
                </a:gridCol>
                <a:gridCol w="2057854">
                  <a:extLst>
                    <a:ext uri="{9D8B030D-6E8A-4147-A177-3AD203B41FA5}">
                      <a16:colId xmlns:a16="http://schemas.microsoft.com/office/drawing/2014/main" val="3365825450"/>
                    </a:ext>
                  </a:extLst>
                </a:gridCol>
              </a:tblGrid>
              <a:tr h="485154">
                <a:tc>
                  <a:txBody>
                    <a:bodyPr/>
                    <a:lstStyle/>
                    <a:p>
                      <a:pPr>
                        <a:lnSpc>
                          <a:spcPct val="107000"/>
                        </a:lnSpc>
                        <a:spcAft>
                          <a:spcPts val="800"/>
                        </a:spcAft>
                      </a:pPr>
                      <a:r>
                        <a:rPr lang="en-GB" sz="1500" kern="100">
                          <a:solidFill>
                            <a:schemeClr val="bg1"/>
                          </a:solidFill>
                          <a:effectLst/>
                        </a:rPr>
                        <a:t>Safety and the rule of law</a:t>
                      </a:r>
                      <a:endParaRPr lang="nl-NL" sz="15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500" kern="100">
                          <a:solidFill>
                            <a:schemeClr val="bg1"/>
                          </a:solidFill>
                          <a:effectLst/>
                        </a:rPr>
                        <a:t>Tourism</a:t>
                      </a:r>
                      <a:endParaRPr lang="nl-NL" sz="15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500" kern="100">
                          <a:solidFill>
                            <a:schemeClr val="bg1"/>
                          </a:solidFill>
                          <a:effectLst/>
                        </a:rPr>
                        <a:t>Defence/European Army</a:t>
                      </a:r>
                      <a:endParaRPr lang="nl-NL" sz="15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500" kern="100">
                          <a:solidFill>
                            <a:schemeClr val="bg1"/>
                          </a:solidFill>
                          <a:effectLst/>
                        </a:rPr>
                        <a:t>Employment and social affairs</a:t>
                      </a:r>
                      <a:endParaRPr lang="nl-NL" sz="15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14430110"/>
                  </a:ext>
                </a:extLst>
              </a:tr>
              <a:tr h="485154">
                <a:tc>
                  <a:txBody>
                    <a:bodyPr/>
                    <a:lstStyle/>
                    <a:p>
                      <a:pPr>
                        <a:lnSpc>
                          <a:spcPct val="107000"/>
                        </a:lnSpc>
                        <a:spcAft>
                          <a:spcPts val="800"/>
                        </a:spcAft>
                      </a:pPr>
                      <a:r>
                        <a:rPr lang="en-GB" sz="1500" kern="100">
                          <a:solidFill>
                            <a:schemeClr val="bg1"/>
                          </a:solidFill>
                          <a:effectLst/>
                        </a:rPr>
                        <a:t>Climate action and environment</a:t>
                      </a:r>
                      <a:endParaRPr lang="nl-NL" sz="15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500" kern="100">
                          <a:solidFill>
                            <a:schemeClr val="bg1"/>
                          </a:solidFill>
                          <a:effectLst/>
                        </a:rPr>
                        <a:t>Health</a:t>
                      </a:r>
                      <a:endParaRPr lang="nl-NL" sz="15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500" kern="100">
                          <a:solidFill>
                            <a:schemeClr val="bg1"/>
                          </a:solidFill>
                          <a:effectLst/>
                        </a:rPr>
                        <a:t>Education</a:t>
                      </a:r>
                      <a:endParaRPr lang="nl-NL" sz="15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500" kern="100">
                          <a:solidFill>
                            <a:schemeClr val="bg1"/>
                          </a:solidFill>
                          <a:effectLst/>
                        </a:rPr>
                        <a:t>Energy</a:t>
                      </a:r>
                      <a:endParaRPr lang="nl-NL" sz="15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95948211"/>
                  </a:ext>
                </a:extLst>
              </a:tr>
              <a:tr h="649647">
                <a:tc>
                  <a:txBody>
                    <a:bodyPr/>
                    <a:lstStyle/>
                    <a:p>
                      <a:pPr>
                        <a:lnSpc>
                          <a:spcPct val="107000"/>
                        </a:lnSpc>
                        <a:spcAft>
                          <a:spcPts val="800"/>
                        </a:spcAft>
                      </a:pPr>
                      <a:r>
                        <a:rPr lang="en-GB" sz="1500" kern="100">
                          <a:solidFill>
                            <a:schemeClr val="bg1"/>
                          </a:solidFill>
                          <a:effectLst/>
                        </a:rPr>
                        <a:t>International cooperation (outside of the EU)</a:t>
                      </a:r>
                      <a:endParaRPr lang="nl-NL" sz="15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500" kern="100">
                          <a:solidFill>
                            <a:schemeClr val="bg1"/>
                          </a:solidFill>
                          <a:effectLst/>
                        </a:rPr>
                        <a:t>Transportation and traveling/transport</a:t>
                      </a:r>
                      <a:endParaRPr lang="nl-NL" sz="15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500" kern="100">
                          <a:solidFill>
                            <a:schemeClr val="bg1"/>
                          </a:solidFill>
                          <a:effectLst/>
                        </a:rPr>
                        <a:t>Constitutional rights</a:t>
                      </a:r>
                      <a:endParaRPr lang="nl-NL" sz="15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500" kern="100" dirty="0">
                          <a:solidFill>
                            <a:schemeClr val="bg1"/>
                          </a:solidFill>
                          <a:effectLst/>
                        </a:rPr>
                        <a:t>Food and farming</a:t>
                      </a:r>
                      <a:endParaRPr lang="nl-NL" sz="1500" kern="1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800119742"/>
                  </a:ext>
                </a:extLst>
              </a:tr>
              <a:tr h="320660">
                <a:tc>
                  <a:txBody>
                    <a:bodyPr/>
                    <a:lstStyle/>
                    <a:p>
                      <a:pPr>
                        <a:lnSpc>
                          <a:spcPct val="107000"/>
                        </a:lnSpc>
                        <a:spcAft>
                          <a:spcPts val="800"/>
                        </a:spcAft>
                      </a:pPr>
                      <a:r>
                        <a:rPr lang="en-GB" sz="1500" kern="100" dirty="0">
                          <a:solidFill>
                            <a:schemeClr val="bg1"/>
                          </a:solidFill>
                          <a:effectLst/>
                        </a:rPr>
                        <a:t>Space exploration</a:t>
                      </a:r>
                      <a:endParaRPr lang="nl-NL" sz="1500" kern="1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500" kern="100" dirty="0">
                          <a:solidFill>
                            <a:schemeClr val="bg1"/>
                          </a:solidFill>
                          <a:effectLst/>
                        </a:rPr>
                        <a:t>Safety on the Internet</a:t>
                      </a:r>
                      <a:endParaRPr lang="nl-NL" sz="1500" kern="1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500" kern="100" dirty="0">
                          <a:solidFill>
                            <a:schemeClr val="bg1"/>
                          </a:solidFill>
                          <a:effectLst/>
                        </a:rPr>
                        <a:t>Consumer Protection</a:t>
                      </a:r>
                      <a:endParaRPr lang="nl-NL" sz="1500" kern="1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500" kern="100" dirty="0">
                          <a:solidFill>
                            <a:schemeClr val="bg1"/>
                          </a:solidFill>
                          <a:effectLst/>
                        </a:rPr>
                        <a:t>Migration and asylum</a:t>
                      </a:r>
                      <a:endParaRPr lang="nl-NL" sz="1500" kern="1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83050633"/>
                  </a:ext>
                </a:extLst>
              </a:tr>
            </a:tbl>
          </a:graphicData>
        </a:graphic>
      </p:graphicFrame>
    </p:spTree>
    <p:extLst>
      <p:ext uri="{BB962C8B-B14F-4D97-AF65-F5344CB8AC3E}">
        <p14:creationId xmlns:p14="http://schemas.microsoft.com/office/powerpoint/2010/main" val="99263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0B6DAA-54CF-5838-9B8A-94B78A482FC0}"/>
              </a:ext>
            </a:extLst>
          </p:cNvPr>
          <p:cNvSpPr>
            <a:spLocks noGrp="1"/>
          </p:cNvSpPr>
          <p:nvPr>
            <p:ph type="title"/>
          </p:nvPr>
        </p:nvSpPr>
        <p:spPr>
          <a:xfrm>
            <a:off x="832515" y="132080"/>
            <a:ext cx="10353762" cy="1257300"/>
          </a:xfrm>
        </p:spPr>
        <p:txBody>
          <a:bodyPr>
            <a:normAutofit/>
          </a:bodyPr>
          <a:lstStyle/>
          <a:p>
            <a:pPr algn="l"/>
            <a:r>
              <a:rPr lang="en-US" dirty="0"/>
              <a:t>Institutions of the European Union</a:t>
            </a:r>
          </a:p>
        </p:txBody>
      </p:sp>
      <p:sp>
        <p:nvSpPr>
          <p:cNvPr id="3" name="Tijdelijke aanduiding voor inhoud 2">
            <a:extLst>
              <a:ext uri="{FF2B5EF4-FFF2-40B4-BE49-F238E27FC236}">
                <a16:creationId xmlns:a16="http://schemas.microsoft.com/office/drawing/2014/main" id="{E570D3D1-A2D7-D540-5584-8027530F91E9}"/>
              </a:ext>
            </a:extLst>
          </p:cNvPr>
          <p:cNvSpPr>
            <a:spLocks noGrp="1"/>
          </p:cNvSpPr>
          <p:nvPr>
            <p:ph idx="1"/>
          </p:nvPr>
        </p:nvSpPr>
        <p:spPr/>
        <p:txBody>
          <a:bodyPr/>
          <a:lstStyle/>
          <a:p>
            <a:r>
              <a:rPr lang="en-US" dirty="0">
                <a:solidFill>
                  <a:schemeClr val="bg1"/>
                </a:solidFill>
                <a:effectLst/>
                <a:latin typeface="Arial" panose="020B0604020202020204" pitchFamily="34" charset="0"/>
                <a:cs typeface="Arial" panose="020B0604020202020204" pitchFamily="34" charset="0"/>
              </a:rPr>
              <a:t>The EU, like the Netherlands, has various political actors.</a:t>
            </a:r>
          </a:p>
          <a:p>
            <a:r>
              <a:rPr lang="en-US" dirty="0">
                <a:solidFill>
                  <a:schemeClr val="bg1"/>
                </a:solidFill>
                <a:effectLst/>
                <a:latin typeface="Arial" panose="020B0604020202020204" pitchFamily="34" charset="0"/>
                <a:cs typeface="Arial" panose="020B0604020202020204" pitchFamily="34" charset="0"/>
              </a:rPr>
              <a:t>You can </a:t>
            </a:r>
            <a:r>
              <a:rPr lang="en-US" dirty="0" err="1">
                <a:solidFill>
                  <a:schemeClr val="bg1"/>
                </a:solidFill>
                <a:effectLst/>
                <a:latin typeface="Arial" panose="020B0604020202020204" pitchFamily="34" charset="0"/>
                <a:cs typeface="Arial" panose="020B0604020202020204" pitchFamily="34" charset="0"/>
              </a:rPr>
              <a:t>categorise</a:t>
            </a:r>
            <a:r>
              <a:rPr lang="en-US" dirty="0">
                <a:solidFill>
                  <a:schemeClr val="bg1"/>
                </a:solidFill>
                <a:effectLst/>
                <a:latin typeface="Arial" panose="020B0604020202020204" pitchFamily="34" charset="0"/>
                <a:cs typeface="Arial" panose="020B0604020202020204" pitchFamily="34" charset="0"/>
              </a:rPr>
              <a:t> the governance according to the separation of powers:</a:t>
            </a:r>
            <a:endParaRPr lang="nl-NL" dirty="0">
              <a:solidFill>
                <a:schemeClr val="bg1"/>
              </a:solidFill>
              <a:effectLst/>
              <a:latin typeface="Arial" panose="020B0604020202020204" pitchFamily="34" charset="0"/>
              <a:cs typeface="Arial" panose="020B0604020202020204" pitchFamily="34" charset="0"/>
            </a:endParaRPr>
          </a:p>
          <a:p>
            <a:pPr marL="36900" indent="0">
              <a:buNone/>
            </a:pPr>
            <a:endParaRPr lang="nl-NL" dirty="0">
              <a:solidFill>
                <a:schemeClr val="bg1"/>
              </a:solidFill>
              <a:effectLst/>
              <a:latin typeface="Arial" panose="020B0604020202020204" pitchFamily="34" charset="0"/>
              <a:cs typeface="Arial" panose="020B0604020202020204" pitchFamily="34" charset="0"/>
            </a:endParaRPr>
          </a:p>
        </p:txBody>
      </p:sp>
      <p:graphicFrame>
        <p:nvGraphicFramePr>
          <p:cNvPr id="4" name="Tabel 3">
            <a:extLst>
              <a:ext uri="{FF2B5EF4-FFF2-40B4-BE49-F238E27FC236}">
                <a16:creationId xmlns:a16="http://schemas.microsoft.com/office/drawing/2014/main" id="{932D3B66-A81B-C0D4-CA2D-DAC395254E44}"/>
              </a:ext>
            </a:extLst>
          </p:cNvPr>
          <p:cNvGraphicFramePr>
            <a:graphicFrameLocks noGrp="1"/>
          </p:cNvGraphicFramePr>
          <p:nvPr>
            <p:extLst>
              <p:ext uri="{D42A27DB-BD31-4B8C-83A1-F6EECF244321}">
                <p14:modId xmlns:p14="http://schemas.microsoft.com/office/powerpoint/2010/main" val="1410595705"/>
              </p:ext>
            </p:extLst>
          </p:nvPr>
        </p:nvGraphicFramePr>
        <p:xfrm>
          <a:off x="2133600" y="3271043"/>
          <a:ext cx="8229598" cy="3136543"/>
        </p:xfrm>
        <a:graphic>
          <a:graphicData uri="http://schemas.openxmlformats.org/drawingml/2006/table">
            <a:tbl>
              <a:tblPr firstRow="1" firstCol="1" bandRow="1">
                <a:tableStyleId>{284E427A-3D55-4303-BF80-6455036E1DE7}</a:tableStyleId>
              </a:tblPr>
              <a:tblGrid>
                <a:gridCol w="2742594">
                  <a:extLst>
                    <a:ext uri="{9D8B030D-6E8A-4147-A177-3AD203B41FA5}">
                      <a16:colId xmlns:a16="http://schemas.microsoft.com/office/drawing/2014/main" val="3156682410"/>
                    </a:ext>
                  </a:extLst>
                </a:gridCol>
                <a:gridCol w="2743502">
                  <a:extLst>
                    <a:ext uri="{9D8B030D-6E8A-4147-A177-3AD203B41FA5}">
                      <a16:colId xmlns:a16="http://schemas.microsoft.com/office/drawing/2014/main" val="3547028779"/>
                    </a:ext>
                  </a:extLst>
                </a:gridCol>
                <a:gridCol w="2743502">
                  <a:extLst>
                    <a:ext uri="{9D8B030D-6E8A-4147-A177-3AD203B41FA5}">
                      <a16:colId xmlns:a16="http://schemas.microsoft.com/office/drawing/2014/main" val="2891609022"/>
                    </a:ext>
                  </a:extLst>
                </a:gridCol>
              </a:tblGrid>
              <a:tr h="381359">
                <a:tc>
                  <a:txBody>
                    <a:bodyPr/>
                    <a:lstStyle/>
                    <a:p>
                      <a:pPr>
                        <a:lnSpc>
                          <a:spcPct val="107000"/>
                        </a:lnSpc>
                        <a:spcAft>
                          <a:spcPts val="800"/>
                        </a:spcAft>
                      </a:pPr>
                      <a:r>
                        <a:rPr lang="en-GB" sz="2000" kern="100" dirty="0">
                          <a:solidFill>
                            <a:schemeClr val="bg1"/>
                          </a:solidFill>
                          <a:effectLst/>
                        </a:rPr>
                        <a:t>Legislative power</a:t>
                      </a:r>
                      <a:endParaRPr lang="nl-NL" sz="2000" kern="1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2000" kern="100">
                          <a:solidFill>
                            <a:schemeClr val="bg1"/>
                          </a:solidFill>
                          <a:effectLst/>
                        </a:rPr>
                        <a:t>Executive power</a:t>
                      </a:r>
                      <a:endParaRPr lang="nl-NL" sz="20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2000" kern="100">
                          <a:solidFill>
                            <a:schemeClr val="bg1"/>
                          </a:solidFill>
                          <a:effectLst/>
                        </a:rPr>
                        <a:t>Judicial power</a:t>
                      </a:r>
                      <a:endParaRPr lang="nl-NL" sz="20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0006720"/>
                  </a:ext>
                </a:extLst>
              </a:tr>
              <a:tr h="1411863">
                <a:tc>
                  <a:txBody>
                    <a:bodyPr/>
                    <a:lstStyle/>
                    <a:p>
                      <a:pPr>
                        <a:lnSpc>
                          <a:spcPct val="107000"/>
                        </a:lnSpc>
                        <a:spcAft>
                          <a:spcPts val="800"/>
                        </a:spcAft>
                      </a:pPr>
                      <a:r>
                        <a:rPr lang="en-GB" sz="2000" kern="100" dirty="0">
                          <a:solidFill>
                            <a:schemeClr val="bg1"/>
                          </a:solidFill>
                          <a:effectLst/>
                        </a:rPr>
                        <a:t>European Parliament (First and Second Chamber NL)</a:t>
                      </a:r>
                      <a:endParaRPr lang="nl-NL" sz="2000" kern="1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2000" kern="100">
                          <a:solidFill>
                            <a:schemeClr val="bg1"/>
                          </a:solidFill>
                          <a:effectLst/>
                        </a:rPr>
                        <a:t>European Commission</a:t>
                      </a:r>
                      <a:endParaRPr lang="nl-NL" sz="2000" kern="100">
                        <a:solidFill>
                          <a:schemeClr val="bg1"/>
                        </a:solidFill>
                        <a:effectLst/>
                      </a:endParaRPr>
                    </a:p>
                    <a:p>
                      <a:pPr>
                        <a:lnSpc>
                          <a:spcPct val="107000"/>
                        </a:lnSpc>
                        <a:spcAft>
                          <a:spcPts val="800"/>
                        </a:spcAft>
                      </a:pPr>
                      <a:r>
                        <a:rPr lang="en-GB" sz="2000" kern="100">
                          <a:solidFill>
                            <a:schemeClr val="bg1"/>
                          </a:solidFill>
                          <a:effectLst/>
                        </a:rPr>
                        <a:t>(Government and civil servants)</a:t>
                      </a:r>
                      <a:endParaRPr lang="nl-NL" sz="20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2000" kern="100">
                          <a:solidFill>
                            <a:schemeClr val="bg1"/>
                          </a:solidFill>
                          <a:effectLst/>
                        </a:rPr>
                        <a:t>European Court of Justice</a:t>
                      </a:r>
                      <a:endParaRPr lang="nl-NL" sz="20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26798109"/>
                  </a:ext>
                </a:extLst>
              </a:tr>
              <a:tr h="782899">
                <a:tc>
                  <a:txBody>
                    <a:bodyPr/>
                    <a:lstStyle/>
                    <a:p>
                      <a:pPr>
                        <a:lnSpc>
                          <a:spcPct val="107000"/>
                        </a:lnSpc>
                        <a:spcAft>
                          <a:spcPts val="800"/>
                        </a:spcAft>
                      </a:pPr>
                      <a:r>
                        <a:rPr lang="en-GB" sz="2000" kern="100">
                          <a:solidFill>
                            <a:schemeClr val="bg1"/>
                          </a:solidFill>
                          <a:effectLst/>
                        </a:rPr>
                        <a:t>Council of the European Union (ministers)</a:t>
                      </a:r>
                      <a:endParaRPr lang="nl-NL" sz="20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2000" kern="100">
                          <a:solidFill>
                            <a:schemeClr val="bg1"/>
                          </a:solidFill>
                          <a:effectLst/>
                        </a:rPr>
                        <a:t> </a:t>
                      </a:r>
                      <a:endParaRPr lang="nl-NL" sz="20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2000" kern="100">
                          <a:solidFill>
                            <a:schemeClr val="bg1"/>
                          </a:solidFill>
                          <a:effectLst/>
                        </a:rPr>
                        <a:t> </a:t>
                      </a:r>
                      <a:endParaRPr lang="nl-NL" sz="20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95736527"/>
                  </a:ext>
                </a:extLst>
              </a:tr>
              <a:tr h="381359">
                <a:tc>
                  <a:txBody>
                    <a:bodyPr/>
                    <a:lstStyle/>
                    <a:p>
                      <a:pPr>
                        <a:lnSpc>
                          <a:spcPct val="107000"/>
                        </a:lnSpc>
                        <a:spcAft>
                          <a:spcPts val="800"/>
                        </a:spcAft>
                      </a:pPr>
                      <a:r>
                        <a:rPr lang="en-GB" sz="2000" kern="100">
                          <a:solidFill>
                            <a:schemeClr val="bg1"/>
                          </a:solidFill>
                          <a:effectLst/>
                        </a:rPr>
                        <a:t>European Council</a:t>
                      </a:r>
                      <a:endParaRPr lang="nl-NL" sz="20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2000" kern="100">
                          <a:solidFill>
                            <a:schemeClr val="bg1"/>
                          </a:solidFill>
                          <a:effectLst/>
                        </a:rPr>
                        <a:t> </a:t>
                      </a:r>
                      <a:endParaRPr lang="nl-NL" sz="2000" kern="10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2000" kern="100" dirty="0">
                          <a:solidFill>
                            <a:schemeClr val="bg1"/>
                          </a:solidFill>
                          <a:effectLst/>
                        </a:rPr>
                        <a:t> </a:t>
                      </a:r>
                      <a:endParaRPr lang="nl-NL" sz="2000" kern="1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69408312"/>
                  </a:ext>
                </a:extLst>
              </a:tr>
            </a:tbl>
          </a:graphicData>
        </a:graphic>
      </p:graphicFrame>
    </p:spTree>
    <p:extLst>
      <p:ext uri="{BB962C8B-B14F-4D97-AF65-F5344CB8AC3E}">
        <p14:creationId xmlns:p14="http://schemas.microsoft.com/office/powerpoint/2010/main" val="2420881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31BD7-F22A-D438-5E4F-4494554DE01C}"/>
              </a:ext>
            </a:extLst>
          </p:cNvPr>
          <p:cNvSpPr>
            <a:spLocks noGrp="1"/>
          </p:cNvSpPr>
          <p:nvPr>
            <p:ph type="title"/>
          </p:nvPr>
        </p:nvSpPr>
        <p:spPr>
          <a:xfrm>
            <a:off x="913795" y="85725"/>
            <a:ext cx="10353762" cy="1257300"/>
          </a:xfrm>
        </p:spPr>
        <p:txBody>
          <a:bodyPr/>
          <a:lstStyle/>
          <a:p>
            <a:pPr algn="l"/>
            <a:r>
              <a:rPr lang="en-US" dirty="0"/>
              <a:t>Institutions of the European Union</a:t>
            </a:r>
            <a:endParaRPr lang="nl-NL" dirty="0">
              <a:effectLst/>
            </a:endParaRPr>
          </a:p>
        </p:txBody>
      </p:sp>
      <p:sp>
        <p:nvSpPr>
          <p:cNvPr id="3" name="Tijdelijke aanduiding voor inhoud 2">
            <a:extLst>
              <a:ext uri="{FF2B5EF4-FFF2-40B4-BE49-F238E27FC236}">
                <a16:creationId xmlns:a16="http://schemas.microsoft.com/office/drawing/2014/main" id="{AB04B643-3DEE-34E7-CB72-EEF01E73CF91}"/>
              </a:ext>
            </a:extLst>
          </p:cNvPr>
          <p:cNvSpPr>
            <a:spLocks noGrp="1"/>
          </p:cNvSpPr>
          <p:nvPr>
            <p:ph idx="1"/>
          </p:nvPr>
        </p:nvSpPr>
        <p:spPr>
          <a:xfrm>
            <a:off x="913795" y="2076450"/>
            <a:ext cx="10353762" cy="4695825"/>
          </a:xfrm>
        </p:spPr>
        <p:txBody>
          <a:bodyPr>
            <a:normAutofit fontScale="92500" lnSpcReduction="20000"/>
          </a:bodyPr>
          <a:lstStyle/>
          <a:p>
            <a:r>
              <a:rPr lang="en-US" b="1" dirty="0">
                <a:solidFill>
                  <a:schemeClr val="bg1"/>
                </a:solidFill>
                <a:effectLst/>
              </a:rPr>
              <a:t>European Commission</a:t>
            </a:r>
            <a:r>
              <a:rPr lang="en-US" dirty="0">
                <a:solidFill>
                  <a:schemeClr val="bg1"/>
                </a:solidFill>
                <a:effectLst/>
              </a:rPr>
              <a:t>: the executive body of the EU with 27 Commissioners, one from each member state. They are responsible for the overall functioning of the EU and not of the member state they come from. Tasks include monitoring whether member states apply legislation and proposing legislation. They have the sole right of initiative in the European Union.</a:t>
            </a:r>
          </a:p>
          <a:p>
            <a:r>
              <a:rPr lang="en-US" b="1" dirty="0">
                <a:solidFill>
                  <a:schemeClr val="bg1"/>
                </a:solidFill>
                <a:effectLst/>
              </a:rPr>
              <a:t>European Council</a:t>
            </a:r>
            <a:r>
              <a:rPr lang="en-US" dirty="0">
                <a:solidFill>
                  <a:schemeClr val="bg1"/>
                </a:solidFill>
                <a:effectLst/>
              </a:rPr>
              <a:t>: This consists of all the heads of government of the member states. They determine the political direction of the EU but otherwise play no role in European legislation.</a:t>
            </a:r>
          </a:p>
          <a:p>
            <a:r>
              <a:rPr lang="en-US" b="1" dirty="0">
                <a:solidFill>
                  <a:schemeClr val="bg1"/>
                </a:solidFill>
                <a:effectLst/>
              </a:rPr>
              <a:t>Council of the European Union (Council of Ministers)</a:t>
            </a:r>
            <a:r>
              <a:rPr lang="en-US" dirty="0">
                <a:solidFill>
                  <a:schemeClr val="bg1"/>
                </a:solidFill>
                <a:effectLst/>
              </a:rPr>
              <a:t>: This is where the sectoral ministers of the governments of the member states sit. Composition changes depending on the legislation being discussed. For example, when it comes to Agriculture and Fisheries, all Agriculture ministers from the member states attend the Council of Ministers to discuss matters together.</a:t>
            </a:r>
          </a:p>
          <a:p>
            <a:r>
              <a:rPr lang="en-US" b="1" dirty="0">
                <a:solidFill>
                  <a:schemeClr val="bg1"/>
                </a:solidFill>
                <a:effectLst/>
              </a:rPr>
              <a:t>Court of Justice of the EU (CJEU)</a:t>
            </a:r>
            <a:r>
              <a:rPr lang="en-US" dirty="0">
                <a:solidFill>
                  <a:schemeClr val="bg1"/>
                </a:solidFill>
                <a:effectLst/>
              </a:rPr>
              <a:t>: Consists of 27 judges, one per member state. They adjudicate when EU member states fail to comply with EU laws and regulations. They also ensure that EU legislation and treaties are applied uniformly across the member states.</a:t>
            </a:r>
          </a:p>
          <a:p>
            <a:endParaRPr lang="en-US" dirty="0">
              <a:solidFill>
                <a:schemeClr val="bg1"/>
              </a:solidFill>
              <a:effectLst/>
            </a:endParaRPr>
          </a:p>
          <a:p>
            <a:endParaRPr lang="en-US" dirty="0">
              <a:solidFill>
                <a:schemeClr val="bg1"/>
              </a:solidFill>
              <a:effectLst/>
            </a:endParaRPr>
          </a:p>
          <a:p>
            <a:endParaRPr lang="en-US" dirty="0">
              <a:solidFill>
                <a:schemeClr val="bg1"/>
              </a:solidFill>
              <a:effectLst/>
            </a:endParaRPr>
          </a:p>
          <a:p>
            <a:endParaRPr lang="en-US" dirty="0">
              <a:solidFill>
                <a:schemeClr val="bg1"/>
              </a:solidFill>
              <a:effectLst/>
            </a:endParaRPr>
          </a:p>
        </p:txBody>
      </p:sp>
    </p:spTree>
    <p:extLst>
      <p:ext uri="{BB962C8B-B14F-4D97-AF65-F5344CB8AC3E}">
        <p14:creationId xmlns:p14="http://schemas.microsoft.com/office/powerpoint/2010/main" val="3250121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A2D4E-35AF-F5D6-0ABC-7ACCC0419C53}"/>
              </a:ext>
            </a:extLst>
          </p:cNvPr>
          <p:cNvSpPr>
            <a:spLocks noGrp="1"/>
          </p:cNvSpPr>
          <p:nvPr>
            <p:ph type="title"/>
          </p:nvPr>
        </p:nvSpPr>
        <p:spPr>
          <a:xfrm>
            <a:off x="828070" y="95250"/>
            <a:ext cx="10353762" cy="1257300"/>
          </a:xfrm>
        </p:spPr>
        <p:txBody>
          <a:bodyPr/>
          <a:lstStyle/>
          <a:p>
            <a:pPr algn="l"/>
            <a:r>
              <a:rPr lang="en-US" dirty="0">
                <a:effectLst/>
              </a:rPr>
              <a:t>Activity: EU institutions in the news</a:t>
            </a:r>
            <a:endParaRPr lang="nl-NL" dirty="0">
              <a:effectLst/>
            </a:endParaRPr>
          </a:p>
        </p:txBody>
      </p:sp>
      <p:sp>
        <p:nvSpPr>
          <p:cNvPr id="3" name="Tijdelijke aanduiding voor inhoud 2">
            <a:extLst>
              <a:ext uri="{FF2B5EF4-FFF2-40B4-BE49-F238E27FC236}">
                <a16:creationId xmlns:a16="http://schemas.microsoft.com/office/drawing/2014/main" id="{3408527A-C357-7893-EDE8-4C3511BD90EE}"/>
              </a:ext>
            </a:extLst>
          </p:cNvPr>
          <p:cNvSpPr>
            <a:spLocks noGrp="1"/>
          </p:cNvSpPr>
          <p:nvPr>
            <p:ph idx="1"/>
          </p:nvPr>
        </p:nvSpPr>
        <p:spPr>
          <a:xfrm>
            <a:off x="913795" y="1485900"/>
            <a:ext cx="10353762" cy="600075"/>
          </a:xfrm>
        </p:spPr>
        <p:txBody>
          <a:bodyPr>
            <a:normAutofit fontScale="92500" lnSpcReduction="20000"/>
          </a:bodyPr>
          <a:lstStyle/>
          <a:p>
            <a:r>
              <a:rPr lang="en-US" dirty="0">
                <a:solidFill>
                  <a:schemeClr val="bg1"/>
                </a:solidFill>
                <a:effectLst/>
              </a:rPr>
              <a:t>Indicate which institutions the source refers to and specify whether it concerns a legislative, executive or judicial institution.</a:t>
            </a:r>
            <a:endParaRPr lang="nl-NL" dirty="0">
              <a:solidFill>
                <a:schemeClr val="bg1"/>
              </a:solidFill>
              <a:effectLst/>
            </a:endParaRPr>
          </a:p>
        </p:txBody>
      </p:sp>
      <p:sp>
        <p:nvSpPr>
          <p:cNvPr id="4" name="AutoVorm 2">
            <a:extLst>
              <a:ext uri="{FF2B5EF4-FFF2-40B4-BE49-F238E27FC236}">
                <a16:creationId xmlns:a16="http://schemas.microsoft.com/office/drawing/2014/main" id="{CD57A2EA-ED4F-48E2-C501-611E81626C9F}"/>
              </a:ext>
            </a:extLst>
          </p:cNvPr>
          <p:cNvSpPr>
            <a:spLocks noChangeArrowheads="1"/>
          </p:cNvSpPr>
          <p:nvPr/>
        </p:nvSpPr>
        <p:spPr bwMode="auto">
          <a:xfrm rot="5400000">
            <a:off x="554524" y="1539292"/>
            <a:ext cx="2827653" cy="3936702"/>
          </a:xfrm>
          <a:prstGeom prst="roundRect">
            <a:avLst>
              <a:gd name="adj" fmla="val 13032"/>
            </a:avLst>
          </a:prstGeom>
          <a:solidFill>
            <a:schemeClr val="accent1"/>
          </a:solidFill>
        </p:spPr>
        <p:txBody>
          <a:bodyPr rot="0" vert="horz" wrap="square" lIns="91440" tIns="45720" rIns="91440" bIns="45720" anchor="ctr" anchorCtr="0" upright="1">
            <a:noAutofit/>
          </a:bodyPr>
          <a:lstStyle/>
          <a:p>
            <a:pPr algn="ctr">
              <a:lnSpc>
                <a:spcPct val="107000"/>
              </a:lnSpc>
              <a:spcAft>
                <a:spcPts val="800"/>
              </a:spcAft>
            </a:pP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"It's time to build a sovereign Europe. Let's not decide the future of Europe in Moscow or anywhere else but on European soil. Let's be builders. Let's get to work building policies on sovereignty, European </a:t>
            </a:r>
            <a:r>
              <a:rPr lang="en-GB" sz="1400" i="1" kern="100" dirty="0" err="1">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defense</a:t>
            </a: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 and technological sovereignty.”</a:t>
            </a:r>
            <a:endParaRPr lang="nl-NL" sz="1100" kern="1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800"/>
              </a:spcAft>
            </a:pP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This statement is about European </a:t>
            </a:r>
            <a:r>
              <a:rPr lang="en-GB" sz="1400" i="1" kern="100" dirty="0" err="1">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policu</a:t>
            </a: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 for the future. This was said by </a:t>
            </a:r>
            <a:r>
              <a:rPr lang="en-GB" sz="1400" b="1" i="1" kern="100" dirty="0">
                <a:solidFill>
                  <a:srgbClr val="000000"/>
                </a:solidFill>
                <a:effectLst/>
                <a:latin typeface="Calibri Light" panose="020F0302020204030204" pitchFamily="34" charset="0"/>
                <a:ea typeface="DengXian Light" panose="02010600030101010101" pitchFamily="2" charset="-122"/>
                <a:cs typeface="Times New Roman" panose="02020603050405020304" pitchFamily="18" charset="0"/>
              </a:rPr>
              <a:t>[European Parliament/European Council].</a:t>
            </a:r>
            <a:r>
              <a:rPr lang="en-GB" sz="1400" i="1" kern="100" dirty="0">
                <a:solidFill>
                  <a:srgbClr val="000000"/>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This is about which task? </a:t>
            </a:r>
            <a:r>
              <a:rPr lang="en-GB" sz="1400" b="1" i="1" kern="100" dirty="0">
                <a:effectLst/>
                <a:latin typeface="Calibri Light" panose="020F0302020204030204" pitchFamily="34" charset="0"/>
                <a:ea typeface="DengXian Light" panose="02010600030101010101" pitchFamily="2" charset="-122"/>
                <a:cs typeface="Times New Roman" panose="02020603050405020304" pitchFamily="18" charset="0"/>
              </a:rPr>
              <a:t>Legislative/Executive/Judicial</a:t>
            </a:r>
            <a:endParaRPr lang="nl-NL" sz="11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AutoVorm 2">
            <a:extLst>
              <a:ext uri="{FF2B5EF4-FFF2-40B4-BE49-F238E27FC236}">
                <a16:creationId xmlns:a16="http://schemas.microsoft.com/office/drawing/2014/main" id="{77628217-87F5-DB17-F421-DC7B27C3477B}"/>
              </a:ext>
            </a:extLst>
          </p:cNvPr>
          <p:cNvSpPr>
            <a:spLocks noChangeArrowheads="1"/>
          </p:cNvSpPr>
          <p:nvPr/>
        </p:nvSpPr>
        <p:spPr bwMode="auto">
          <a:xfrm rot="5400000">
            <a:off x="5076315" y="1124272"/>
            <a:ext cx="2372138" cy="4311226"/>
          </a:xfrm>
          <a:prstGeom prst="roundRect">
            <a:avLst>
              <a:gd name="adj" fmla="val 13032"/>
            </a:avLst>
          </a:prstGeom>
          <a:solidFill>
            <a:schemeClr val="accent1"/>
          </a:solidFill>
        </p:spPr>
        <p:txBody>
          <a:bodyPr rot="0" vert="horz" wrap="square" lIns="91440" tIns="45720" rIns="91440" bIns="45720" anchor="ctr" anchorCtr="0" upright="1">
            <a:noAutofit/>
          </a:bodyPr>
          <a:lstStyle/>
          <a:p>
            <a:pPr algn="ctr">
              <a:lnSpc>
                <a:spcPct val="107000"/>
              </a:lnSpc>
              <a:spcAft>
                <a:spcPts val="800"/>
              </a:spcAft>
            </a:pPr>
            <a:endPar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endParaRPr>
          </a:p>
          <a:p>
            <a:pPr algn="ctr">
              <a:lnSpc>
                <a:spcPct val="107000"/>
              </a:lnSpc>
              <a:spcAft>
                <a:spcPts val="800"/>
              </a:spcAft>
            </a:pPr>
            <a:endPar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endParaRPr>
          </a:p>
          <a:p>
            <a:pPr algn="ctr">
              <a:lnSpc>
                <a:spcPct val="107000"/>
              </a:lnSpc>
              <a:spcAft>
                <a:spcPts val="800"/>
              </a:spcAft>
            </a:pP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The Common Agricultural Plan (CAP) is the EU's way of providing farmers with additional income support. Janusz Wojciechowski, the European Commissioner for Agriculture, advocates for an increase in the CAP. However, this Commissioner does not determine this unilaterally. The budget must be approved by the </a:t>
            </a:r>
            <a:r>
              <a:rPr lang="en-GB" sz="1400" b="1" i="1" kern="100" dirty="0">
                <a:solidFill>
                  <a:schemeClr val="bg1"/>
                </a:solidFill>
                <a:effectLst/>
                <a:latin typeface="Calibri Light" panose="020F0302020204030204" pitchFamily="34" charset="0"/>
                <a:ea typeface="DengXian Light" panose="02010600030101010101" pitchFamily="2" charset="-122"/>
                <a:cs typeface="Times New Roman" panose="02020603050405020304" pitchFamily="18" charset="0"/>
              </a:rPr>
              <a:t>[European Parliament/European Court of Justice]</a:t>
            </a:r>
            <a:r>
              <a:rPr lang="en-GB" sz="1400" i="1" kern="100" dirty="0">
                <a:effectLst/>
                <a:latin typeface="Calibri Light" panose="020F0302020204030204" pitchFamily="34" charset="0"/>
                <a:ea typeface="DengXian Light" panose="02010600030101010101" pitchFamily="2" charset="-122"/>
                <a:cs typeface="Times New Roman" panose="02020603050405020304" pitchFamily="18" charset="0"/>
              </a:rPr>
              <a:t>  </a:t>
            </a: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which is a </a:t>
            </a:r>
            <a:r>
              <a:rPr lang="en-GB" sz="1400" b="1" i="1" kern="100" dirty="0">
                <a:solidFill>
                  <a:schemeClr val="bg1"/>
                </a:solidFill>
                <a:effectLst/>
                <a:latin typeface="Calibri Light" panose="020F0302020204030204" pitchFamily="34" charset="0"/>
                <a:ea typeface="DengXian Light" panose="02010600030101010101" pitchFamily="2" charset="-122"/>
                <a:cs typeface="Times New Roman" panose="02020603050405020304" pitchFamily="18" charset="0"/>
              </a:rPr>
              <a:t>[legislative/executive/judicial institution]</a:t>
            </a:r>
            <a:endParaRPr lang="nl-NL" sz="1100" kern="1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800"/>
              </a:spcAft>
            </a:pP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 </a:t>
            </a:r>
            <a:endParaRPr lang="nl-NL" sz="1100" kern="1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800"/>
              </a:spcAft>
            </a:pP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 </a:t>
            </a:r>
            <a:endParaRPr lang="nl-NL" sz="1100" kern="1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800"/>
              </a:spcAft>
            </a:pP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 </a:t>
            </a:r>
            <a:endParaRPr lang="nl-NL" sz="11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8" name="AutoVorm 2">
            <a:extLst>
              <a:ext uri="{FF2B5EF4-FFF2-40B4-BE49-F238E27FC236}">
                <a16:creationId xmlns:a16="http://schemas.microsoft.com/office/drawing/2014/main" id="{49F13AB3-379C-65FA-36E6-05B8DA6236DB}"/>
              </a:ext>
            </a:extLst>
          </p:cNvPr>
          <p:cNvSpPr>
            <a:spLocks noChangeArrowheads="1"/>
          </p:cNvSpPr>
          <p:nvPr/>
        </p:nvSpPr>
        <p:spPr bwMode="auto">
          <a:xfrm rot="5400000">
            <a:off x="8950809" y="1541781"/>
            <a:ext cx="2773680" cy="3686810"/>
          </a:xfrm>
          <a:prstGeom prst="roundRect">
            <a:avLst>
              <a:gd name="adj" fmla="val 13032"/>
            </a:avLst>
          </a:prstGeom>
          <a:solidFill>
            <a:schemeClr val="accent1"/>
          </a:solidFill>
        </p:spPr>
        <p:txBody>
          <a:bodyPr rot="0" vert="horz" wrap="square" lIns="91440" tIns="45720" rIns="91440" bIns="45720" anchor="ctr" anchorCtr="0" upright="1">
            <a:noAutofit/>
          </a:bodyPr>
          <a:lstStyle/>
          <a:p>
            <a:pPr algn="ctr">
              <a:lnSpc>
                <a:spcPct val="107000"/>
              </a:lnSpc>
              <a:spcAft>
                <a:spcPts val="800"/>
              </a:spcAft>
            </a:pPr>
            <a:endPar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endParaRPr>
          </a:p>
          <a:p>
            <a:pPr algn="ctr">
              <a:lnSpc>
                <a:spcPct val="107000"/>
              </a:lnSpc>
              <a:spcAft>
                <a:spcPts val="800"/>
              </a:spcAft>
            </a:pPr>
            <a:endParaRPr lang="en-GB" sz="1400" i="1" kern="100" dirty="0">
              <a:solidFill>
                <a:srgbClr val="FFFFFF"/>
              </a:solidFill>
              <a:latin typeface="Calibri Light" panose="020F0302020204030204" pitchFamily="34" charset="0"/>
              <a:ea typeface="DengXian Light" panose="02010600030101010101" pitchFamily="2" charset="-122"/>
              <a:cs typeface="Times New Roman" panose="02020603050405020304" pitchFamily="18" charset="0"/>
            </a:endParaRPr>
          </a:p>
          <a:p>
            <a:pPr algn="ctr">
              <a:lnSpc>
                <a:spcPct val="107000"/>
              </a:lnSpc>
              <a:spcAft>
                <a:spcPts val="800"/>
              </a:spcAft>
            </a:pP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The European Union remains concerned about the independence of judges and media in Poland and Hungary. A country that is a member of the European Union must be a rule of law state and adhere to the principles of a rule of law. Poland and Hungary pay little attention to these principles. Therefore, they are closely </a:t>
            </a:r>
            <a:r>
              <a:rPr lang="en-GB" sz="1400" b="1" i="1" u="sng"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monitored</a:t>
            </a: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 by the </a:t>
            </a:r>
            <a:r>
              <a:rPr lang="en-GB" sz="1400" b="1" i="1" kern="100" dirty="0">
                <a:solidFill>
                  <a:srgbClr val="000000"/>
                </a:solidFill>
                <a:effectLst/>
                <a:latin typeface="Calibri Light" panose="020F0302020204030204" pitchFamily="34" charset="0"/>
                <a:ea typeface="DengXian Light" panose="02010600030101010101" pitchFamily="2" charset="-122"/>
                <a:cs typeface="Times New Roman" panose="02020603050405020304" pitchFamily="18" charset="0"/>
              </a:rPr>
              <a:t>[European Council/European Commission]</a:t>
            </a: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 which is a </a:t>
            </a:r>
            <a:r>
              <a:rPr lang="en-GB" sz="1400" b="1" i="1" kern="100" dirty="0">
                <a:effectLst/>
                <a:latin typeface="Calibri Light" panose="020F0302020204030204" pitchFamily="34" charset="0"/>
                <a:ea typeface="DengXian Light" panose="02010600030101010101" pitchFamily="2" charset="-122"/>
                <a:cs typeface="Times New Roman" panose="02020603050405020304" pitchFamily="18" charset="0"/>
              </a:rPr>
              <a:t>[legislative/executive/judicial institution]</a:t>
            </a:r>
            <a:endParaRPr lang="nl-NL" sz="1100" kern="1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800"/>
              </a:spcAft>
            </a:pP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 </a:t>
            </a:r>
            <a:endParaRPr lang="nl-NL" sz="1100" kern="1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800"/>
              </a:spcAft>
            </a:pP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 </a:t>
            </a:r>
            <a:endParaRPr lang="nl-NL" sz="1100" kern="1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800"/>
              </a:spcAft>
            </a:pP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 </a:t>
            </a:r>
            <a:endParaRPr lang="nl-NL" sz="11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10" name="AutoVorm 2">
            <a:extLst>
              <a:ext uri="{FF2B5EF4-FFF2-40B4-BE49-F238E27FC236}">
                <a16:creationId xmlns:a16="http://schemas.microsoft.com/office/drawing/2014/main" id="{E498632E-1186-3C61-83FD-A5F9E1277C81}"/>
              </a:ext>
            </a:extLst>
          </p:cNvPr>
          <p:cNvSpPr>
            <a:spLocks noChangeArrowheads="1"/>
          </p:cNvSpPr>
          <p:nvPr/>
        </p:nvSpPr>
        <p:spPr bwMode="auto">
          <a:xfrm rot="5400000">
            <a:off x="5331479" y="3186554"/>
            <a:ext cx="2162810" cy="4952365"/>
          </a:xfrm>
          <a:prstGeom prst="roundRect">
            <a:avLst>
              <a:gd name="adj" fmla="val 13032"/>
            </a:avLst>
          </a:prstGeom>
          <a:solidFill>
            <a:schemeClr val="accent1"/>
          </a:solidFill>
        </p:spPr>
        <p:txBody>
          <a:bodyPr rot="0" vert="horz" wrap="square" lIns="91440" tIns="45720" rIns="91440" bIns="45720" anchor="ctr" anchorCtr="0" upright="1">
            <a:noAutofit/>
          </a:bodyPr>
          <a:lstStyle/>
          <a:p>
            <a:pPr algn="ctr">
              <a:lnSpc>
                <a:spcPct val="107000"/>
              </a:lnSpc>
              <a:spcAft>
                <a:spcPts val="800"/>
              </a:spcAft>
            </a:pPr>
            <a:endPar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endParaRPr>
          </a:p>
          <a:p>
            <a:pPr algn="ctr">
              <a:lnSpc>
                <a:spcPct val="107000"/>
              </a:lnSpc>
              <a:spcAft>
                <a:spcPts val="800"/>
              </a:spcAft>
            </a:pPr>
            <a:endParaRPr lang="en-GB" sz="1400" i="1" kern="100" dirty="0">
              <a:solidFill>
                <a:srgbClr val="FFFFFF"/>
              </a:solidFill>
              <a:latin typeface="Calibri Light" panose="020F0302020204030204" pitchFamily="34" charset="0"/>
              <a:ea typeface="DengXian Light" panose="02010600030101010101" pitchFamily="2" charset="-122"/>
              <a:cs typeface="Times New Roman" panose="02020603050405020304" pitchFamily="18" charset="0"/>
            </a:endParaRPr>
          </a:p>
          <a:p>
            <a:pPr algn="ctr">
              <a:lnSpc>
                <a:spcPct val="107000"/>
              </a:lnSpc>
              <a:spcAft>
                <a:spcPts val="800"/>
              </a:spcAft>
            </a:pPr>
            <a:endPar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endParaRPr>
          </a:p>
          <a:p>
            <a:pPr algn="ctr">
              <a:lnSpc>
                <a:spcPct val="107000"/>
              </a:lnSpc>
              <a:spcAft>
                <a:spcPts val="800"/>
              </a:spcAft>
            </a:pPr>
            <a:endParaRPr lang="en-GB" sz="1400" i="1" kern="100" dirty="0">
              <a:solidFill>
                <a:srgbClr val="FFFFFF"/>
              </a:solidFill>
              <a:latin typeface="Calibri Light" panose="020F0302020204030204" pitchFamily="34" charset="0"/>
              <a:ea typeface="DengXian Light" panose="02010600030101010101" pitchFamily="2" charset="-122"/>
              <a:cs typeface="Times New Roman" panose="02020603050405020304" pitchFamily="18" charset="0"/>
            </a:endParaRPr>
          </a:p>
          <a:p>
            <a:pPr algn="ctr">
              <a:lnSpc>
                <a:spcPct val="107000"/>
              </a:lnSpc>
              <a:spcAft>
                <a:spcPts val="800"/>
              </a:spcAft>
            </a:pPr>
            <a:endPar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endParaRPr>
          </a:p>
          <a:p>
            <a:pPr algn="ctr">
              <a:lnSpc>
                <a:spcPct val="107000"/>
              </a:lnSpc>
              <a:spcAft>
                <a:spcPts val="800"/>
              </a:spcAft>
            </a:pPr>
            <a:endParaRPr lang="en-GB" sz="1400" i="1" kern="100" dirty="0">
              <a:solidFill>
                <a:srgbClr val="FFFFFF"/>
              </a:solidFill>
              <a:latin typeface="Calibri Light" panose="020F0302020204030204" pitchFamily="34" charset="0"/>
              <a:ea typeface="DengXian Light" panose="02010600030101010101" pitchFamily="2" charset="-122"/>
              <a:cs typeface="Times New Roman" panose="02020603050405020304" pitchFamily="18" charset="0"/>
            </a:endParaRPr>
          </a:p>
          <a:p>
            <a:pPr algn="ctr">
              <a:lnSpc>
                <a:spcPct val="107000"/>
              </a:lnSpc>
              <a:spcAft>
                <a:spcPts val="800"/>
              </a:spcAft>
            </a:pP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In a notable ruling, the </a:t>
            </a:r>
            <a:r>
              <a:rPr lang="en-GB" sz="1400" b="1" i="1" kern="100" dirty="0">
                <a:solidFill>
                  <a:srgbClr val="000000"/>
                </a:solidFill>
                <a:effectLst/>
                <a:latin typeface="Calibri Light" panose="020F0302020204030204" pitchFamily="34" charset="0"/>
                <a:ea typeface="DengXian Light" panose="02010600030101010101" pitchFamily="2" charset="-122"/>
                <a:cs typeface="Times New Roman" panose="02020603050405020304" pitchFamily="18" charset="0"/>
              </a:rPr>
              <a:t>[European Court of Justice/Council of the European Union]</a:t>
            </a: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 held that an employer is obliged to provide or reimburse glasses for screen workers with vision problems. This case was brought by a Romanian man who had questions about the directive on visual display units. The judgment was that glasses fall within the directive and employers can be required to purchase glasses. This concerns a </a:t>
            </a:r>
            <a:r>
              <a:rPr lang="en-GB" sz="1400" b="1" i="1" kern="100" dirty="0">
                <a:effectLst/>
                <a:latin typeface="Calibri Light" panose="020F0302020204030204" pitchFamily="34" charset="0"/>
                <a:ea typeface="DengXian Light" panose="02010600030101010101" pitchFamily="2" charset="-122"/>
                <a:cs typeface="Times New Roman" panose="02020603050405020304" pitchFamily="18" charset="0"/>
              </a:rPr>
              <a:t>[legislative/executive/judicial institution]</a:t>
            </a:r>
            <a:endParaRPr lang="nl-NL" sz="1100" kern="1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800"/>
              </a:spcAft>
            </a:pP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 </a:t>
            </a:r>
            <a:endParaRPr lang="nl-NL" sz="1100" kern="1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800"/>
              </a:spcAft>
            </a:pP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 </a:t>
            </a:r>
            <a:endParaRPr lang="nl-NL" sz="1100" kern="1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800"/>
              </a:spcAft>
            </a:pP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 </a:t>
            </a:r>
            <a:endParaRPr lang="nl-NL" sz="1100" kern="1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800"/>
              </a:spcAft>
            </a:pP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 </a:t>
            </a:r>
            <a:endParaRPr lang="nl-NL" sz="1100" kern="1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800"/>
              </a:spcAft>
            </a:pP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 </a:t>
            </a:r>
            <a:endParaRPr lang="nl-NL" sz="1100" kern="1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800"/>
              </a:spcAft>
            </a:pPr>
            <a:r>
              <a:rPr lang="en-GB" sz="1400" i="1" kern="100" dirty="0">
                <a:solidFill>
                  <a:srgbClr val="FFFFFF"/>
                </a:solidFill>
                <a:effectLst/>
                <a:latin typeface="Calibri Light" panose="020F0302020204030204" pitchFamily="34" charset="0"/>
                <a:ea typeface="DengXian Light" panose="02010600030101010101" pitchFamily="2" charset="-122"/>
                <a:cs typeface="Times New Roman" panose="02020603050405020304" pitchFamily="18" charset="0"/>
              </a:rPr>
              <a:t> </a:t>
            </a:r>
            <a:endParaRPr lang="nl-NL" sz="11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3905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70BD1-1828-06EA-C22F-F0E2AA96FA88}"/>
              </a:ext>
            </a:extLst>
          </p:cNvPr>
          <p:cNvSpPr>
            <a:spLocks noGrp="1"/>
          </p:cNvSpPr>
          <p:nvPr>
            <p:ph type="title"/>
          </p:nvPr>
        </p:nvSpPr>
        <p:spPr>
          <a:xfrm>
            <a:off x="809020" y="76200"/>
            <a:ext cx="10353762" cy="1257300"/>
          </a:xfrm>
        </p:spPr>
        <p:txBody>
          <a:bodyPr/>
          <a:lstStyle/>
          <a:p>
            <a:pPr algn="l"/>
            <a:r>
              <a:rPr lang="en-US" dirty="0"/>
              <a:t>Activity: Create an EU quiz</a:t>
            </a:r>
            <a:endParaRPr lang="nl-NL" dirty="0"/>
          </a:p>
        </p:txBody>
      </p:sp>
      <p:sp>
        <p:nvSpPr>
          <p:cNvPr id="3" name="Tijdelijke aanduiding voor inhoud 2">
            <a:extLst>
              <a:ext uri="{FF2B5EF4-FFF2-40B4-BE49-F238E27FC236}">
                <a16:creationId xmlns:a16="http://schemas.microsoft.com/office/drawing/2014/main" id="{D52B4A89-4B4E-C840-E38A-9DDBA08940A2}"/>
              </a:ext>
            </a:extLst>
          </p:cNvPr>
          <p:cNvSpPr>
            <a:spLocks noGrp="1"/>
          </p:cNvSpPr>
          <p:nvPr>
            <p:ph idx="1"/>
          </p:nvPr>
        </p:nvSpPr>
        <p:spPr>
          <a:xfrm>
            <a:off x="913794" y="2076450"/>
            <a:ext cx="10549335" cy="4284593"/>
          </a:xfrm>
        </p:spPr>
        <p:txBody>
          <a:bodyPr/>
          <a:lstStyle/>
          <a:p>
            <a:r>
              <a:rPr lang="en-US" dirty="0">
                <a:solidFill>
                  <a:schemeClr val="bg1"/>
                </a:solidFill>
                <a:effectLst/>
              </a:rPr>
              <a:t>Create your own EU pub quiz!</a:t>
            </a:r>
          </a:p>
          <a:p>
            <a:r>
              <a:rPr lang="en-US" dirty="0">
                <a:solidFill>
                  <a:schemeClr val="bg1"/>
                </a:solidFill>
                <a:effectLst/>
              </a:rPr>
              <a:t>Different categories: European institutions, history and member states, open questions</a:t>
            </a:r>
          </a:p>
          <a:p>
            <a:pPr marL="792900" lvl="1" indent="-342900">
              <a:buFont typeface="+mj-lt"/>
              <a:buAutoNum type="arabicPeriod"/>
            </a:pPr>
            <a:r>
              <a:rPr lang="en-US" dirty="0">
                <a:solidFill>
                  <a:schemeClr val="bg1"/>
                </a:solidFill>
                <a:effectLst/>
              </a:rPr>
              <a:t>Create a quiz and come up with three questions for each category. In total, you will have a quiz of twelve questions.</a:t>
            </a:r>
          </a:p>
          <a:p>
            <a:pPr marL="792900" lvl="1" indent="-342900">
              <a:buFont typeface="+mj-lt"/>
              <a:buAutoNum type="arabicPeriod"/>
            </a:pPr>
            <a:r>
              <a:rPr lang="en-US" dirty="0">
                <a:solidFill>
                  <a:schemeClr val="bg1"/>
                </a:solidFill>
                <a:effectLst/>
              </a:rPr>
              <a:t>Don't forget to write down the answers for yourself and for the questions you have devised.</a:t>
            </a:r>
          </a:p>
          <a:p>
            <a:pPr marL="792900" lvl="1" indent="-342900">
              <a:buFont typeface="+mj-lt"/>
              <a:buAutoNum type="arabicPeriod"/>
            </a:pPr>
            <a:r>
              <a:rPr lang="en-US" dirty="0">
                <a:solidFill>
                  <a:schemeClr val="bg1"/>
                </a:solidFill>
                <a:effectLst/>
              </a:rPr>
              <a:t>Play the quiz in class to conclude this lesson. Have fun!</a:t>
            </a:r>
            <a:endParaRPr lang="nl-NL" dirty="0">
              <a:solidFill>
                <a:schemeClr val="bg1"/>
              </a:solidFill>
              <a:effectLst/>
            </a:endParaRPr>
          </a:p>
        </p:txBody>
      </p:sp>
    </p:spTree>
    <p:extLst>
      <p:ext uri="{BB962C8B-B14F-4D97-AF65-F5344CB8AC3E}">
        <p14:creationId xmlns:p14="http://schemas.microsoft.com/office/powerpoint/2010/main" val="1396124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7A5C5E-EE1E-510A-7FBB-596F482AC530}"/>
              </a:ext>
            </a:extLst>
          </p:cNvPr>
          <p:cNvSpPr>
            <a:spLocks noGrp="1"/>
          </p:cNvSpPr>
          <p:nvPr>
            <p:ph type="ctrTitle"/>
          </p:nvPr>
        </p:nvSpPr>
        <p:spPr/>
        <p:txBody>
          <a:bodyPr/>
          <a:lstStyle/>
          <a:p>
            <a:r>
              <a:rPr lang="nl-NL" dirty="0" err="1">
                <a:solidFill>
                  <a:schemeClr val="bg1"/>
                </a:solidFill>
              </a:rPr>
              <a:t>Lesson</a:t>
            </a:r>
            <a:r>
              <a:rPr lang="nl-NL" dirty="0">
                <a:solidFill>
                  <a:schemeClr val="bg1"/>
                </a:solidFill>
              </a:rPr>
              <a:t> 2</a:t>
            </a:r>
          </a:p>
        </p:txBody>
      </p:sp>
      <p:sp>
        <p:nvSpPr>
          <p:cNvPr id="3" name="Ondertitel 2">
            <a:extLst>
              <a:ext uri="{FF2B5EF4-FFF2-40B4-BE49-F238E27FC236}">
                <a16:creationId xmlns:a16="http://schemas.microsoft.com/office/drawing/2014/main" id="{17006DCC-6FAE-30B7-838B-12953DC58A93}"/>
              </a:ext>
            </a:extLst>
          </p:cNvPr>
          <p:cNvSpPr>
            <a:spLocks noGrp="1"/>
          </p:cNvSpPr>
          <p:nvPr>
            <p:ph type="subTitle" idx="1"/>
          </p:nvPr>
        </p:nvSpPr>
        <p:spPr/>
        <p:txBody>
          <a:bodyPr/>
          <a:lstStyle/>
          <a:p>
            <a:r>
              <a:rPr lang="nl-NL" dirty="0" err="1">
                <a:solidFill>
                  <a:schemeClr val="bg1"/>
                </a:solidFill>
              </a:rPr>
              <a:t>Elections</a:t>
            </a:r>
            <a:r>
              <a:rPr lang="nl-NL" dirty="0">
                <a:solidFill>
                  <a:schemeClr val="bg1"/>
                </a:solidFill>
              </a:rPr>
              <a:t> European </a:t>
            </a:r>
            <a:r>
              <a:rPr lang="nl-NL" dirty="0" err="1">
                <a:solidFill>
                  <a:schemeClr val="bg1"/>
                </a:solidFill>
              </a:rPr>
              <a:t>Parliament</a:t>
            </a:r>
            <a:endParaRPr lang="nl-NL" dirty="0"/>
          </a:p>
        </p:txBody>
      </p:sp>
    </p:spTree>
    <p:extLst>
      <p:ext uri="{BB962C8B-B14F-4D97-AF65-F5344CB8AC3E}">
        <p14:creationId xmlns:p14="http://schemas.microsoft.com/office/powerpoint/2010/main" val="219045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A4162-E432-21E7-24B8-575A84E7CE70}"/>
              </a:ext>
            </a:extLst>
          </p:cNvPr>
          <p:cNvSpPr>
            <a:spLocks noGrp="1"/>
          </p:cNvSpPr>
          <p:nvPr>
            <p:ph type="title"/>
          </p:nvPr>
        </p:nvSpPr>
        <p:spPr>
          <a:xfrm>
            <a:off x="847120" y="114300"/>
            <a:ext cx="10353762" cy="1257300"/>
          </a:xfrm>
        </p:spPr>
        <p:txBody>
          <a:bodyPr/>
          <a:lstStyle/>
          <a:p>
            <a:pPr algn="l"/>
            <a:r>
              <a:rPr lang="nl-NL" dirty="0" err="1"/>
              <a:t>Outline</a:t>
            </a:r>
            <a:r>
              <a:rPr lang="nl-NL" dirty="0"/>
              <a:t> </a:t>
            </a:r>
            <a:r>
              <a:rPr lang="nl-NL" dirty="0" err="1"/>
              <a:t>lessons</a:t>
            </a:r>
            <a:endParaRPr lang="nl-NL" dirty="0"/>
          </a:p>
        </p:txBody>
      </p:sp>
      <p:sp>
        <p:nvSpPr>
          <p:cNvPr id="3" name="Tijdelijke aanduiding voor inhoud 2">
            <a:extLst>
              <a:ext uri="{FF2B5EF4-FFF2-40B4-BE49-F238E27FC236}">
                <a16:creationId xmlns:a16="http://schemas.microsoft.com/office/drawing/2014/main" id="{5A276051-AC7A-CA95-5CCD-D823E8998090}"/>
              </a:ext>
            </a:extLst>
          </p:cNvPr>
          <p:cNvSpPr>
            <a:spLocks noGrp="1"/>
          </p:cNvSpPr>
          <p:nvPr>
            <p:ph idx="1"/>
          </p:nvPr>
        </p:nvSpPr>
        <p:spPr/>
        <p:txBody>
          <a:bodyPr>
            <a:normAutofit/>
          </a:bodyPr>
          <a:lstStyle/>
          <a:p>
            <a:r>
              <a:rPr lang="nl-NL" sz="2800" dirty="0" err="1">
                <a:solidFill>
                  <a:schemeClr val="bg1"/>
                </a:solidFill>
                <a:effectLst/>
                <a:latin typeface="Arial" panose="020B0604020202020204" pitchFamily="34" charset="0"/>
                <a:cs typeface="Arial" panose="020B0604020202020204" pitchFamily="34" charset="0"/>
              </a:rPr>
              <a:t>Lesson</a:t>
            </a:r>
            <a:r>
              <a:rPr lang="nl-NL" sz="2800" dirty="0">
                <a:solidFill>
                  <a:schemeClr val="bg1"/>
                </a:solidFill>
                <a:effectLst/>
                <a:latin typeface="Arial" panose="020B0604020202020204" pitchFamily="34" charset="0"/>
                <a:cs typeface="Arial" panose="020B0604020202020204" pitchFamily="34" charset="0"/>
              </a:rPr>
              <a:t> 1: </a:t>
            </a:r>
            <a:r>
              <a:rPr lang="en-US" sz="2800" dirty="0">
                <a:solidFill>
                  <a:schemeClr val="bg1"/>
                </a:solidFill>
                <a:effectLst/>
                <a:latin typeface="Arial" panose="020B0604020202020204" pitchFamily="34" charset="0"/>
                <a:cs typeface="Arial" panose="020B0604020202020204" pitchFamily="34" charset="0"/>
              </a:rPr>
              <a:t>History and functioning of the EU.</a:t>
            </a:r>
          </a:p>
          <a:p>
            <a:r>
              <a:rPr lang="nl-NL" sz="2800" dirty="0" err="1">
                <a:solidFill>
                  <a:schemeClr val="bg1"/>
                </a:solidFill>
                <a:effectLst/>
                <a:latin typeface="Arial" panose="020B0604020202020204" pitchFamily="34" charset="0"/>
                <a:cs typeface="Arial" panose="020B0604020202020204" pitchFamily="34" charset="0"/>
              </a:rPr>
              <a:t>Lesson</a:t>
            </a:r>
            <a:r>
              <a:rPr lang="nl-NL" sz="2800" dirty="0">
                <a:solidFill>
                  <a:schemeClr val="bg1"/>
                </a:solidFill>
                <a:effectLst/>
                <a:latin typeface="Arial" panose="020B0604020202020204" pitchFamily="34" charset="0"/>
                <a:cs typeface="Arial" panose="020B0604020202020204" pitchFamily="34" charset="0"/>
              </a:rPr>
              <a:t> 2: </a:t>
            </a:r>
            <a:r>
              <a:rPr lang="nl-NL" sz="2800" dirty="0" err="1">
                <a:solidFill>
                  <a:schemeClr val="bg1"/>
                </a:solidFill>
                <a:effectLst/>
                <a:latin typeface="Arial" panose="020B0604020202020204" pitchFamily="34" charset="0"/>
                <a:cs typeface="Arial" panose="020B0604020202020204" pitchFamily="34" charset="0"/>
              </a:rPr>
              <a:t>Elections</a:t>
            </a:r>
            <a:r>
              <a:rPr lang="nl-NL" sz="2800" dirty="0">
                <a:solidFill>
                  <a:schemeClr val="bg1"/>
                </a:solidFill>
                <a:effectLst/>
                <a:latin typeface="Arial" panose="020B0604020202020204" pitchFamily="34" charset="0"/>
                <a:cs typeface="Arial" panose="020B0604020202020204" pitchFamily="34" charset="0"/>
              </a:rPr>
              <a:t> European </a:t>
            </a:r>
            <a:r>
              <a:rPr lang="nl-NL" sz="2800" dirty="0" err="1">
                <a:solidFill>
                  <a:schemeClr val="bg1"/>
                </a:solidFill>
                <a:effectLst/>
                <a:latin typeface="Arial" panose="020B0604020202020204" pitchFamily="34" charset="0"/>
                <a:cs typeface="Arial" panose="020B0604020202020204" pitchFamily="34" charset="0"/>
              </a:rPr>
              <a:t>Parliament</a:t>
            </a:r>
            <a:r>
              <a:rPr lang="nl-NL" sz="2800" dirty="0">
                <a:solidFill>
                  <a:schemeClr val="bg1"/>
                </a:solidFill>
                <a:effectLst/>
                <a:latin typeface="Arial" panose="020B0604020202020204" pitchFamily="34" charset="0"/>
                <a:cs typeface="Arial" panose="020B0604020202020204" pitchFamily="34" charset="0"/>
              </a:rPr>
              <a:t>.</a:t>
            </a:r>
          </a:p>
          <a:p>
            <a:r>
              <a:rPr lang="nl-NL" sz="2800" dirty="0" err="1">
                <a:solidFill>
                  <a:schemeClr val="bg1"/>
                </a:solidFill>
                <a:effectLst/>
                <a:latin typeface="Arial" panose="020B0604020202020204" pitchFamily="34" charset="0"/>
                <a:cs typeface="Arial" panose="020B0604020202020204" pitchFamily="34" charset="0"/>
              </a:rPr>
              <a:t>Lesson</a:t>
            </a:r>
            <a:r>
              <a:rPr lang="nl-NL" sz="2800" dirty="0">
                <a:solidFill>
                  <a:schemeClr val="bg1"/>
                </a:solidFill>
                <a:effectLst/>
                <a:latin typeface="Arial" panose="020B0604020202020204" pitchFamily="34" charset="0"/>
                <a:cs typeface="Arial" panose="020B0604020202020204" pitchFamily="34" charset="0"/>
              </a:rPr>
              <a:t> 3: </a:t>
            </a:r>
            <a:r>
              <a:rPr lang="nl-NL" sz="2800" dirty="0" err="1">
                <a:solidFill>
                  <a:schemeClr val="bg1"/>
                </a:solidFill>
                <a:effectLst/>
                <a:latin typeface="Arial" panose="020B0604020202020204" pitchFamily="34" charset="0"/>
                <a:cs typeface="Arial" panose="020B0604020202020204" pitchFamily="34" charset="0"/>
              </a:rPr>
              <a:t>After</a:t>
            </a:r>
            <a:r>
              <a:rPr lang="nl-NL" sz="2800" dirty="0">
                <a:solidFill>
                  <a:schemeClr val="bg1"/>
                </a:solidFill>
                <a:effectLst/>
                <a:latin typeface="Arial" panose="020B0604020202020204" pitchFamily="34" charset="0"/>
                <a:cs typeface="Arial" panose="020B0604020202020204" pitchFamily="34" charset="0"/>
              </a:rPr>
              <a:t> </a:t>
            </a:r>
            <a:r>
              <a:rPr lang="nl-NL" sz="2800" dirty="0" err="1">
                <a:solidFill>
                  <a:schemeClr val="bg1"/>
                </a:solidFill>
                <a:effectLst/>
                <a:latin typeface="Arial" panose="020B0604020202020204" pitchFamily="34" charset="0"/>
                <a:cs typeface="Arial" panose="020B0604020202020204" pitchFamily="34" charset="0"/>
              </a:rPr>
              <a:t>the</a:t>
            </a:r>
            <a:r>
              <a:rPr lang="nl-NL" sz="2800" dirty="0">
                <a:solidFill>
                  <a:schemeClr val="bg1"/>
                </a:solidFill>
                <a:effectLst/>
                <a:latin typeface="Arial" panose="020B0604020202020204" pitchFamily="34" charset="0"/>
                <a:cs typeface="Arial" panose="020B0604020202020204" pitchFamily="34" charset="0"/>
              </a:rPr>
              <a:t> </a:t>
            </a:r>
            <a:r>
              <a:rPr lang="nl-NL" sz="2800" dirty="0" err="1">
                <a:solidFill>
                  <a:schemeClr val="bg1"/>
                </a:solidFill>
                <a:effectLst/>
                <a:latin typeface="Arial" panose="020B0604020202020204" pitchFamily="34" charset="0"/>
                <a:cs typeface="Arial" panose="020B0604020202020204" pitchFamily="34" charset="0"/>
              </a:rPr>
              <a:t>elections</a:t>
            </a:r>
            <a:r>
              <a:rPr lang="nl-NL" sz="2800" dirty="0">
                <a:solidFill>
                  <a:schemeClr val="bg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35688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F83B2-D68F-63BD-4E78-0E2284BA0B9B}"/>
              </a:ext>
            </a:extLst>
          </p:cNvPr>
          <p:cNvSpPr>
            <a:spLocks noGrp="1"/>
          </p:cNvSpPr>
          <p:nvPr>
            <p:ph type="title"/>
          </p:nvPr>
        </p:nvSpPr>
        <p:spPr>
          <a:xfrm>
            <a:off x="913795" y="81280"/>
            <a:ext cx="10353762" cy="1257300"/>
          </a:xfrm>
        </p:spPr>
        <p:txBody>
          <a:bodyPr>
            <a:normAutofit/>
          </a:bodyPr>
          <a:lstStyle/>
          <a:p>
            <a:pPr algn="l"/>
            <a:r>
              <a:rPr lang="en-US" dirty="0"/>
              <a:t>History of the European Parliament</a:t>
            </a:r>
            <a:endParaRPr lang="nl-NL" dirty="0"/>
          </a:p>
        </p:txBody>
      </p:sp>
      <p:sp>
        <p:nvSpPr>
          <p:cNvPr id="3" name="Tijdelijke aanduiding voor inhoud 2">
            <a:extLst>
              <a:ext uri="{FF2B5EF4-FFF2-40B4-BE49-F238E27FC236}">
                <a16:creationId xmlns:a16="http://schemas.microsoft.com/office/drawing/2014/main" id="{FA95F3FA-6030-1312-6174-8ACB54CA6923}"/>
              </a:ext>
            </a:extLst>
          </p:cNvPr>
          <p:cNvSpPr>
            <a:spLocks noGrp="1"/>
          </p:cNvSpPr>
          <p:nvPr>
            <p:ph idx="1"/>
          </p:nvPr>
        </p:nvSpPr>
        <p:spPr/>
        <p:txBody>
          <a:bodyPr/>
          <a:lstStyle/>
          <a:p>
            <a:pPr indent="-305435"/>
            <a:r>
              <a:rPr lang="en-US" dirty="0">
                <a:solidFill>
                  <a:schemeClr val="bg1"/>
                </a:solidFill>
                <a:effectLst/>
                <a:latin typeface="Arial" panose="020B0604020202020204" pitchFamily="34" charset="0"/>
                <a:cs typeface="Arial" panose="020B0604020202020204" pitchFamily="34" charset="0"/>
              </a:rPr>
              <a:t>1952: Assembly of the European Coal and Steel Community.</a:t>
            </a:r>
          </a:p>
          <a:p>
            <a:pPr indent="-305435"/>
            <a:r>
              <a:rPr lang="en-US" dirty="0">
                <a:solidFill>
                  <a:schemeClr val="bg1"/>
                </a:solidFill>
                <a:effectLst/>
                <a:latin typeface="Arial" panose="020B0604020202020204" pitchFamily="34" charset="0"/>
                <a:cs typeface="Arial" panose="020B0604020202020204" pitchFamily="34" charset="0"/>
              </a:rPr>
              <a:t>Objective:</a:t>
            </a:r>
          </a:p>
          <a:p>
            <a:pPr lvl="1" indent="-305435"/>
            <a:r>
              <a:rPr lang="en-US" dirty="0">
                <a:solidFill>
                  <a:schemeClr val="bg1"/>
                </a:solidFill>
                <a:effectLst/>
                <a:latin typeface="Arial" panose="020B0604020202020204" pitchFamily="34" charset="0"/>
                <a:cs typeface="Arial" panose="020B0604020202020204" pitchFamily="34" charset="0"/>
              </a:rPr>
              <a:t>To provide a forum for representatives of the member states to discuss issues related to coal and steel,</a:t>
            </a:r>
          </a:p>
          <a:p>
            <a:pPr lvl="1" indent="-305435"/>
            <a:r>
              <a:rPr lang="en-US" dirty="0">
                <a:solidFill>
                  <a:schemeClr val="bg1"/>
                </a:solidFill>
                <a:effectLst/>
                <a:latin typeface="Arial" panose="020B0604020202020204" pitchFamily="34" charset="0"/>
                <a:cs typeface="Arial" panose="020B0604020202020204" pitchFamily="34" charset="0"/>
              </a:rPr>
              <a:t>To promote economic cooperation,</a:t>
            </a:r>
          </a:p>
          <a:p>
            <a:pPr lvl="1" indent="-305435"/>
            <a:r>
              <a:rPr lang="en-US" dirty="0">
                <a:solidFill>
                  <a:schemeClr val="bg1"/>
                </a:solidFill>
                <a:effectLst/>
                <a:latin typeface="Arial" panose="020B0604020202020204" pitchFamily="34" charset="0"/>
                <a:cs typeface="Arial" panose="020B0604020202020204" pitchFamily="34" charset="0"/>
              </a:rPr>
              <a:t>To contribute to the formation of a common European policy in the field of coal and steel.</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indent="-30543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216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83521-B53A-C990-02FB-20D4EA083833}"/>
              </a:ext>
            </a:extLst>
          </p:cNvPr>
          <p:cNvSpPr>
            <a:spLocks noGrp="1"/>
          </p:cNvSpPr>
          <p:nvPr>
            <p:ph type="title"/>
          </p:nvPr>
        </p:nvSpPr>
        <p:spPr>
          <a:xfrm>
            <a:off x="913795" y="71120"/>
            <a:ext cx="10353762" cy="1257300"/>
          </a:xfrm>
        </p:spPr>
        <p:txBody>
          <a:bodyPr/>
          <a:lstStyle/>
          <a:p>
            <a:pPr algn="l"/>
            <a:r>
              <a:rPr lang="en-US" dirty="0"/>
              <a:t>History of the European Parliament</a:t>
            </a:r>
            <a:endParaRPr lang="nl-NL" dirty="0"/>
          </a:p>
        </p:txBody>
      </p:sp>
      <p:sp>
        <p:nvSpPr>
          <p:cNvPr id="3" name="Tijdelijke aanduiding voor inhoud 2">
            <a:extLst>
              <a:ext uri="{FF2B5EF4-FFF2-40B4-BE49-F238E27FC236}">
                <a16:creationId xmlns:a16="http://schemas.microsoft.com/office/drawing/2014/main" id="{BB20DB9B-FFBA-58E1-BE95-400E1FF22C2C}"/>
              </a:ext>
            </a:extLst>
          </p:cNvPr>
          <p:cNvSpPr>
            <a:spLocks noGrp="1"/>
          </p:cNvSpPr>
          <p:nvPr>
            <p:ph idx="1"/>
          </p:nvPr>
        </p:nvSpPr>
        <p:spPr>
          <a:xfrm>
            <a:off x="913794" y="2076450"/>
            <a:ext cx="10840883" cy="4377359"/>
          </a:xfrm>
        </p:spPr>
        <p:txBody>
          <a:bodyPr>
            <a:normAutofit/>
          </a:bodyPr>
          <a:lstStyle/>
          <a:p>
            <a:pPr indent="-305435"/>
            <a:r>
              <a:rPr lang="en-US" dirty="0">
                <a:solidFill>
                  <a:schemeClr val="bg1"/>
                </a:solidFill>
                <a:effectLst/>
                <a:latin typeface="Arial" panose="020B0604020202020204" pitchFamily="34" charset="0"/>
                <a:cs typeface="Arial" panose="020B0604020202020204" pitchFamily="34" charset="0"/>
              </a:rPr>
              <a:t>1958: First meeting of the European Parliamentary Assembly.</a:t>
            </a:r>
          </a:p>
          <a:p>
            <a:pPr indent="-305435"/>
            <a:r>
              <a:rPr lang="en-US" dirty="0">
                <a:solidFill>
                  <a:schemeClr val="bg1"/>
                </a:solidFill>
                <a:effectLst/>
                <a:latin typeface="Arial" panose="020B0604020202020204" pitchFamily="34" charset="0"/>
                <a:cs typeface="Arial" panose="020B0604020202020204" pitchFamily="34" charset="0"/>
              </a:rPr>
              <a:t>Objective: Representation of the peoples of member states.</a:t>
            </a:r>
          </a:p>
          <a:p>
            <a:pPr lvl="1" indent="-305435"/>
            <a:r>
              <a:rPr lang="en-US" dirty="0">
                <a:solidFill>
                  <a:schemeClr val="bg1"/>
                </a:solidFill>
                <a:effectLst/>
                <a:latin typeface="Arial" panose="020B0604020202020204" pitchFamily="34" charset="0"/>
                <a:cs typeface="Arial" panose="020B0604020202020204" pitchFamily="34" charset="0"/>
              </a:rPr>
              <a:t>Members elected from national parliaments.</a:t>
            </a:r>
          </a:p>
          <a:p>
            <a:pPr indent="-305435"/>
            <a:r>
              <a:rPr lang="en-US" dirty="0">
                <a:solidFill>
                  <a:schemeClr val="bg1"/>
                </a:solidFill>
                <a:effectLst/>
                <a:latin typeface="Arial" panose="020B0604020202020204" pitchFamily="34" charset="0"/>
                <a:cs typeface="Arial" panose="020B0604020202020204" pitchFamily="34" charset="0"/>
              </a:rPr>
              <a:t>1979: First direct elections of the European Parliament.</a:t>
            </a:r>
          </a:p>
          <a:p>
            <a:pPr indent="-305435"/>
            <a:r>
              <a:rPr lang="en-US" dirty="0">
                <a:solidFill>
                  <a:schemeClr val="bg1"/>
                </a:solidFill>
                <a:effectLst/>
                <a:latin typeface="Arial" panose="020B0604020202020204" pitchFamily="34" charset="0"/>
                <a:cs typeface="Arial" panose="020B0604020202020204" pitchFamily="34" charset="0"/>
              </a:rPr>
              <a:t>Initially, the European Parliament did not have much power.</a:t>
            </a:r>
          </a:p>
          <a:p>
            <a:pPr indent="-305435"/>
            <a:r>
              <a:rPr lang="en-US" dirty="0">
                <a:solidFill>
                  <a:schemeClr val="bg1"/>
                </a:solidFill>
                <a:effectLst/>
                <a:latin typeface="Arial" panose="020B0604020202020204" pitchFamily="34" charset="0"/>
                <a:cs typeface="Arial" panose="020B0604020202020204" pitchFamily="34" charset="0"/>
              </a:rPr>
              <a:t>Through various treaties, including Maastricht (1992), Amsterdam (1997), and Lisbon (2007), the European Parliament has gained more powers.</a:t>
            </a:r>
          </a:p>
          <a:p>
            <a:pPr indent="-305435"/>
            <a:r>
              <a:rPr lang="en-US" dirty="0">
                <a:solidFill>
                  <a:schemeClr val="bg1"/>
                </a:solidFill>
                <a:effectLst/>
                <a:latin typeface="Arial" panose="020B0604020202020204" pitchFamily="34" charset="0"/>
                <a:cs typeface="Arial" panose="020B0604020202020204" pitchFamily="34" charset="0"/>
              </a:rPr>
              <a:t>Brexit referendum (2016): UK voted to leave the EU.</a:t>
            </a:r>
          </a:p>
          <a:p>
            <a:pPr indent="-305435"/>
            <a:r>
              <a:rPr lang="en-US" dirty="0">
                <a:solidFill>
                  <a:schemeClr val="bg1"/>
                </a:solidFill>
                <a:effectLst/>
                <a:latin typeface="Arial" panose="020B0604020202020204" pitchFamily="34" charset="0"/>
                <a:cs typeface="Arial" panose="020B0604020202020204" pitchFamily="34" charset="0"/>
              </a:rPr>
              <a:t>2021: UK exited the EU.</a:t>
            </a:r>
          </a:p>
          <a:p>
            <a:pPr lvl="1" indent="-305435"/>
            <a:r>
              <a:rPr lang="en-US" dirty="0">
                <a:solidFill>
                  <a:schemeClr val="bg1"/>
                </a:solidFill>
                <a:effectLst/>
                <a:latin typeface="Arial" panose="020B0604020202020204" pitchFamily="34" charset="0"/>
                <a:cs typeface="Arial" panose="020B0604020202020204" pitchFamily="34" charset="0"/>
              </a:rPr>
              <a:t>Distribution of seats in the European Parliament.</a:t>
            </a:r>
          </a:p>
          <a:p>
            <a:pPr indent="-305435"/>
            <a:endParaRPr lang="en-US" dirty="0">
              <a:solidFill>
                <a:schemeClr val="bg1"/>
              </a:solidFill>
              <a:effectLst/>
              <a:latin typeface="Arial" panose="020B0604020202020204" pitchFamily="34" charset="0"/>
              <a:cs typeface="Arial" panose="020B0604020202020204" pitchFamily="34" charset="0"/>
            </a:endParaRPr>
          </a:p>
          <a:p>
            <a:pPr indent="-305435"/>
            <a:endParaRPr lang="en-US" dirty="0">
              <a:solidFill>
                <a:schemeClr val="bg1"/>
              </a:solidFill>
              <a:effectLst/>
              <a:latin typeface="Arial" panose="020B0604020202020204" pitchFamily="34" charset="0"/>
              <a:cs typeface="Arial" panose="020B0604020202020204" pitchFamily="34" charset="0"/>
            </a:endParaRPr>
          </a:p>
          <a:p>
            <a:pPr indent="-305435"/>
            <a:endParaRPr lang="en-US" dirty="0">
              <a:solidFill>
                <a:schemeClr val="bg1"/>
              </a:solidFill>
              <a:effectLst/>
              <a:latin typeface="Arial" panose="020B0604020202020204" pitchFamily="34" charset="0"/>
              <a:cs typeface="Arial" panose="020B0604020202020204" pitchFamily="34" charset="0"/>
            </a:endParaRPr>
          </a:p>
          <a:p>
            <a:pPr indent="-305435"/>
            <a:endParaRPr lang="en-US" dirty="0">
              <a:solidFill>
                <a:schemeClr val="bg1"/>
              </a:solidFill>
              <a:effectLst/>
              <a:latin typeface="Arial" panose="020B0604020202020204" pitchFamily="34" charset="0"/>
              <a:cs typeface="Arial" panose="020B0604020202020204" pitchFamily="34" charset="0"/>
            </a:endParaRPr>
          </a:p>
          <a:p>
            <a:pPr indent="-305435"/>
            <a:endParaRPr lang="en-US" dirty="0">
              <a:solidFill>
                <a:schemeClr val="bg1"/>
              </a:solidFill>
              <a:effectLst/>
              <a:latin typeface="Arial" panose="020B0604020202020204" pitchFamily="34" charset="0"/>
              <a:cs typeface="Arial" panose="020B0604020202020204" pitchFamily="34" charset="0"/>
            </a:endParaRPr>
          </a:p>
          <a:p>
            <a:pPr indent="-305435"/>
            <a:endParaRPr lang="nl-NL" dirty="0">
              <a:solidFill>
                <a:schemeClr val="bg1"/>
              </a:solidFill>
              <a:effectLst/>
              <a:latin typeface="Arial" panose="020B0604020202020204" pitchFamily="34" charset="0"/>
              <a:ea typeface="+mn-lt"/>
              <a:cs typeface="Arial" panose="020B0604020202020204" pitchFamily="34" charset="0"/>
            </a:endParaRPr>
          </a:p>
          <a:p>
            <a:pPr indent="-305435"/>
            <a:endParaRPr lang="nl-NL" dirty="0">
              <a:solidFill>
                <a:schemeClr val="bg1"/>
              </a:solidFill>
              <a:effectLst/>
              <a:latin typeface="Arial" panose="020B0604020202020204" pitchFamily="34" charset="0"/>
              <a:cs typeface="Arial" panose="020B0604020202020204" pitchFamily="34" charset="0"/>
            </a:endParaRPr>
          </a:p>
          <a:p>
            <a:pPr indent="-305435"/>
            <a:endParaRPr lang="nl-NL" dirty="0">
              <a:solidFill>
                <a:schemeClr val="bg1"/>
              </a:solidFill>
              <a:effectLst/>
              <a:latin typeface="Arial" panose="020B0604020202020204" pitchFamily="34" charset="0"/>
              <a:cs typeface="Arial" panose="020B0604020202020204" pitchFamily="34" charset="0"/>
            </a:endParaRPr>
          </a:p>
          <a:p>
            <a:pPr indent="-305435"/>
            <a:endParaRPr lang="nl-NL" dirty="0"/>
          </a:p>
          <a:p>
            <a:pPr indent="-305435"/>
            <a:endParaRPr lang="nl-NL" dirty="0"/>
          </a:p>
          <a:p>
            <a:pPr indent="-30543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719455" lvl="1" indent="-26987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559687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D91BE-2595-40AD-7DD7-8BCEDD61FF59}"/>
              </a:ext>
            </a:extLst>
          </p:cNvPr>
          <p:cNvSpPr>
            <a:spLocks noGrp="1"/>
          </p:cNvSpPr>
          <p:nvPr>
            <p:ph type="title"/>
          </p:nvPr>
        </p:nvSpPr>
        <p:spPr>
          <a:xfrm>
            <a:off x="913795" y="152400"/>
            <a:ext cx="10353762" cy="1257300"/>
          </a:xfrm>
        </p:spPr>
        <p:txBody>
          <a:bodyPr/>
          <a:lstStyle/>
          <a:p>
            <a:pPr algn="l"/>
            <a:r>
              <a:rPr lang="en-US" dirty="0">
                <a:effectLst/>
              </a:rPr>
              <a:t> </a:t>
            </a:r>
            <a:r>
              <a:rPr lang="en-US" dirty="0" err="1">
                <a:effectLst/>
              </a:rPr>
              <a:t>Organisation</a:t>
            </a:r>
            <a:r>
              <a:rPr lang="en-US" dirty="0">
                <a:effectLst/>
              </a:rPr>
              <a:t> of the European Parliament</a:t>
            </a:r>
            <a:endParaRPr lang="nl-NL" dirty="0">
              <a:effectLst/>
            </a:endParaRPr>
          </a:p>
        </p:txBody>
      </p:sp>
      <p:sp>
        <p:nvSpPr>
          <p:cNvPr id="3" name="Tijdelijke aanduiding voor inhoud 2">
            <a:extLst>
              <a:ext uri="{FF2B5EF4-FFF2-40B4-BE49-F238E27FC236}">
                <a16:creationId xmlns:a16="http://schemas.microsoft.com/office/drawing/2014/main" id="{D1CCC530-AFAC-0B29-C049-E6254F06F244}"/>
              </a:ext>
            </a:extLst>
          </p:cNvPr>
          <p:cNvSpPr>
            <a:spLocks noGrp="1"/>
          </p:cNvSpPr>
          <p:nvPr>
            <p:ph idx="1"/>
          </p:nvPr>
        </p:nvSpPr>
        <p:spPr>
          <a:xfrm>
            <a:off x="913795" y="2076450"/>
            <a:ext cx="10880640" cy="4470124"/>
          </a:xfrm>
        </p:spPr>
        <p:txBody>
          <a:bodyPr>
            <a:normAutofit/>
          </a:bodyPr>
          <a:lstStyle/>
          <a:p>
            <a:pPr indent="-305435"/>
            <a:r>
              <a:rPr lang="en-US" dirty="0">
                <a:solidFill>
                  <a:schemeClr val="bg1"/>
                </a:solidFill>
                <a:effectLst/>
                <a:latin typeface="Arial" panose="020B0604020202020204" pitchFamily="34" charset="0"/>
                <a:ea typeface="+mn-lt"/>
                <a:cs typeface="Arial" panose="020B0604020202020204" pitchFamily="34" charset="0"/>
              </a:rPr>
              <a:t>Currently, there are 705 members of the European Parliament, representing the 27 member states.</a:t>
            </a:r>
          </a:p>
          <a:p>
            <a:pPr indent="-305435"/>
            <a:r>
              <a:rPr lang="en-US" dirty="0">
                <a:solidFill>
                  <a:schemeClr val="bg1"/>
                </a:solidFill>
                <a:effectLst/>
                <a:latin typeface="Arial" panose="020B0604020202020204" pitchFamily="34" charset="0"/>
                <a:ea typeface="+mn-lt"/>
                <a:cs typeface="Arial" panose="020B0604020202020204" pitchFamily="34" charset="0"/>
              </a:rPr>
              <a:t>After the elections, the number of members will increase to 720.</a:t>
            </a:r>
          </a:p>
          <a:p>
            <a:pPr indent="-305435"/>
            <a:r>
              <a:rPr lang="en-US" dirty="0">
                <a:solidFill>
                  <a:schemeClr val="bg1"/>
                </a:solidFill>
                <a:effectLst/>
                <a:latin typeface="Arial" panose="020B0604020202020204" pitchFamily="34" charset="0"/>
                <a:ea typeface="+mn-lt"/>
                <a:cs typeface="Arial" panose="020B0604020202020204" pitchFamily="34" charset="0"/>
              </a:rPr>
              <a:t>The number of seats a country receives depends on its population size.</a:t>
            </a:r>
          </a:p>
          <a:p>
            <a:pPr indent="-305435"/>
            <a:r>
              <a:rPr lang="en-US" dirty="0">
                <a:solidFill>
                  <a:schemeClr val="bg1"/>
                </a:solidFill>
                <a:effectLst/>
                <a:latin typeface="Arial" panose="020B0604020202020204" pitchFamily="34" charset="0"/>
                <a:ea typeface="+mn-lt"/>
                <a:cs typeface="Arial" panose="020B0604020202020204" pitchFamily="34" charset="0"/>
              </a:rPr>
              <a:t>The minimum is 6 seats (for Luxembourg, Cyprus, and Malta).</a:t>
            </a:r>
          </a:p>
          <a:p>
            <a:pPr indent="-305435"/>
            <a:r>
              <a:rPr lang="en-US" dirty="0">
                <a:solidFill>
                  <a:schemeClr val="bg1"/>
                </a:solidFill>
                <a:effectLst/>
                <a:latin typeface="Arial" panose="020B0604020202020204" pitchFamily="34" charset="0"/>
                <a:ea typeface="+mn-lt"/>
                <a:cs typeface="Arial" panose="020B0604020202020204" pitchFamily="34" charset="0"/>
              </a:rPr>
              <a:t>The maximum is 96 seats (for Germany).</a:t>
            </a:r>
          </a:p>
          <a:p>
            <a:pPr indent="-305435"/>
            <a:r>
              <a:rPr lang="en-US" dirty="0">
                <a:solidFill>
                  <a:schemeClr val="bg1"/>
                </a:solidFill>
                <a:effectLst/>
                <a:latin typeface="Arial" panose="020B0604020202020204" pitchFamily="34" charset="0"/>
                <a:ea typeface="+mn-lt"/>
                <a:cs typeface="Arial" panose="020B0604020202020204" pitchFamily="34" charset="0"/>
              </a:rPr>
              <a:t>Netherlands currently has 29 seats, but this will increase to 31 after the elections.</a:t>
            </a:r>
            <a:endParaRPr lang="nl-NL" dirty="0"/>
          </a:p>
          <a:p>
            <a:pPr indent="-305435"/>
            <a:endParaRPr lang="nl-NL" dirty="0"/>
          </a:p>
          <a:p>
            <a:pPr indent="-305435"/>
            <a:endParaRPr lang="nl-NL" dirty="0"/>
          </a:p>
          <a:p>
            <a:pPr indent="-305435"/>
            <a:endParaRPr lang="nl-NL" dirty="0"/>
          </a:p>
          <a:p>
            <a:pPr indent="-30543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719455" lvl="1" indent="-26987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2986761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3287F-4C78-8BD9-E838-12DE71D07357}"/>
              </a:ext>
            </a:extLst>
          </p:cNvPr>
          <p:cNvSpPr>
            <a:spLocks noGrp="1"/>
          </p:cNvSpPr>
          <p:nvPr>
            <p:ph type="title"/>
          </p:nvPr>
        </p:nvSpPr>
        <p:spPr>
          <a:xfrm>
            <a:off x="913795" y="101600"/>
            <a:ext cx="10353762" cy="1257300"/>
          </a:xfrm>
        </p:spPr>
        <p:txBody>
          <a:bodyPr>
            <a:normAutofit fontScale="90000"/>
          </a:bodyPr>
          <a:lstStyle/>
          <a:p>
            <a:pPr algn="l"/>
            <a:r>
              <a:rPr lang="en-US" dirty="0"/>
              <a:t>Role and functions of the European Parliament</a:t>
            </a:r>
          </a:p>
        </p:txBody>
      </p:sp>
      <p:sp>
        <p:nvSpPr>
          <p:cNvPr id="3" name="Tijdelijke aanduiding voor inhoud 2">
            <a:extLst>
              <a:ext uri="{FF2B5EF4-FFF2-40B4-BE49-F238E27FC236}">
                <a16:creationId xmlns:a16="http://schemas.microsoft.com/office/drawing/2014/main" id="{A24BF977-D7D0-6567-0B7C-DED452DAA41C}"/>
              </a:ext>
            </a:extLst>
          </p:cNvPr>
          <p:cNvSpPr>
            <a:spLocks noGrp="1"/>
          </p:cNvSpPr>
          <p:nvPr>
            <p:ph idx="1"/>
          </p:nvPr>
        </p:nvSpPr>
        <p:spPr>
          <a:xfrm>
            <a:off x="913795" y="1657350"/>
            <a:ext cx="10353762" cy="4791075"/>
          </a:xfrm>
        </p:spPr>
        <p:txBody>
          <a:bodyPr>
            <a:normAutofit lnSpcReduction="10000"/>
          </a:bodyPr>
          <a:lstStyle/>
          <a:p>
            <a:pPr indent="-305435"/>
            <a:r>
              <a:rPr lang="en-US" dirty="0">
                <a:solidFill>
                  <a:schemeClr val="bg1"/>
                </a:solidFill>
                <a:effectLst/>
                <a:latin typeface="Arial" panose="020B0604020202020204" pitchFamily="34" charset="0"/>
                <a:cs typeface="Arial" panose="020B0604020202020204" pitchFamily="34" charset="0"/>
              </a:rPr>
              <a:t>The European Parliament represents the citizens of the EU.</a:t>
            </a:r>
          </a:p>
          <a:p>
            <a:pPr indent="-305435"/>
            <a:r>
              <a:rPr lang="en-US" dirty="0">
                <a:solidFill>
                  <a:schemeClr val="bg1"/>
                </a:solidFill>
                <a:effectLst/>
                <a:latin typeface="Arial" panose="020B0604020202020204" pitchFamily="34" charset="0"/>
                <a:cs typeface="Arial" panose="020B0604020202020204" pitchFamily="34" charset="0"/>
              </a:rPr>
              <a:t>It has legislative, oversight, and budgetary responsibilities:</a:t>
            </a:r>
          </a:p>
          <a:p>
            <a:pPr indent="-305435"/>
            <a:r>
              <a:rPr lang="en-US" dirty="0">
                <a:solidFill>
                  <a:schemeClr val="bg1"/>
                </a:solidFill>
                <a:effectLst/>
                <a:latin typeface="Arial" panose="020B0604020202020204" pitchFamily="34" charset="0"/>
                <a:cs typeface="Arial" panose="020B0604020202020204" pitchFamily="34" charset="0"/>
              </a:rPr>
              <a:t>Together with the Council of the European Union, it holds legislative power.</a:t>
            </a:r>
          </a:p>
          <a:p>
            <a:pPr lvl="1" indent="-305435"/>
            <a:r>
              <a:rPr lang="en-US" dirty="0">
                <a:solidFill>
                  <a:schemeClr val="bg1"/>
                </a:solidFill>
                <a:effectLst/>
                <a:latin typeface="Arial" panose="020B0604020202020204" pitchFamily="34" charset="0"/>
                <a:cs typeface="Arial" panose="020B0604020202020204" pitchFamily="34" charset="0"/>
              </a:rPr>
              <a:t>It can accept, amend, or reject laws proposed by the European Commission.</a:t>
            </a:r>
          </a:p>
          <a:p>
            <a:pPr lvl="1" indent="-305435"/>
            <a:r>
              <a:rPr lang="en-US" dirty="0">
                <a:solidFill>
                  <a:schemeClr val="bg1"/>
                </a:solidFill>
                <a:effectLst/>
                <a:latin typeface="Arial" panose="020B0604020202020204" pitchFamily="34" charset="0"/>
                <a:cs typeface="Arial" panose="020B0604020202020204" pitchFamily="34" charset="0"/>
              </a:rPr>
              <a:t>It does not have the right of initiative and cannot compel the Commission to create specific policies.</a:t>
            </a:r>
          </a:p>
          <a:p>
            <a:pPr indent="-305435"/>
            <a:r>
              <a:rPr lang="en-US" dirty="0">
                <a:solidFill>
                  <a:schemeClr val="bg1"/>
                </a:solidFill>
                <a:effectLst/>
                <a:latin typeface="Arial" panose="020B0604020202020204" pitchFamily="34" charset="0"/>
                <a:cs typeface="Arial" panose="020B0604020202020204" pitchFamily="34" charset="0"/>
              </a:rPr>
              <a:t>It oversees the European Commission.</a:t>
            </a:r>
          </a:p>
          <a:p>
            <a:pPr indent="-305435"/>
            <a:r>
              <a:rPr lang="en-US" dirty="0">
                <a:solidFill>
                  <a:schemeClr val="bg1"/>
                </a:solidFill>
                <a:effectLst/>
                <a:latin typeface="Arial" panose="020B0604020202020204" pitchFamily="34" charset="0"/>
                <a:cs typeface="Arial" panose="020B0604020202020204" pitchFamily="34" charset="0"/>
              </a:rPr>
              <a:t>It approves the annual budget, along with the Council of the European Union.</a:t>
            </a:r>
          </a:p>
          <a:p>
            <a:pPr indent="-305435"/>
            <a:r>
              <a:rPr lang="en-US" dirty="0">
                <a:solidFill>
                  <a:schemeClr val="bg1"/>
                </a:solidFill>
                <a:effectLst/>
                <a:latin typeface="Arial" panose="020B0604020202020204" pitchFamily="34" charset="0"/>
                <a:cs typeface="Arial" panose="020B0604020202020204" pitchFamily="34" charset="0"/>
              </a:rPr>
              <a:t>The European Parliament must consent to treaties between the EU and other countries before they come into force.</a:t>
            </a:r>
          </a:p>
          <a:p>
            <a:pPr indent="-305435"/>
            <a:r>
              <a:rPr lang="en-US" dirty="0">
                <a:solidFill>
                  <a:schemeClr val="bg1"/>
                </a:solidFill>
                <a:effectLst/>
                <a:latin typeface="Arial" panose="020B0604020202020204" pitchFamily="34" charset="0"/>
                <a:cs typeface="Arial" panose="020B0604020202020204" pitchFamily="34" charset="0"/>
              </a:rPr>
              <a:t>It has the right to conduct inquiries into matters within its jurisdiction.</a:t>
            </a:r>
          </a:p>
          <a:p>
            <a:pPr indent="-305435"/>
            <a:r>
              <a:rPr lang="en-US" dirty="0">
                <a:solidFill>
                  <a:schemeClr val="bg1"/>
                </a:solidFill>
                <a:effectLst/>
                <a:latin typeface="Arial" panose="020B0604020202020204" pitchFamily="34" charset="0"/>
                <a:cs typeface="Arial" panose="020B0604020202020204" pitchFamily="34" charset="0"/>
              </a:rPr>
              <a:t>It has the right to receive and address petitions from EU citizens.</a:t>
            </a:r>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2714749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4817F-AF21-F5C4-E762-A9A88026346D}"/>
              </a:ext>
            </a:extLst>
          </p:cNvPr>
          <p:cNvSpPr>
            <a:spLocks noGrp="1"/>
          </p:cNvSpPr>
          <p:nvPr>
            <p:ph type="title"/>
          </p:nvPr>
        </p:nvSpPr>
        <p:spPr>
          <a:xfrm>
            <a:off x="913795" y="0"/>
            <a:ext cx="10353762" cy="1257300"/>
          </a:xfrm>
        </p:spPr>
        <p:txBody>
          <a:bodyPr>
            <a:normAutofit fontScale="90000"/>
          </a:bodyPr>
          <a:lstStyle/>
          <a:p>
            <a:pPr algn="l"/>
            <a:br>
              <a:rPr lang="nl-NL" dirty="0"/>
            </a:br>
            <a:r>
              <a:rPr lang="nl-NL" dirty="0"/>
              <a:t>European </a:t>
            </a:r>
            <a:r>
              <a:rPr lang="nl-NL" dirty="0" err="1"/>
              <a:t>Parliament</a:t>
            </a:r>
            <a:r>
              <a:rPr lang="nl-NL" dirty="0"/>
              <a:t> </a:t>
            </a:r>
            <a:r>
              <a:rPr lang="nl-NL" dirty="0" err="1"/>
              <a:t>Elections</a:t>
            </a:r>
            <a:endParaRPr lang="nl-NL" dirty="0"/>
          </a:p>
        </p:txBody>
      </p:sp>
      <p:sp>
        <p:nvSpPr>
          <p:cNvPr id="3" name="Tijdelijke aanduiding voor inhoud 2">
            <a:extLst>
              <a:ext uri="{FF2B5EF4-FFF2-40B4-BE49-F238E27FC236}">
                <a16:creationId xmlns:a16="http://schemas.microsoft.com/office/drawing/2014/main" id="{04A07554-26FD-5B2F-06F5-5DABED0D64AE}"/>
              </a:ext>
            </a:extLst>
          </p:cNvPr>
          <p:cNvSpPr>
            <a:spLocks noGrp="1"/>
          </p:cNvSpPr>
          <p:nvPr>
            <p:ph idx="1"/>
          </p:nvPr>
        </p:nvSpPr>
        <p:spPr/>
        <p:txBody>
          <a:bodyPr>
            <a:normAutofit lnSpcReduction="10000"/>
          </a:bodyPr>
          <a:lstStyle/>
          <a:p>
            <a:pPr indent="-305435"/>
            <a:r>
              <a:rPr lang="en-US" dirty="0">
                <a:solidFill>
                  <a:schemeClr val="bg1"/>
                </a:solidFill>
                <a:effectLst/>
                <a:latin typeface="Arial" panose="020B0604020202020204" pitchFamily="34" charset="0"/>
                <a:ea typeface="+mn-lt"/>
                <a:cs typeface="Arial" panose="020B0604020202020204" pitchFamily="34" charset="0"/>
              </a:rPr>
              <a:t>Every 5 years, elections are held for the European Parliament.</a:t>
            </a:r>
          </a:p>
          <a:p>
            <a:pPr indent="-305435"/>
            <a:r>
              <a:rPr lang="en-US" dirty="0">
                <a:solidFill>
                  <a:schemeClr val="bg1"/>
                </a:solidFill>
                <a:effectLst/>
                <a:latin typeface="Arial" panose="020B0604020202020204" pitchFamily="34" charset="0"/>
                <a:ea typeface="+mn-lt"/>
                <a:cs typeface="Arial" panose="020B0604020202020204" pitchFamily="34" charset="0"/>
              </a:rPr>
              <a:t>The elections are conducted based on the principle of Proportional Representation.</a:t>
            </a:r>
          </a:p>
          <a:p>
            <a:pPr indent="-305435"/>
            <a:r>
              <a:rPr lang="en-US" dirty="0">
                <a:solidFill>
                  <a:schemeClr val="bg1"/>
                </a:solidFill>
                <a:effectLst/>
                <a:latin typeface="Arial" panose="020B0604020202020204" pitchFamily="34" charset="0"/>
                <a:ea typeface="+mn-lt"/>
                <a:cs typeface="Arial" panose="020B0604020202020204" pitchFamily="34" charset="0"/>
              </a:rPr>
              <a:t>All EU citizens aged 18 and older are eligible to vote for the parties participating from their own country.</a:t>
            </a:r>
          </a:p>
          <a:p>
            <a:pPr indent="-305435"/>
            <a:r>
              <a:rPr lang="en-US" dirty="0">
                <a:solidFill>
                  <a:schemeClr val="bg1"/>
                </a:solidFill>
                <a:effectLst/>
                <a:latin typeface="Arial" panose="020B0604020202020204" pitchFamily="34" charset="0"/>
                <a:ea typeface="+mn-lt"/>
                <a:cs typeface="Arial" panose="020B0604020202020204" pitchFamily="34" charset="0"/>
              </a:rPr>
              <a:t>For example, an Italian living in the Netherlands can vote for an Italian party in the Netherlands.</a:t>
            </a:r>
          </a:p>
          <a:p>
            <a:pPr indent="-305435"/>
            <a:r>
              <a:rPr lang="en-US" dirty="0">
                <a:solidFill>
                  <a:schemeClr val="bg1"/>
                </a:solidFill>
                <a:effectLst/>
                <a:latin typeface="Arial" panose="020B0604020202020204" pitchFamily="34" charset="0"/>
                <a:ea typeface="+mn-lt"/>
                <a:cs typeface="Arial" panose="020B0604020202020204" pitchFamily="34" charset="0"/>
              </a:rPr>
              <a:t>Most countries, like the Netherlands, have party lists on which voters can cast their votes.</a:t>
            </a:r>
          </a:p>
          <a:p>
            <a:pPr indent="-305435"/>
            <a:r>
              <a:rPr lang="en-US" dirty="0">
                <a:solidFill>
                  <a:schemeClr val="bg1"/>
                </a:solidFill>
                <a:effectLst/>
                <a:latin typeface="Arial" panose="020B0604020202020204" pitchFamily="34" charset="0"/>
                <a:ea typeface="+mn-lt"/>
                <a:cs typeface="Arial" panose="020B0604020202020204" pitchFamily="34" charset="0"/>
              </a:rPr>
              <a:t>After the elections, political parties in the European Parliament form political groups based on ideological agreements.</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indent="-30543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1146270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3D86B-7195-5CB1-8833-3FDB42CFD3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3C666C-E4CC-5C2A-D25C-3EDD0052C8F9}"/>
              </a:ext>
            </a:extLst>
          </p:cNvPr>
          <p:cNvSpPr>
            <a:spLocks noGrp="1"/>
          </p:cNvSpPr>
          <p:nvPr>
            <p:ph type="title"/>
          </p:nvPr>
        </p:nvSpPr>
        <p:spPr>
          <a:xfrm>
            <a:off x="913795" y="0"/>
            <a:ext cx="10353762" cy="1257300"/>
          </a:xfrm>
        </p:spPr>
        <p:txBody>
          <a:bodyPr>
            <a:normAutofit fontScale="90000"/>
          </a:bodyPr>
          <a:lstStyle/>
          <a:p>
            <a:pPr algn="l"/>
            <a:br>
              <a:rPr lang="nl-NL" dirty="0"/>
            </a:br>
            <a:r>
              <a:rPr lang="nl-NL" dirty="0" err="1"/>
              <a:t>Political</a:t>
            </a:r>
            <a:r>
              <a:rPr lang="nl-NL" dirty="0"/>
              <a:t> </a:t>
            </a:r>
            <a:r>
              <a:rPr lang="nl-NL" dirty="0" err="1"/>
              <a:t>Groups</a:t>
            </a:r>
            <a:r>
              <a:rPr lang="nl-NL" dirty="0"/>
              <a:t>/</a:t>
            </a:r>
            <a:r>
              <a:rPr lang="nl-NL" dirty="0" err="1"/>
              <a:t>Fractions</a:t>
            </a:r>
            <a:r>
              <a:rPr lang="nl-NL" dirty="0"/>
              <a:t> in </a:t>
            </a:r>
            <a:r>
              <a:rPr lang="nl-NL" dirty="0" err="1"/>
              <a:t>the</a:t>
            </a:r>
            <a:r>
              <a:rPr lang="nl-NL" dirty="0"/>
              <a:t> EP</a:t>
            </a:r>
          </a:p>
        </p:txBody>
      </p:sp>
      <p:sp>
        <p:nvSpPr>
          <p:cNvPr id="3" name="Tijdelijke aanduiding voor inhoud 2">
            <a:extLst>
              <a:ext uri="{FF2B5EF4-FFF2-40B4-BE49-F238E27FC236}">
                <a16:creationId xmlns:a16="http://schemas.microsoft.com/office/drawing/2014/main" id="{F748D629-92E9-0126-42B0-5D5158E6F4CD}"/>
              </a:ext>
            </a:extLst>
          </p:cNvPr>
          <p:cNvSpPr>
            <a:spLocks noGrp="1"/>
          </p:cNvSpPr>
          <p:nvPr>
            <p:ph idx="1"/>
          </p:nvPr>
        </p:nvSpPr>
        <p:spPr/>
        <p:txBody>
          <a:bodyPr>
            <a:normAutofit/>
          </a:bodyPr>
          <a:lstStyle/>
          <a:p>
            <a:pPr indent="-305435"/>
            <a:r>
              <a:rPr lang="en-US"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At least 23 members</a:t>
            </a:r>
          </a:p>
          <a:p>
            <a:pPr indent="-305435"/>
            <a:r>
              <a:rPr lang="en-US"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At least 7 EU countries</a:t>
            </a:r>
          </a:p>
          <a:p>
            <a:pPr indent="-305435"/>
            <a:r>
              <a:rPr lang="en-US"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Membership in a group is not compulsory</a:t>
            </a:r>
          </a:p>
          <a:p>
            <a:pPr indent="-305435"/>
            <a:r>
              <a:rPr lang="en-US"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Currently 7 groups</a:t>
            </a:r>
          </a:p>
          <a:p>
            <a:pPr indent="-305435"/>
            <a:r>
              <a:rPr lang="en-US"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Advantages of a political group</a:t>
            </a:r>
          </a:p>
          <a:p>
            <a:pPr lvl="1" indent="-305435"/>
            <a:r>
              <a:rPr lang="en-US"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Important role in setting the agenda, more speaking time, more office space, etc.</a:t>
            </a:r>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2733219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B62F6-B6F6-CFE5-9E13-9DA68BA690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1FD9C4-CBA9-68DF-6B90-205F41D5092A}"/>
              </a:ext>
            </a:extLst>
          </p:cNvPr>
          <p:cNvSpPr>
            <a:spLocks noGrp="1"/>
          </p:cNvSpPr>
          <p:nvPr>
            <p:ph type="title"/>
          </p:nvPr>
        </p:nvSpPr>
        <p:spPr>
          <a:xfrm>
            <a:off x="913795" y="0"/>
            <a:ext cx="10353762" cy="1257300"/>
          </a:xfrm>
        </p:spPr>
        <p:txBody>
          <a:bodyPr/>
          <a:lstStyle/>
          <a:p>
            <a:pPr algn="l"/>
            <a:r>
              <a:rPr lang="nl-NL" dirty="0"/>
              <a:t>The 7 </a:t>
            </a:r>
            <a:r>
              <a:rPr lang="nl-NL" dirty="0" err="1"/>
              <a:t>current</a:t>
            </a:r>
            <a:r>
              <a:rPr lang="nl-NL" dirty="0"/>
              <a:t> </a:t>
            </a:r>
            <a:r>
              <a:rPr lang="nl-NL" dirty="0" err="1"/>
              <a:t>groups</a:t>
            </a:r>
            <a:endParaRPr lang="nl-NL" dirty="0"/>
          </a:p>
        </p:txBody>
      </p:sp>
      <p:sp>
        <p:nvSpPr>
          <p:cNvPr id="7" name="Tijdelijke aanduiding voor inhoud 6">
            <a:extLst>
              <a:ext uri="{FF2B5EF4-FFF2-40B4-BE49-F238E27FC236}">
                <a16:creationId xmlns:a16="http://schemas.microsoft.com/office/drawing/2014/main" id="{6D6595F9-96FD-DE0B-D264-591F4316B19D}"/>
              </a:ext>
            </a:extLst>
          </p:cNvPr>
          <p:cNvSpPr>
            <a:spLocks noGrp="1"/>
          </p:cNvSpPr>
          <p:nvPr>
            <p:ph idx="1"/>
          </p:nvPr>
        </p:nvSpPr>
        <p:spPr>
          <a:xfrm>
            <a:off x="588118" y="6037545"/>
            <a:ext cx="10353762" cy="461368"/>
          </a:xfrm>
        </p:spPr>
        <p:txBody>
          <a:bodyPr>
            <a:normAutofit fontScale="77500" lnSpcReduction="20000"/>
          </a:bodyPr>
          <a:lstStyle/>
          <a:p>
            <a:r>
              <a:rPr lang="nl-NL" dirty="0">
                <a:solidFill>
                  <a:schemeClr val="bg1"/>
                </a:solidFill>
              </a:rPr>
              <a:t>Bron: </a:t>
            </a:r>
            <a:r>
              <a:rPr lang="nl-NL" dirty="0">
                <a:solidFill>
                  <a:schemeClr val="bg1"/>
                </a:solidFill>
                <a:hlinkClick r:id="rId2">
                  <a:extLst>
                    <a:ext uri="{A12FA001-AC4F-418D-AE19-62706E023703}">
                      <ahyp:hlinkClr xmlns:ahyp="http://schemas.microsoft.com/office/drawing/2018/hyperlinkcolor" val="tx"/>
                    </a:ext>
                  </a:extLst>
                </a:hlinkClick>
              </a:rPr>
              <a:t>De zeven fracties van het Europees Parlement | Onderwerpen | Europees Parlement (europa.eu)</a:t>
            </a:r>
            <a:endParaRPr lang="nl-NL" dirty="0">
              <a:solidFill>
                <a:schemeClr val="bg1"/>
              </a:solidFill>
            </a:endParaRPr>
          </a:p>
        </p:txBody>
      </p:sp>
      <p:pic>
        <p:nvPicPr>
          <p:cNvPr id="11" name="Afbeelding 10">
            <a:extLst>
              <a:ext uri="{FF2B5EF4-FFF2-40B4-BE49-F238E27FC236}">
                <a16:creationId xmlns:a16="http://schemas.microsoft.com/office/drawing/2014/main" id="{DEFD64D5-7EFF-CE59-6C8A-F69E9EB95C21}"/>
              </a:ext>
            </a:extLst>
          </p:cNvPr>
          <p:cNvPicPr>
            <a:picLocks noChangeAspect="1"/>
          </p:cNvPicPr>
          <p:nvPr/>
        </p:nvPicPr>
        <p:blipFill>
          <a:blip r:embed="rId3"/>
          <a:stretch>
            <a:fillRect/>
          </a:stretch>
        </p:blipFill>
        <p:spPr>
          <a:xfrm>
            <a:off x="2179530" y="2076450"/>
            <a:ext cx="6749764" cy="3603313"/>
          </a:xfrm>
          <a:prstGeom prst="rect">
            <a:avLst/>
          </a:prstGeom>
        </p:spPr>
      </p:pic>
    </p:spTree>
    <p:extLst>
      <p:ext uri="{BB962C8B-B14F-4D97-AF65-F5344CB8AC3E}">
        <p14:creationId xmlns:p14="http://schemas.microsoft.com/office/powerpoint/2010/main" val="1733377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7578-33CF-AD49-FE10-827E31CEE25F}"/>
              </a:ext>
            </a:extLst>
          </p:cNvPr>
          <p:cNvSpPr>
            <a:spLocks noGrp="1"/>
          </p:cNvSpPr>
          <p:nvPr>
            <p:ph type="title"/>
          </p:nvPr>
        </p:nvSpPr>
        <p:spPr>
          <a:xfrm>
            <a:off x="913795" y="0"/>
            <a:ext cx="10353762" cy="1257300"/>
          </a:xfrm>
        </p:spPr>
        <p:txBody>
          <a:bodyPr>
            <a:normAutofit fontScale="90000"/>
          </a:bodyPr>
          <a:lstStyle/>
          <a:p>
            <a:pPr algn="l"/>
            <a:r>
              <a:rPr lang="en-US" dirty="0"/>
              <a:t>Activity: Party Profile European Parliament Elections</a:t>
            </a:r>
            <a:endParaRPr lang="nl-NL" dirty="0"/>
          </a:p>
        </p:txBody>
      </p:sp>
      <p:sp>
        <p:nvSpPr>
          <p:cNvPr id="3" name="Tijdelijke aanduiding voor inhoud 2">
            <a:extLst>
              <a:ext uri="{FF2B5EF4-FFF2-40B4-BE49-F238E27FC236}">
                <a16:creationId xmlns:a16="http://schemas.microsoft.com/office/drawing/2014/main" id="{5B19C007-8D05-446D-7C6D-CD3714142DD7}"/>
              </a:ext>
            </a:extLst>
          </p:cNvPr>
          <p:cNvSpPr>
            <a:spLocks noGrp="1"/>
          </p:cNvSpPr>
          <p:nvPr>
            <p:ph idx="1"/>
          </p:nvPr>
        </p:nvSpPr>
        <p:spPr>
          <a:xfrm>
            <a:off x="543338" y="1643270"/>
            <a:ext cx="11330609" cy="4890052"/>
          </a:xfrm>
        </p:spPr>
        <p:txBody>
          <a:bodyPr>
            <a:normAutofit fontScale="92500" lnSpcReduction="10000"/>
          </a:bodyPr>
          <a:lstStyle/>
          <a:p>
            <a:r>
              <a:rPr lang="en-US" dirty="0">
                <a:solidFill>
                  <a:schemeClr val="bg1"/>
                </a:solidFill>
                <a:effectLst/>
                <a:latin typeface="Arial" panose="020B0604020202020204" pitchFamily="34" charset="0"/>
                <a:cs typeface="Arial" panose="020B0604020202020204" pitchFamily="34" charset="0"/>
              </a:rPr>
              <a:t>Work in groups of 2-3 students and delve into the research on 2 political parties: 1 Dutch party and 1 foreign party participating in the EP elections.</a:t>
            </a:r>
          </a:p>
          <a:p>
            <a:r>
              <a:rPr lang="en-US" dirty="0">
                <a:solidFill>
                  <a:schemeClr val="bg1"/>
                </a:solidFill>
                <a:effectLst/>
                <a:latin typeface="Arial" panose="020B0604020202020204" pitchFamily="34" charset="0"/>
                <a:cs typeface="Arial" panose="020B0604020202020204" pitchFamily="34" charset="0"/>
              </a:rPr>
              <a:t>Answer the following questions:</a:t>
            </a:r>
          </a:p>
          <a:p>
            <a:pPr marL="871200" lvl="1" indent="-457200">
              <a:buFont typeface="+mj-lt"/>
              <a:buAutoNum type="arabicPeriod"/>
            </a:pPr>
            <a:r>
              <a:rPr lang="en-US" dirty="0">
                <a:solidFill>
                  <a:schemeClr val="bg1"/>
                </a:solidFill>
                <a:effectLst/>
                <a:latin typeface="Arial" panose="020B0604020202020204" pitchFamily="34" charset="0"/>
                <a:cs typeface="Arial" panose="020B0604020202020204" pitchFamily="34" charset="0"/>
              </a:rPr>
              <a:t>Who is the lead candidate?</a:t>
            </a:r>
          </a:p>
          <a:p>
            <a:pPr marL="871200" lvl="1" indent="-457200">
              <a:buFont typeface="+mj-lt"/>
              <a:buAutoNum type="arabicPeriod"/>
            </a:pPr>
            <a:r>
              <a:rPr lang="en-US" dirty="0">
                <a:solidFill>
                  <a:schemeClr val="bg1"/>
                </a:solidFill>
                <a:effectLst/>
                <a:latin typeface="Arial" panose="020B0604020202020204" pitchFamily="34" charset="0"/>
                <a:cs typeface="Arial" panose="020B0604020202020204" pitchFamily="34" charset="0"/>
              </a:rPr>
              <a:t>Who are the candidates for this party?</a:t>
            </a:r>
          </a:p>
          <a:p>
            <a:pPr marL="871200" lvl="1" indent="-457200">
              <a:buFont typeface="+mj-lt"/>
              <a:buAutoNum type="arabicPeriod"/>
            </a:pPr>
            <a:r>
              <a:rPr lang="en-US" dirty="0">
                <a:solidFill>
                  <a:schemeClr val="bg1"/>
                </a:solidFill>
                <a:effectLst/>
                <a:latin typeface="Arial" panose="020B0604020202020204" pitchFamily="34" charset="0"/>
                <a:cs typeface="Arial" panose="020B0604020202020204" pitchFamily="34" charset="0"/>
              </a:rPr>
              <a:t>What are their main party positions? Think about various topics such as climate, refugees, etc.</a:t>
            </a:r>
          </a:p>
          <a:p>
            <a:pPr marL="871200" lvl="1" indent="-457200">
              <a:buFont typeface="+mj-lt"/>
              <a:buAutoNum type="arabicPeriod"/>
            </a:pPr>
            <a:r>
              <a:rPr lang="en-US" dirty="0">
                <a:solidFill>
                  <a:schemeClr val="bg1"/>
                </a:solidFill>
                <a:effectLst/>
                <a:latin typeface="Arial" panose="020B0604020202020204" pitchFamily="34" charset="0"/>
                <a:cs typeface="Arial" panose="020B0604020202020204" pitchFamily="34" charset="0"/>
              </a:rPr>
              <a:t>What values ​​are important for this party when looking at its positions?</a:t>
            </a:r>
          </a:p>
          <a:p>
            <a:pPr marL="871200" lvl="1" indent="-457200">
              <a:buFont typeface="+mj-lt"/>
              <a:buAutoNum type="arabicPeriod"/>
            </a:pPr>
            <a:r>
              <a:rPr lang="en-US" dirty="0">
                <a:solidFill>
                  <a:schemeClr val="bg1"/>
                </a:solidFill>
                <a:effectLst/>
                <a:latin typeface="Arial" panose="020B0604020202020204" pitchFamily="34" charset="0"/>
                <a:cs typeface="Arial" panose="020B0604020202020204" pitchFamily="34" charset="0"/>
              </a:rPr>
              <a:t>Where does this party stand on the left-right spectrum in its own country?</a:t>
            </a:r>
          </a:p>
          <a:p>
            <a:pPr marL="871200" lvl="1" indent="-457200">
              <a:buFont typeface="+mj-lt"/>
              <a:buAutoNum type="arabicPeriod"/>
            </a:pPr>
            <a:r>
              <a:rPr lang="en-US" dirty="0">
                <a:solidFill>
                  <a:schemeClr val="bg1"/>
                </a:solidFill>
                <a:effectLst/>
                <a:latin typeface="Arial" panose="020B0604020202020204" pitchFamily="34" charset="0"/>
                <a:cs typeface="Arial" panose="020B0604020202020204" pitchFamily="34" charset="0"/>
              </a:rPr>
              <a:t>Was the party previously a member of a group within the European Parliament? If so, which one?</a:t>
            </a:r>
          </a:p>
          <a:p>
            <a:pPr marL="871200" lvl="1" indent="-457200">
              <a:buFont typeface="+mj-lt"/>
              <a:buAutoNum type="arabicPeriod"/>
            </a:pPr>
            <a:r>
              <a:rPr lang="en-US" dirty="0">
                <a:solidFill>
                  <a:schemeClr val="bg1"/>
                </a:solidFill>
                <a:effectLst/>
                <a:latin typeface="Arial" panose="020B0604020202020204" pitchFamily="34" charset="0"/>
                <a:cs typeface="Arial" panose="020B0604020202020204" pitchFamily="34" charset="0"/>
              </a:rPr>
              <a:t>Based on which ideology was the group formed?</a:t>
            </a:r>
          </a:p>
          <a:p>
            <a:pPr marL="871200" lvl="1" indent="-457200">
              <a:buFont typeface="+mj-lt"/>
              <a:buAutoNum type="arabicPeriod"/>
            </a:pPr>
            <a:r>
              <a:rPr lang="en-US" dirty="0">
                <a:solidFill>
                  <a:schemeClr val="bg1"/>
                </a:solidFill>
                <a:effectLst/>
                <a:latin typeface="Arial" panose="020B0604020202020204" pitchFamily="34" charset="0"/>
                <a:cs typeface="Arial" panose="020B0604020202020204" pitchFamily="34" charset="0"/>
              </a:rPr>
              <a:t>Where does the group stand on the left-right spectrum in the European Parliament?</a:t>
            </a:r>
          </a:p>
          <a:p>
            <a:r>
              <a:rPr lang="en-US" dirty="0">
                <a:solidFill>
                  <a:schemeClr val="bg1"/>
                </a:solidFill>
                <a:effectLst/>
                <a:latin typeface="Arial" panose="020B0604020202020204" pitchFamily="34" charset="0"/>
                <a:cs typeface="Arial" panose="020B0604020202020204" pitchFamily="34" charset="0"/>
              </a:rPr>
              <a:t>Each group will present their findings to the class.</a:t>
            </a:r>
          </a:p>
          <a:p>
            <a:r>
              <a:rPr lang="en-US" dirty="0">
                <a:solidFill>
                  <a:schemeClr val="bg1"/>
                </a:solidFill>
                <a:effectLst/>
                <a:latin typeface="Arial" panose="020B0604020202020204" pitchFamily="34" charset="0"/>
                <a:cs typeface="Arial" panose="020B0604020202020204" pitchFamily="34" charset="0"/>
              </a:rPr>
              <a:t>If you are not presenting: Which party appeals to you? You do not have to share this information.</a:t>
            </a:r>
            <a:endParaRPr lang="nl-NL"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456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B5FC5-1548-82BD-D965-AFD73EA70963}"/>
              </a:ext>
            </a:extLst>
          </p:cNvPr>
          <p:cNvSpPr>
            <a:spLocks noGrp="1"/>
          </p:cNvSpPr>
          <p:nvPr>
            <p:ph type="title"/>
          </p:nvPr>
        </p:nvSpPr>
        <p:spPr>
          <a:xfrm>
            <a:off x="913795" y="132080"/>
            <a:ext cx="10353762" cy="1257300"/>
          </a:xfrm>
        </p:spPr>
        <p:txBody>
          <a:bodyPr/>
          <a:lstStyle/>
          <a:p>
            <a:pPr algn="l"/>
            <a:r>
              <a:rPr lang="nl-NL" dirty="0"/>
              <a:t>Activity: </a:t>
            </a:r>
            <a:r>
              <a:rPr lang="en-US" dirty="0"/>
              <a:t>Which party would you vote for?</a:t>
            </a:r>
            <a:endParaRPr lang="nl-NL" dirty="0"/>
          </a:p>
        </p:txBody>
      </p:sp>
      <p:sp>
        <p:nvSpPr>
          <p:cNvPr id="3" name="Tijdelijke aanduiding voor inhoud 2">
            <a:extLst>
              <a:ext uri="{FF2B5EF4-FFF2-40B4-BE49-F238E27FC236}">
                <a16:creationId xmlns:a16="http://schemas.microsoft.com/office/drawing/2014/main" id="{487ED139-65A9-B3F7-4D1A-8C15AE1BFA9E}"/>
              </a:ext>
            </a:extLst>
          </p:cNvPr>
          <p:cNvSpPr>
            <a:spLocks noGrp="1"/>
          </p:cNvSpPr>
          <p:nvPr>
            <p:ph idx="1"/>
          </p:nvPr>
        </p:nvSpPr>
        <p:spPr/>
        <p:txBody>
          <a:bodyPr/>
          <a:lstStyle/>
          <a:p>
            <a:r>
              <a:rPr lang="en-US" dirty="0">
                <a:solidFill>
                  <a:schemeClr val="bg1"/>
                </a:solidFill>
                <a:effectLst/>
                <a:latin typeface="Arial" panose="020B0604020202020204" pitchFamily="34" charset="0"/>
                <a:cs typeface="Arial" panose="020B0604020202020204" pitchFamily="34" charset="0"/>
              </a:rPr>
              <a:t>Hold a free and secret election in the class.</a:t>
            </a:r>
          </a:p>
          <a:p>
            <a:r>
              <a:rPr lang="en-US" dirty="0">
                <a:solidFill>
                  <a:schemeClr val="bg1"/>
                </a:solidFill>
                <a:effectLst/>
                <a:latin typeface="Arial" panose="020B0604020202020204" pitchFamily="34" charset="0"/>
                <a:cs typeface="Arial" panose="020B0604020202020204" pitchFamily="34" charset="0"/>
              </a:rPr>
              <a:t>There will be no class discussion about who voted for what</a:t>
            </a:r>
            <a:endParaRPr lang="nl-NL"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579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0F514-1197-F9CA-19E9-CF20940806D6}"/>
              </a:ext>
            </a:extLst>
          </p:cNvPr>
          <p:cNvSpPr>
            <a:spLocks noGrp="1"/>
          </p:cNvSpPr>
          <p:nvPr>
            <p:ph type="title"/>
          </p:nvPr>
        </p:nvSpPr>
        <p:spPr>
          <a:xfrm>
            <a:off x="913795" y="71120"/>
            <a:ext cx="10353762" cy="1257300"/>
          </a:xfrm>
        </p:spPr>
        <p:txBody>
          <a:bodyPr>
            <a:normAutofit/>
          </a:bodyPr>
          <a:lstStyle/>
          <a:p>
            <a:pPr algn="l"/>
            <a:r>
              <a:rPr lang="nl-NL" dirty="0" err="1"/>
              <a:t>Voter</a:t>
            </a:r>
            <a:r>
              <a:rPr lang="nl-NL" dirty="0"/>
              <a:t> </a:t>
            </a:r>
            <a:r>
              <a:rPr lang="nl-NL" dirty="0" err="1"/>
              <a:t>turnout</a:t>
            </a:r>
            <a:endParaRPr lang="nl-NL" dirty="0"/>
          </a:p>
        </p:txBody>
      </p:sp>
      <p:sp>
        <p:nvSpPr>
          <p:cNvPr id="3" name="Tijdelijke aanduiding voor inhoud 2">
            <a:extLst>
              <a:ext uri="{FF2B5EF4-FFF2-40B4-BE49-F238E27FC236}">
                <a16:creationId xmlns:a16="http://schemas.microsoft.com/office/drawing/2014/main" id="{C74AA815-1C2E-B31D-FB80-1942A34B2B31}"/>
              </a:ext>
            </a:extLst>
          </p:cNvPr>
          <p:cNvSpPr>
            <a:spLocks noGrp="1"/>
          </p:cNvSpPr>
          <p:nvPr>
            <p:ph idx="1"/>
          </p:nvPr>
        </p:nvSpPr>
        <p:spPr>
          <a:xfrm>
            <a:off x="913794" y="2076450"/>
            <a:ext cx="10854135" cy="4377359"/>
          </a:xfrm>
        </p:spPr>
        <p:txBody>
          <a:bodyPr>
            <a:normAutofit/>
          </a:bodyPr>
          <a:lstStyle/>
          <a:p>
            <a:pPr indent="-305435"/>
            <a:r>
              <a:rPr lang="en-US" dirty="0">
                <a:solidFill>
                  <a:schemeClr val="bg1"/>
                </a:solidFill>
                <a:effectLst/>
                <a:latin typeface="Arial" panose="020B0604020202020204" pitchFamily="34" charset="0"/>
                <a:ea typeface="+mn-lt"/>
                <a:cs typeface="Arial" panose="020B0604020202020204" pitchFamily="34" charset="0"/>
              </a:rPr>
              <a:t>Voter Turnout</a:t>
            </a:r>
          </a:p>
          <a:p>
            <a:pPr lvl="1" indent="-305435"/>
            <a:r>
              <a:rPr lang="en-US" dirty="0">
                <a:solidFill>
                  <a:schemeClr val="bg1"/>
                </a:solidFill>
                <a:effectLst/>
                <a:latin typeface="Arial" panose="020B0604020202020204" pitchFamily="34" charset="0"/>
                <a:ea typeface="+mn-lt"/>
                <a:cs typeface="Arial" panose="020B0604020202020204" pitchFamily="34" charset="0"/>
              </a:rPr>
              <a:t>EP Election 2019: 50.66% (EU) / 41.97% (NL)</a:t>
            </a:r>
          </a:p>
          <a:p>
            <a:pPr lvl="1" indent="-305435"/>
            <a:r>
              <a:rPr lang="en-US" dirty="0">
                <a:solidFill>
                  <a:schemeClr val="bg1"/>
                </a:solidFill>
                <a:effectLst/>
                <a:latin typeface="Arial" panose="020B0604020202020204" pitchFamily="34" charset="0"/>
                <a:ea typeface="+mn-lt"/>
                <a:cs typeface="Arial" panose="020B0604020202020204" pitchFamily="34" charset="0"/>
              </a:rPr>
              <a:t>Second Chamber (NL) Election 2023: 77.7%</a:t>
            </a:r>
          </a:p>
          <a:p>
            <a:pPr lvl="1" indent="-305435"/>
            <a:r>
              <a:rPr lang="en-US" dirty="0">
                <a:solidFill>
                  <a:schemeClr val="bg1"/>
                </a:solidFill>
                <a:effectLst/>
                <a:latin typeface="Arial" panose="020B0604020202020204" pitchFamily="34" charset="0"/>
                <a:ea typeface="+mn-lt"/>
                <a:cs typeface="Arial" panose="020B0604020202020204" pitchFamily="34" charset="0"/>
              </a:rPr>
              <a:t>EP Election 2024:</a:t>
            </a:r>
          </a:p>
          <a:p>
            <a:pPr indent="-305435"/>
            <a:r>
              <a:rPr lang="en-US" dirty="0">
                <a:solidFill>
                  <a:schemeClr val="bg1"/>
                </a:solidFill>
                <a:effectLst/>
                <a:latin typeface="Arial" panose="020B0604020202020204" pitchFamily="34" charset="0"/>
                <a:ea typeface="+mn-lt"/>
                <a:cs typeface="Arial" panose="020B0604020202020204" pitchFamily="34" charset="0"/>
              </a:rPr>
              <a:t>Why? </a:t>
            </a:r>
            <a:r>
              <a:rPr lang="en-US" u="sng" dirty="0">
                <a:solidFill>
                  <a:schemeClr val="bg1"/>
                </a:solidFill>
                <a:effectLst/>
                <a:latin typeface="Arial" panose="020B0604020202020204" pitchFamily="34" charset="0"/>
                <a:ea typeface="+mn-lt"/>
                <a:cs typeface="Arial" panose="020B0604020202020204" pitchFamily="34" charset="0"/>
              </a:rPr>
              <a:t>Article NOS (2019)</a:t>
            </a:r>
          </a:p>
          <a:p>
            <a:pPr lvl="1" indent="-305435"/>
            <a:r>
              <a:rPr lang="en-US" dirty="0">
                <a:solidFill>
                  <a:schemeClr val="bg1"/>
                </a:solidFill>
                <a:effectLst/>
                <a:latin typeface="Arial" panose="020B0604020202020204" pitchFamily="34" charset="0"/>
                <a:ea typeface="+mn-lt"/>
                <a:cs typeface="Arial" panose="020B0604020202020204" pitchFamily="34" charset="0"/>
              </a:rPr>
              <a:t>"Out of touch": Lack of understanding of the role of the EP.</a:t>
            </a:r>
          </a:p>
          <a:p>
            <a:pPr lvl="1" indent="-305435"/>
            <a:r>
              <a:rPr lang="en-US" dirty="0">
                <a:solidFill>
                  <a:schemeClr val="bg1"/>
                </a:solidFill>
                <a:effectLst/>
                <a:latin typeface="Arial" panose="020B0604020202020204" pitchFamily="34" charset="0"/>
                <a:ea typeface="+mn-lt"/>
                <a:cs typeface="Arial" panose="020B0604020202020204" pitchFamily="34" charset="0"/>
              </a:rPr>
              <a:t>Distrust towards EU politics.</a:t>
            </a:r>
          </a:p>
          <a:p>
            <a:pPr lvl="1" indent="-305435"/>
            <a:r>
              <a:rPr lang="en-US" dirty="0">
                <a:solidFill>
                  <a:schemeClr val="bg1"/>
                </a:solidFill>
                <a:effectLst/>
                <a:latin typeface="Arial" panose="020B0604020202020204" pitchFamily="34" charset="0"/>
                <a:ea typeface="+mn-lt"/>
                <a:cs typeface="Arial" panose="020B0604020202020204" pitchFamily="34" charset="0"/>
              </a:rPr>
              <a:t>Concerns about interference in national affairs.</a:t>
            </a:r>
          </a:p>
          <a:p>
            <a:pPr lvl="1" indent="-305435"/>
            <a:r>
              <a:rPr lang="en-US" dirty="0">
                <a:solidFill>
                  <a:schemeClr val="bg1"/>
                </a:solidFill>
                <a:effectLst/>
                <a:latin typeface="Arial" panose="020B0604020202020204" pitchFamily="34" charset="0"/>
                <a:ea typeface="+mn-lt"/>
                <a:cs typeface="Arial" panose="020B0604020202020204" pitchFamily="34" charset="0"/>
              </a:rPr>
              <a:t>Worries about the costs of the EU.</a:t>
            </a:r>
          </a:p>
          <a:p>
            <a:pPr indent="-305435"/>
            <a:r>
              <a:rPr lang="en-US" dirty="0">
                <a:solidFill>
                  <a:schemeClr val="bg1"/>
                </a:solidFill>
                <a:effectLst/>
                <a:latin typeface="Arial" panose="020B0604020202020204" pitchFamily="34" charset="0"/>
                <a:ea typeface="+mn-lt"/>
                <a:cs typeface="Arial" panose="020B0604020202020204" pitchFamily="34" charset="0"/>
              </a:rPr>
              <a:t>Feeling of powerlessness among citizens: 'My vote won't make a difference'</a:t>
            </a:r>
            <a:endParaRPr lang="nl-NL" dirty="0"/>
          </a:p>
          <a:p>
            <a:pPr marL="1025455" lvl="2" indent="-269875"/>
            <a:endParaRPr lang="nl-NL" dirty="0"/>
          </a:p>
          <a:p>
            <a:pPr marL="719455" lvl="1" indent="-269875"/>
            <a:endParaRPr lang="nl-NL" dirty="0"/>
          </a:p>
          <a:p>
            <a:pPr marL="719455" lvl="1" indent="-26987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719455" lvl="1" indent="-26987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719455" lvl="1" indent="-26987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719455" lvl="1" indent="-26987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48614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A4162-E432-21E7-24B8-575A84E7CE70}"/>
              </a:ext>
            </a:extLst>
          </p:cNvPr>
          <p:cNvSpPr>
            <a:spLocks noGrp="1"/>
          </p:cNvSpPr>
          <p:nvPr>
            <p:ph type="title"/>
          </p:nvPr>
        </p:nvSpPr>
        <p:spPr>
          <a:xfrm>
            <a:off x="847120" y="114301"/>
            <a:ext cx="10353763" cy="1257300"/>
          </a:xfrm>
        </p:spPr>
        <p:txBody>
          <a:bodyPr/>
          <a:lstStyle/>
          <a:p>
            <a:pPr algn="l"/>
            <a:r>
              <a:rPr lang="nl-NL" dirty="0"/>
              <a:t>Opzet lessenserie</a:t>
            </a:r>
          </a:p>
        </p:txBody>
      </p:sp>
      <p:sp>
        <p:nvSpPr>
          <p:cNvPr id="3" name="Tijdelijke aanduiding voor inhoud 2">
            <a:extLst>
              <a:ext uri="{FF2B5EF4-FFF2-40B4-BE49-F238E27FC236}">
                <a16:creationId xmlns:a16="http://schemas.microsoft.com/office/drawing/2014/main" id="{5A276051-AC7A-CA95-5CCD-D823E8998090}"/>
              </a:ext>
            </a:extLst>
          </p:cNvPr>
          <p:cNvSpPr>
            <a:spLocks noGrp="1"/>
          </p:cNvSpPr>
          <p:nvPr>
            <p:ph idx="1"/>
          </p:nvPr>
        </p:nvSpPr>
        <p:spPr/>
        <p:txBody>
          <a:bodyPr>
            <a:normAutofit/>
          </a:bodyPr>
          <a:lstStyle/>
          <a:p>
            <a:pPr marL="36899" indent="0">
              <a:buNone/>
            </a:pPr>
            <a:r>
              <a:rPr lang="nl-NL" sz="2800" dirty="0">
                <a:latin typeface="Arial" panose="020B0604020202020204" pitchFamily="34" charset="0"/>
                <a:cs typeface="Arial" panose="020B0604020202020204" pitchFamily="34" charset="0"/>
              </a:rPr>
              <a:t>Les 1: Geschiedenis en werking van de Europese Unie</a:t>
            </a:r>
          </a:p>
          <a:p>
            <a:pPr marL="36899" indent="0">
              <a:buNone/>
            </a:pPr>
            <a:r>
              <a:rPr lang="nl-NL" sz="2800" dirty="0">
                <a:latin typeface="Arial" panose="020B0604020202020204" pitchFamily="34" charset="0"/>
                <a:cs typeface="Arial" panose="020B0604020202020204" pitchFamily="34" charset="0"/>
              </a:rPr>
              <a:t>Les 2: Verkiezingen Europees Parlement</a:t>
            </a:r>
          </a:p>
          <a:p>
            <a:pPr marL="36899" indent="0">
              <a:buNone/>
            </a:pPr>
            <a:r>
              <a:rPr lang="nl-NL" sz="2800" dirty="0">
                <a:latin typeface="Arial" panose="020B0604020202020204" pitchFamily="34" charset="0"/>
                <a:cs typeface="Arial" panose="020B0604020202020204" pitchFamily="34" charset="0"/>
              </a:rPr>
              <a:t>Les 3: Na de verkiezingen</a:t>
            </a:r>
          </a:p>
        </p:txBody>
      </p:sp>
    </p:spTree>
    <p:extLst>
      <p:ext uri="{BB962C8B-B14F-4D97-AF65-F5344CB8AC3E}">
        <p14:creationId xmlns:p14="http://schemas.microsoft.com/office/powerpoint/2010/main" val="2633337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24E68-D758-C8A5-062A-B1BA05C516D4}"/>
              </a:ext>
            </a:extLst>
          </p:cNvPr>
          <p:cNvSpPr>
            <a:spLocks noGrp="1"/>
          </p:cNvSpPr>
          <p:nvPr>
            <p:ph type="title"/>
          </p:nvPr>
        </p:nvSpPr>
        <p:spPr>
          <a:xfrm>
            <a:off x="781715" y="132080"/>
            <a:ext cx="10353762" cy="1257300"/>
          </a:xfrm>
        </p:spPr>
        <p:txBody>
          <a:bodyPr>
            <a:normAutofit/>
          </a:bodyPr>
          <a:lstStyle/>
          <a:p>
            <a:pPr algn="l"/>
            <a:r>
              <a:rPr lang="nl-NL" dirty="0"/>
              <a:t>Activity: </a:t>
            </a:r>
            <a:r>
              <a:rPr lang="nl-NL" dirty="0" err="1"/>
              <a:t>Civic</a:t>
            </a:r>
            <a:r>
              <a:rPr lang="nl-NL" dirty="0"/>
              <a:t> </a:t>
            </a:r>
            <a:r>
              <a:rPr lang="nl-NL" dirty="0" err="1"/>
              <a:t>Participation</a:t>
            </a:r>
            <a:endParaRPr lang="nl-NL" dirty="0"/>
          </a:p>
        </p:txBody>
      </p:sp>
      <p:sp>
        <p:nvSpPr>
          <p:cNvPr id="3" name="Tijdelijke aanduiding voor inhoud 2">
            <a:extLst>
              <a:ext uri="{FF2B5EF4-FFF2-40B4-BE49-F238E27FC236}">
                <a16:creationId xmlns:a16="http://schemas.microsoft.com/office/drawing/2014/main" id="{FC8A2D1C-77CE-E797-36A7-A987B2954DEC}"/>
              </a:ext>
            </a:extLst>
          </p:cNvPr>
          <p:cNvSpPr>
            <a:spLocks noGrp="1"/>
          </p:cNvSpPr>
          <p:nvPr>
            <p:ph idx="1"/>
          </p:nvPr>
        </p:nvSpPr>
        <p:spPr/>
        <p:txBody>
          <a:bodyPr/>
          <a:lstStyle/>
          <a:p>
            <a:r>
              <a:rPr lang="en-US" dirty="0">
                <a:solidFill>
                  <a:schemeClr val="bg1"/>
                </a:solidFill>
                <a:effectLst/>
              </a:rPr>
              <a:t>How can we increase voter turnout? </a:t>
            </a:r>
          </a:p>
          <a:p>
            <a:r>
              <a:rPr lang="en-US" dirty="0"/>
              <a:t>Brainstorm in groups of 4</a:t>
            </a:r>
            <a:endParaRPr lang="en-US" dirty="0">
              <a:solidFill>
                <a:schemeClr val="bg1"/>
              </a:solidFill>
              <a:effectLst/>
            </a:endParaRPr>
          </a:p>
        </p:txBody>
      </p:sp>
    </p:spTree>
    <p:extLst>
      <p:ext uri="{BB962C8B-B14F-4D97-AF65-F5344CB8AC3E}">
        <p14:creationId xmlns:p14="http://schemas.microsoft.com/office/powerpoint/2010/main" val="3190313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BA18D-3BDA-8EE7-27EB-5DC34D6BAADA}"/>
              </a:ext>
            </a:extLst>
          </p:cNvPr>
          <p:cNvSpPr>
            <a:spLocks noGrp="1"/>
          </p:cNvSpPr>
          <p:nvPr>
            <p:ph type="ctrTitle"/>
          </p:nvPr>
        </p:nvSpPr>
        <p:spPr/>
        <p:txBody>
          <a:bodyPr/>
          <a:lstStyle/>
          <a:p>
            <a:r>
              <a:rPr lang="nl-NL" dirty="0" err="1">
                <a:solidFill>
                  <a:schemeClr val="bg1"/>
                </a:solidFill>
              </a:rPr>
              <a:t>Lesson</a:t>
            </a:r>
            <a:r>
              <a:rPr lang="nl-NL" dirty="0">
                <a:solidFill>
                  <a:schemeClr val="bg1"/>
                </a:solidFill>
              </a:rPr>
              <a:t> 3</a:t>
            </a:r>
          </a:p>
        </p:txBody>
      </p:sp>
      <p:sp>
        <p:nvSpPr>
          <p:cNvPr id="3" name="Ondertitel 2">
            <a:extLst>
              <a:ext uri="{FF2B5EF4-FFF2-40B4-BE49-F238E27FC236}">
                <a16:creationId xmlns:a16="http://schemas.microsoft.com/office/drawing/2014/main" id="{55E170F8-FA3C-EF81-F426-182E0F4081F9}"/>
              </a:ext>
            </a:extLst>
          </p:cNvPr>
          <p:cNvSpPr>
            <a:spLocks noGrp="1"/>
          </p:cNvSpPr>
          <p:nvPr>
            <p:ph type="subTitle" idx="1"/>
          </p:nvPr>
        </p:nvSpPr>
        <p:spPr/>
        <p:txBody>
          <a:bodyPr/>
          <a:lstStyle/>
          <a:p>
            <a:r>
              <a:rPr lang="nl-NL" dirty="0" err="1">
                <a:solidFill>
                  <a:schemeClr val="bg1"/>
                </a:solidFill>
              </a:rPr>
              <a:t>After</a:t>
            </a:r>
            <a:r>
              <a:rPr lang="nl-NL" dirty="0">
                <a:solidFill>
                  <a:schemeClr val="bg1"/>
                </a:solidFill>
              </a:rPr>
              <a:t> </a:t>
            </a:r>
            <a:r>
              <a:rPr lang="nl-NL" dirty="0" err="1">
                <a:solidFill>
                  <a:schemeClr val="bg1"/>
                </a:solidFill>
              </a:rPr>
              <a:t>the</a:t>
            </a:r>
            <a:r>
              <a:rPr lang="nl-NL" dirty="0">
                <a:solidFill>
                  <a:schemeClr val="bg1"/>
                </a:solidFill>
              </a:rPr>
              <a:t> </a:t>
            </a:r>
            <a:r>
              <a:rPr lang="nl-NL" dirty="0" err="1">
                <a:solidFill>
                  <a:schemeClr val="bg1"/>
                </a:solidFill>
              </a:rPr>
              <a:t>elections</a:t>
            </a:r>
            <a:endParaRPr lang="nl-NL" dirty="0">
              <a:solidFill>
                <a:schemeClr val="bg1"/>
              </a:solidFill>
            </a:endParaRPr>
          </a:p>
        </p:txBody>
      </p:sp>
    </p:spTree>
    <p:extLst>
      <p:ext uri="{BB962C8B-B14F-4D97-AF65-F5344CB8AC3E}">
        <p14:creationId xmlns:p14="http://schemas.microsoft.com/office/powerpoint/2010/main" val="4086788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E61280-3C59-F6F0-0A3F-79448DC62B02}"/>
              </a:ext>
            </a:extLst>
          </p:cNvPr>
          <p:cNvSpPr>
            <a:spLocks noGrp="1"/>
          </p:cNvSpPr>
          <p:nvPr>
            <p:ph type="title"/>
          </p:nvPr>
        </p:nvSpPr>
        <p:spPr>
          <a:xfrm>
            <a:off x="637570" y="66675"/>
            <a:ext cx="10353762" cy="1257300"/>
          </a:xfrm>
        </p:spPr>
        <p:txBody>
          <a:bodyPr/>
          <a:lstStyle/>
          <a:p>
            <a:pPr algn="l"/>
            <a:r>
              <a:rPr lang="nl-NL" dirty="0" err="1"/>
              <a:t>Results</a:t>
            </a:r>
            <a:r>
              <a:rPr lang="nl-NL" dirty="0"/>
              <a:t> </a:t>
            </a:r>
            <a:r>
              <a:rPr lang="nl-NL" dirty="0" err="1"/>
              <a:t>elections</a:t>
            </a:r>
            <a:endParaRPr lang="nl-NL" dirty="0"/>
          </a:p>
        </p:txBody>
      </p:sp>
      <p:sp>
        <p:nvSpPr>
          <p:cNvPr id="3" name="Tijdelijke aanduiding voor inhoud 2">
            <a:extLst>
              <a:ext uri="{FF2B5EF4-FFF2-40B4-BE49-F238E27FC236}">
                <a16:creationId xmlns:a16="http://schemas.microsoft.com/office/drawing/2014/main" id="{583D806D-9C93-97B9-E6D3-C315A5910265}"/>
              </a:ext>
            </a:extLst>
          </p:cNvPr>
          <p:cNvSpPr>
            <a:spLocks noGrp="1"/>
          </p:cNvSpPr>
          <p:nvPr>
            <p:ph idx="1"/>
          </p:nvPr>
        </p:nvSpPr>
        <p:spPr/>
        <p:txBody>
          <a:bodyPr/>
          <a:lstStyle/>
          <a:p>
            <a:r>
              <a:rPr lang="nl-NL" dirty="0" err="1">
                <a:solidFill>
                  <a:schemeClr val="bg1"/>
                </a:solidFill>
                <a:effectLst/>
              </a:rPr>
              <a:t>Results</a:t>
            </a:r>
            <a:r>
              <a:rPr lang="nl-NL" dirty="0">
                <a:solidFill>
                  <a:schemeClr val="bg1"/>
                </a:solidFill>
                <a:effectLst/>
              </a:rPr>
              <a:t> Netherlands</a:t>
            </a:r>
          </a:p>
          <a:p>
            <a:endParaRPr lang="nl-NL" dirty="0">
              <a:solidFill>
                <a:schemeClr val="bg1"/>
              </a:solidFill>
              <a:effectLst/>
            </a:endParaRPr>
          </a:p>
        </p:txBody>
      </p:sp>
    </p:spTree>
    <p:extLst>
      <p:ext uri="{BB962C8B-B14F-4D97-AF65-F5344CB8AC3E}">
        <p14:creationId xmlns:p14="http://schemas.microsoft.com/office/powerpoint/2010/main" val="1482188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E61280-3C59-F6F0-0A3F-79448DC62B02}"/>
              </a:ext>
            </a:extLst>
          </p:cNvPr>
          <p:cNvSpPr>
            <a:spLocks noGrp="1"/>
          </p:cNvSpPr>
          <p:nvPr>
            <p:ph type="title"/>
          </p:nvPr>
        </p:nvSpPr>
        <p:spPr>
          <a:xfrm>
            <a:off x="637570" y="66675"/>
            <a:ext cx="10353762" cy="1257300"/>
          </a:xfrm>
        </p:spPr>
        <p:txBody>
          <a:bodyPr/>
          <a:lstStyle/>
          <a:p>
            <a:pPr algn="l"/>
            <a:r>
              <a:rPr lang="nl-NL" dirty="0" err="1"/>
              <a:t>Results</a:t>
            </a:r>
            <a:r>
              <a:rPr lang="nl-NL" dirty="0"/>
              <a:t> </a:t>
            </a:r>
            <a:r>
              <a:rPr lang="nl-NL" dirty="0" err="1"/>
              <a:t>election</a:t>
            </a:r>
            <a:endParaRPr lang="nl-NL" dirty="0"/>
          </a:p>
        </p:txBody>
      </p:sp>
      <p:sp>
        <p:nvSpPr>
          <p:cNvPr id="3" name="Tijdelijke aanduiding voor inhoud 2">
            <a:extLst>
              <a:ext uri="{FF2B5EF4-FFF2-40B4-BE49-F238E27FC236}">
                <a16:creationId xmlns:a16="http://schemas.microsoft.com/office/drawing/2014/main" id="{583D806D-9C93-97B9-E6D3-C315A5910265}"/>
              </a:ext>
            </a:extLst>
          </p:cNvPr>
          <p:cNvSpPr>
            <a:spLocks noGrp="1"/>
          </p:cNvSpPr>
          <p:nvPr>
            <p:ph idx="1"/>
          </p:nvPr>
        </p:nvSpPr>
        <p:spPr/>
        <p:txBody>
          <a:bodyPr/>
          <a:lstStyle/>
          <a:p>
            <a:r>
              <a:rPr lang="nl-NL" dirty="0" err="1">
                <a:solidFill>
                  <a:schemeClr val="bg1"/>
                </a:solidFill>
                <a:effectLst/>
              </a:rPr>
              <a:t>Result</a:t>
            </a:r>
            <a:r>
              <a:rPr lang="nl-NL" dirty="0">
                <a:solidFill>
                  <a:schemeClr val="bg1"/>
                </a:solidFill>
                <a:effectLst/>
              </a:rPr>
              <a:t> Europe</a:t>
            </a:r>
          </a:p>
          <a:p>
            <a:endParaRPr lang="nl-NL" dirty="0">
              <a:solidFill>
                <a:schemeClr val="bg1"/>
              </a:solidFill>
              <a:effectLst/>
            </a:endParaRPr>
          </a:p>
        </p:txBody>
      </p:sp>
    </p:spTree>
    <p:extLst>
      <p:ext uri="{BB962C8B-B14F-4D97-AF65-F5344CB8AC3E}">
        <p14:creationId xmlns:p14="http://schemas.microsoft.com/office/powerpoint/2010/main" val="1062920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4817F-AF21-F5C4-E762-A9A88026346D}"/>
              </a:ext>
            </a:extLst>
          </p:cNvPr>
          <p:cNvSpPr>
            <a:spLocks noGrp="1"/>
          </p:cNvSpPr>
          <p:nvPr>
            <p:ph type="title"/>
          </p:nvPr>
        </p:nvSpPr>
        <p:spPr>
          <a:xfrm>
            <a:off x="913795" y="111760"/>
            <a:ext cx="10353762" cy="1257300"/>
          </a:xfrm>
        </p:spPr>
        <p:txBody>
          <a:bodyPr/>
          <a:lstStyle/>
          <a:p>
            <a:pPr algn="l"/>
            <a:r>
              <a:rPr lang="nl-NL" dirty="0" err="1"/>
              <a:t>After</a:t>
            </a:r>
            <a:r>
              <a:rPr lang="nl-NL" dirty="0"/>
              <a:t> </a:t>
            </a:r>
            <a:r>
              <a:rPr lang="nl-NL" dirty="0" err="1"/>
              <a:t>the</a:t>
            </a:r>
            <a:r>
              <a:rPr lang="nl-NL" dirty="0"/>
              <a:t> </a:t>
            </a:r>
            <a:r>
              <a:rPr lang="nl-NL" dirty="0" err="1"/>
              <a:t>election</a:t>
            </a:r>
            <a:endParaRPr lang="nl-NL" dirty="0"/>
          </a:p>
        </p:txBody>
      </p:sp>
      <p:sp>
        <p:nvSpPr>
          <p:cNvPr id="3" name="Tijdelijke aanduiding voor inhoud 2">
            <a:extLst>
              <a:ext uri="{FF2B5EF4-FFF2-40B4-BE49-F238E27FC236}">
                <a16:creationId xmlns:a16="http://schemas.microsoft.com/office/drawing/2014/main" id="{04A07554-26FD-5B2F-06F5-5DABED0D64AE}"/>
              </a:ext>
            </a:extLst>
          </p:cNvPr>
          <p:cNvSpPr>
            <a:spLocks noGrp="1"/>
          </p:cNvSpPr>
          <p:nvPr>
            <p:ph idx="1"/>
          </p:nvPr>
        </p:nvSpPr>
        <p:spPr/>
        <p:txBody>
          <a:bodyPr>
            <a:normAutofit/>
          </a:bodyPr>
          <a:lstStyle/>
          <a:p>
            <a:pPr indent="-305435"/>
            <a:r>
              <a:rPr lang="en-US" dirty="0">
                <a:solidFill>
                  <a:schemeClr val="bg1"/>
                </a:solidFill>
                <a:effectLst/>
                <a:latin typeface="Arial" panose="020B0604020202020204" pitchFamily="34" charset="0"/>
                <a:ea typeface="+mn-lt"/>
                <a:cs typeface="Arial" panose="020B0604020202020204" pitchFamily="34" charset="0"/>
              </a:rPr>
              <a:t>Political Groups in the European Parliament</a:t>
            </a:r>
          </a:p>
          <a:p>
            <a:pPr lvl="1" indent="-305435"/>
            <a:r>
              <a:rPr lang="en-US" dirty="0">
                <a:solidFill>
                  <a:schemeClr val="bg1"/>
                </a:solidFill>
                <a:effectLst/>
                <a:latin typeface="Arial" panose="020B0604020202020204" pitchFamily="34" charset="0"/>
                <a:ea typeface="+mn-lt"/>
                <a:cs typeface="Arial" panose="020B0604020202020204" pitchFamily="34" charset="0"/>
              </a:rPr>
              <a:t>Groups formed based on ideological agreements.</a:t>
            </a:r>
          </a:p>
          <a:p>
            <a:pPr lvl="1" indent="-305435"/>
            <a:r>
              <a:rPr lang="en-US" dirty="0">
                <a:solidFill>
                  <a:schemeClr val="bg1"/>
                </a:solidFill>
                <a:effectLst/>
                <a:latin typeface="Arial" panose="020B0604020202020204" pitchFamily="34" charset="0"/>
                <a:ea typeface="+mn-lt"/>
                <a:cs typeface="Arial" panose="020B0604020202020204" pitchFamily="34" charset="0"/>
              </a:rPr>
              <a:t>Currently: 7 groups.</a:t>
            </a:r>
          </a:p>
          <a:p>
            <a:pPr indent="-305435"/>
            <a:r>
              <a:rPr lang="en-US" dirty="0">
                <a:solidFill>
                  <a:schemeClr val="bg1"/>
                </a:solidFill>
                <a:effectLst/>
                <a:latin typeface="Arial" panose="020B0604020202020204" pitchFamily="34" charset="0"/>
                <a:ea typeface="+mn-lt"/>
                <a:cs typeface="Arial" panose="020B0604020202020204" pitchFamily="34" charset="0"/>
              </a:rPr>
              <a:t>Each group elects a chair and a board.</a:t>
            </a:r>
          </a:p>
          <a:p>
            <a:pPr lvl="1" indent="-305435"/>
            <a:r>
              <a:rPr lang="en-US" dirty="0">
                <a:solidFill>
                  <a:schemeClr val="bg1"/>
                </a:solidFill>
                <a:effectLst/>
                <a:latin typeface="Arial" panose="020B0604020202020204" pitchFamily="34" charset="0"/>
                <a:ea typeface="+mn-lt"/>
                <a:cs typeface="Arial" panose="020B0604020202020204" pitchFamily="34" charset="0"/>
              </a:rPr>
              <a:t>Responsible for leading the group and setting the political agenda.</a:t>
            </a:r>
          </a:p>
          <a:p>
            <a:pPr lvl="1" indent="-305435"/>
            <a:r>
              <a:rPr lang="en-US" dirty="0">
                <a:solidFill>
                  <a:schemeClr val="bg1"/>
                </a:solidFill>
                <a:effectLst/>
                <a:latin typeface="Arial" panose="020B0604020202020204" pitchFamily="34" charset="0"/>
                <a:ea typeface="+mn-lt"/>
                <a:cs typeface="Arial" panose="020B0604020202020204" pitchFamily="34" charset="0"/>
              </a:rPr>
              <a:t>Regular meetings to discuss positions and make decisions.</a:t>
            </a:r>
          </a:p>
          <a:p>
            <a:pPr lvl="1" indent="-305435"/>
            <a:r>
              <a:rPr lang="en-US" dirty="0">
                <a:solidFill>
                  <a:schemeClr val="bg1"/>
                </a:solidFill>
                <a:effectLst/>
                <a:latin typeface="Arial" panose="020B0604020202020204" pitchFamily="34" charset="0"/>
                <a:ea typeface="+mn-lt"/>
                <a:cs typeface="Arial" panose="020B0604020202020204" pitchFamily="34" charset="0"/>
              </a:rPr>
              <a:t>Groups can collaborate and form coalitions based on common interests.</a:t>
            </a:r>
          </a:p>
          <a:p>
            <a:pPr indent="-305435"/>
            <a:endParaRPr lang="en-US" dirty="0">
              <a:solidFill>
                <a:schemeClr val="bg1"/>
              </a:solidFill>
              <a:effectLst/>
              <a:latin typeface="Arial" panose="020B0604020202020204" pitchFamily="34" charset="0"/>
              <a:ea typeface="+mn-lt"/>
              <a:cs typeface="Arial" panose="020B0604020202020204" pitchFamily="34" charset="0"/>
            </a:endParaRPr>
          </a:p>
          <a:p>
            <a:pPr indent="-305435"/>
            <a:endParaRPr lang="en-US" dirty="0">
              <a:solidFill>
                <a:schemeClr val="bg1"/>
              </a:solidFill>
              <a:effectLst/>
              <a:latin typeface="Arial" panose="020B0604020202020204" pitchFamily="34" charset="0"/>
              <a:ea typeface="+mn-lt"/>
              <a:cs typeface="Arial" panose="020B0604020202020204" pitchFamily="34" charset="0"/>
            </a:endParaRPr>
          </a:p>
          <a:p>
            <a:pPr indent="-305435"/>
            <a:endParaRPr lang="en-US" dirty="0">
              <a:solidFill>
                <a:schemeClr val="bg1"/>
              </a:solidFill>
              <a:effectLst/>
              <a:latin typeface="Arial" panose="020B0604020202020204" pitchFamily="34" charset="0"/>
              <a:ea typeface="+mn-lt"/>
              <a:cs typeface="Arial" panose="020B0604020202020204" pitchFamily="34" charset="0"/>
            </a:endParaRPr>
          </a:p>
          <a:p>
            <a:pPr indent="-305435"/>
            <a:endParaRPr lang="en-US" dirty="0">
              <a:solidFill>
                <a:schemeClr val="bg1"/>
              </a:solidFill>
              <a:effectLst/>
              <a:latin typeface="Arial" panose="020B0604020202020204" pitchFamily="34" charset="0"/>
              <a:ea typeface="+mn-lt"/>
              <a:cs typeface="Arial" panose="020B0604020202020204" pitchFamily="34" charset="0"/>
            </a:endParaRPr>
          </a:p>
          <a:p>
            <a:pPr indent="-305435"/>
            <a:endParaRPr lang="en-US" dirty="0">
              <a:solidFill>
                <a:schemeClr val="bg1"/>
              </a:solidFill>
              <a:effectLst/>
              <a:latin typeface="Arial" panose="020B0604020202020204" pitchFamily="34" charset="0"/>
              <a:ea typeface="+mn-lt"/>
              <a:cs typeface="Arial" panose="020B0604020202020204" pitchFamily="34" charset="0"/>
            </a:endParaRPr>
          </a:p>
          <a:p>
            <a:pPr indent="-305435"/>
            <a:endParaRPr lang="nl-NL" dirty="0">
              <a:solidFill>
                <a:schemeClr val="bg1"/>
              </a:solidFill>
              <a:effectLst/>
              <a:latin typeface="Arial" panose="020B0604020202020204" pitchFamily="34" charset="0"/>
              <a:cs typeface="Arial" panose="020B0604020202020204" pitchFamily="34" charset="0"/>
            </a:endParaRPr>
          </a:p>
          <a:p>
            <a:pPr indent="-305435"/>
            <a:endParaRPr lang="nl-NL" dirty="0"/>
          </a:p>
          <a:p>
            <a:pPr indent="-305435"/>
            <a:endParaRPr lang="nl-NL" dirty="0"/>
          </a:p>
          <a:p>
            <a:pPr indent="-30543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2098779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24E68-D758-C8A5-062A-B1BA05C516D4}"/>
              </a:ext>
            </a:extLst>
          </p:cNvPr>
          <p:cNvSpPr>
            <a:spLocks noGrp="1"/>
          </p:cNvSpPr>
          <p:nvPr>
            <p:ph type="title"/>
          </p:nvPr>
        </p:nvSpPr>
        <p:spPr>
          <a:xfrm>
            <a:off x="781715" y="132080"/>
            <a:ext cx="10353762" cy="1257300"/>
          </a:xfrm>
        </p:spPr>
        <p:txBody>
          <a:bodyPr/>
          <a:lstStyle/>
          <a:p>
            <a:pPr algn="l"/>
            <a:r>
              <a:rPr lang="nl-NL" dirty="0"/>
              <a:t>Activity: </a:t>
            </a:r>
            <a:r>
              <a:rPr lang="nl-NL" dirty="0" err="1"/>
              <a:t>Debate</a:t>
            </a:r>
            <a:r>
              <a:rPr lang="nl-NL" dirty="0"/>
              <a:t>!</a:t>
            </a:r>
          </a:p>
        </p:txBody>
      </p:sp>
      <p:sp>
        <p:nvSpPr>
          <p:cNvPr id="3" name="Tijdelijke aanduiding voor inhoud 2">
            <a:extLst>
              <a:ext uri="{FF2B5EF4-FFF2-40B4-BE49-F238E27FC236}">
                <a16:creationId xmlns:a16="http://schemas.microsoft.com/office/drawing/2014/main" id="{FC8A2D1C-77CE-E797-36A7-A987B2954DEC}"/>
              </a:ext>
            </a:extLst>
          </p:cNvPr>
          <p:cNvSpPr>
            <a:spLocks noGrp="1"/>
          </p:cNvSpPr>
          <p:nvPr>
            <p:ph idx="1"/>
          </p:nvPr>
        </p:nvSpPr>
        <p:spPr/>
        <p:txBody>
          <a:bodyPr/>
          <a:lstStyle/>
          <a:p>
            <a:r>
              <a:rPr lang="en-US" dirty="0">
                <a:solidFill>
                  <a:schemeClr val="bg1"/>
                </a:solidFill>
                <a:effectLst/>
              </a:rPr>
              <a:t>Solution for engaging citizens with the European Union:</a:t>
            </a:r>
          </a:p>
          <a:p>
            <a:r>
              <a:rPr lang="en-US" sz="2800" b="1" dirty="0">
                <a:solidFill>
                  <a:schemeClr val="bg1"/>
                </a:solidFill>
                <a:effectLst/>
              </a:rPr>
              <a:t>“History education in the European Union should be a shared curriculum”</a:t>
            </a:r>
          </a:p>
          <a:p>
            <a:endParaRPr lang="en-US" dirty="0">
              <a:solidFill>
                <a:schemeClr val="bg1"/>
              </a:solidFill>
              <a:effectLst/>
            </a:endParaRPr>
          </a:p>
          <a:p>
            <a:endParaRPr lang="en-US" dirty="0">
              <a:solidFill>
                <a:schemeClr val="bg1"/>
              </a:solidFill>
              <a:effectLst/>
            </a:endParaRPr>
          </a:p>
          <a:p>
            <a:endParaRPr lang="en-US" dirty="0">
              <a:solidFill>
                <a:schemeClr val="bg1"/>
              </a:solidFill>
              <a:effectLst/>
            </a:endParaRPr>
          </a:p>
          <a:p>
            <a:endParaRPr lang="en-US" dirty="0">
              <a:solidFill>
                <a:schemeClr val="bg1"/>
              </a:solidFill>
              <a:effectLst/>
            </a:endParaRPr>
          </a:p>
          <a:p>
            <a:endParaRPr lang="en-US" dirty="0">
              <a:solidFill>
                <a:schemeClr val="bg1"/>
              </a:solidFill>
              <a:effectLst/>
            </a:endParaRPr>
          </a:p>
        </p:txBody>
      </p:sp>
    </p:spTree>
    <p:extLst>
      <p:ext uri="{BB962C8B-B14F-4D97-AF65-F5344CB8AC3E}">
        <p14:creationId xmlns:p14="http://schemas.microsoft.com/office/powerpoint/2010/main" val="3904702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24E68-D758-C8A5-062A-B1BA05C516D4}"/>
              </a:ext>
            </a:extLst>
          </p:cNvPr>
          <p:cNvSpPr>
            <a:spLocks noGrp="1"/>
          </p:cNvSpPr>
          <p:nvPr>
            <p:ph type="title"/>
          </p:nvPr>
        </p:nvSpPr>
        <p:spPr>
          <a:xfrm>
            <a:off x="781714" y="132080"/>
            <a:ext cx="11410285" cy="1257300"/>
          </a:xfrm>
        </p:spPr>
        <p:txBody>
          <a:bodyPr>
            <a:normAutofit/>
          </a:bodyPr>
          <a:lstStyle/>
          <a:p>
            <a:pPr algn="l"/>
            <a:r>
              <a:rPr lang="nl-NL" dirty="0"/>
              <a:t>Activity: </a:t>
            </a:r>
            <a:r>
              <a:rPr lang="nl-NL" dirty="0" err="1"/>
              <a:t>Viewing</a:t>
            </a:r>
            <a:r>
              <a:rPr lang="nl-NL" dirty="0"/>
              <a:t> </a:t>
            </a:r>
            <a:r>
              <a:rPr lang="nl-NL" dirty="0" err="1"/>
              <a:t>assignment</a:t>
            </a:r>
            <a:r>
              <a:rPr lang="nl-NL" dirty="0"/>
              <a:t> Zondag met Lubach</a:t>
            </a:r>
          </a:p>
        </p:txBody>
      </p:sp>
      <p:sp>
        <p:nvSpPr>
          <p:cNvPr id="3" name="Tijdelijke aanduiding voor inhoud 2">
            <a:extLst>
              <a:ext uri="{FF2B5EF4-FFF2-40B4-BE49-F238E27FC236}">
                <a16:creationId xmlns:a16="http://schemas.microsoft.com/office/drawing/2014/main" id="{FC8A2D1C-77CE-E797-36A7-A987B2954DEC}"/>
              </a:ext>
            </a:extLst>
          </p:cNvPr>
          <p:cNvSpPr>
            <a:spLocks noGrp="1"/>
          </p:cNvSpPr>
          <p:nvPr>
            <p:ph idx="1"/>
          </p:nvPr>
        </p:nvSpPr>
        <p:spPr/>
        <p:txBody>
          <a:bodyPr/>
          <a:lstStyle/>
          <a:p>
            <a:r>
              <a:rPr lang="nl-NL" dirty="0">
                <a:solidFill>
                  <a:schemeClr val="bg1"/>
                </a:solidFill>
                <a:effectLst/>
                <a:hlinkClick r:id="rId3">
                  <a:extLst>
                    <a:ext uri="{A12FA001-AC4F-418D-AE19-62706E023703}">
                      <ahyp:hlinkClr xmlns:ahyp="http://schemas.microsoft.com/office/drawing/2018/hyperlinkcolor" val="tx"/>
                    </a:ext>
                  </a:extLst>
                </a:hlinkClick>
              </a:rPr>
              <a:t>Arjen Lubach</a:t>
            </a:r>
            <a:endParaRPr lang="nl-NL" dirty="0">
              <a:solidFill>
                <a:schemeClr val="bg1"/>
              </a:solidFill>
              <a:effectLst/>
            </a:endParaRPr>
          </a:p>
          <a:p>
            <a:r>
              <a:rPr lang="nl-NL" dirty="0" err="1">
                <a:solidFill>
                  <a:schemeClr val="bg1"/>
                </a:solidFill>
                <a:effectLst/>
              </a:rPr>
              <a:t>While</a:t>
            </a:r>
            <a:r>
              <a:rPr lang="nl-NL" dirty="0">
                <a:solidFill>
                  <a:schemeClr val="bg1"/>
                </a:solidFill>
                <a:effectLst/>
              </a:rPr>
              <a:t> </a:t>
            </a:r>
            <a:r>
              <a:rPr lang="nl-NL" dirty="0" err="1">
                <a:solidFill>
                  <a:schemeClr val="bg1"/>
                </a:solidFill>
                <a:effectLst/>
              </a:rPr>
              <a:t>watching</a:t>
            </a:r>
            <a:r>
              <a:rPr lang="nl-NL" dirty="0">
                <a:solidFill>
                  <a:schemeClr val="bg1"/>
                </a:solidFill>
                <a:effectLst/>
              </a:rPr>
              <a:t>, </a:t>
            </a:r>
            <a:r>
              <a:rPr lang="nl-NL" dirty="0" err="1">
                <a:solidFill>
                  <a:schemeClr val="bg1"/>
                </a:solidFill>
                <a:effectLst/>
              </a:rPr>
              <a:t>answer</a:t>
            </a:r>
            <a:r>
              <a:rPr lang="nl-NL" dirty="0">
                <a:solidFill>
                  <a:schemeClr val="bg1"/>
                </a:solidFill>
                <a:effectLst/>
              </a:rPr>
              <a:t> </a:t>
            </a:r>
            <a:r>
              <a:rPr lang="nl-NL" dirty="0" err="1">
                <a:solidFill>
                  <a:schemeClr val="bg1"/>
                </a:solidFill>
                <a:effectLst/>
              </a:rPr>
              <a:t>the</a:t>
            </a:r>
            <a:r>
              <a:rPr lang="nl-NL" dirty="0">
                <a:solidFill>
                  <a:schemeClr val="bg1"/>
                </a:solidFill>
                <a:effectLst/>
              </a:rPr>
              <a:t> </a:t>
            </a:r>
            <a:r>
              <a:rPr lang="nl-NL" dirty="0" err="1">
                <a:solidFill>
                  <a:schemeClr val="bg1"/>
                </a:solidFill>
                <a:effectLst/>
              </a:rPr>
              <a:t>questions</a:t>
            </a:r>
            <a:r>
              <a:rPr lang="nl-NL" dirty="0">
                <a:solidFill>
                  <a:schemeClr val="bg1"/>
                </a:solidFill>
                <a:effectLst/>
              </a:rPr>
              <a:t> on </a:t>
            </a:r>
            <a:r>
              <a:rPr lang="nl-NL" dirty="0" err="1">
                <a:solidFill>
                  <a:schemeClr val="bg1"/>
                </a:solidFill>
                <a:effectLst/>
              </a:rPr>
              <a:t>the</a:t>
            </a:r>
            <a:r>
              <a:rPr lang="nl-NL" dirty="0">
                <a:solidFill>
                  <a:schemeClr val="bg1"/>
                </a:solidFill>
                <a:effectLst/>
              </a:rPr>
              <a:t> </a:t>
            </a:r>
            <a:r>
              <a:rPr lang="nl-NL" dirty="0" err="1">
                <a:solidFill>
                  <a:schemeClr val="bg1"/>
                </a:solidFill>
                <a:effectLst/>
              </a:rPr>
              <a:t>handout</a:t>
            </a:r>
            <a:endParaRPr lang="nl-NL" dirty="0">
              <a:solidFill>
                <a:schemeClr val="bg1"/>
              </a:solidFill>
              <a:effectLst/>
            </a:endParaRPr>
          </a:p>
        </p:txBody>
      </p:sp>
    </p:spTree>
    <p:extLst>
      <p:ext uri="{BB962C8B-B14F-4D97-AF65-F5344CB8AC3E}">
        <p14:creationId xmlns:p14="http://schemas.microsoft.com/office/powerpoint/2010/main" val="261078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BA18D-3BDA-8EE7-27EB-5DC34D6BAADA}"/>
              </a:ext>
            </a:extLst>
          </p:cNvPr>
          <p:cNvSpPr>
            <a:spLocks noGrp="1"/>
          </p:cNvSpPr>
          <p:nvPr>
            <p:ph type="ctrTitle"/>
          </p:nvPr>
        </p:nvSpPr>
        <p:spPr/>
        <p:txBody>
          <a:bodyPr/>
          <a:lstStyle/>
          <a:p>
            <a:r>
              <a:rPr lang="nl-NL" dirty="0" err="1">
                <a:solidFill>
                  <a:schemeClr val="bg1"/>
                </a:solidFill>
                <a:effectLst/>
                <a:latin typeface="Arial" panose="020B0604020202020204" pitchFamily="34" charset="0"/>
                <a:cs typeface="Arial" panose="020B0604020202020204" pitchFamily="34" charset="0"/>
              </a:rPr>
              <a:t>Lesson</a:t>
            </a:r>
            <a:r>
              <a:rPr lang="nl-NL" dirty="0">
                <a:solidFill>
                  <a:schemeClr val="bg1"/>
                </a:solidFill>
                <a:effectLst/>
                <a:latin typeface="Arial" panose="020B0604020202020204" pitchFamily="34" charset="0"/>
                <a:cs typeface="Arial" panose="020B0604020202020204" pitchFamily="34" charset="0"/>
              </a:rPr>
              <a:t> 1</a:t>
            </a:r>
          </a:p>
        </p:txBody>
      </p:sp>
      <p:sp>
        <p:nvSpPr>
          <p:cNvPr id="3" name="Ondertitel 2">
            <a:extLst>
              <a:ext uri="{FF2B5EF4-FFF2-40B4-BE49-F238E27FC236}">
                <a16:creationId xmlns:a16="http://schemas.microsoft.com/office/drawing/2014/main" id="{55E170F8-FA3C-EF81-F426-182E0F4081F9}"/>
              </a:ext>
            </a:extLst>
          </p:cNvPr>
          <p:cNvSpPr>
            <a:spLocks noGrp="1"/>
          </p:cNvSpPr>
          <p:nvPr>
            <p:ph type="subTitle" idx="1"/>
          </p:nvPr>
        </p:nvSpPr>
        <p:spPr/>
        <p:txBody>
          <a:bodyPr/>
          <a:lstStyle/>
          <a:p>
            <a:r>
              <a:rPr lang="en-US" dirty="0">
                <a:solidFill>
                  <a:schemeClr val="bg1"/>
                </a:solidFill>
                <a:effectLst/>
              </a:rPr>
              <a:t>History and functioning of the EU</a:t>
            </a:r>
            <a:endParaRPr lang="nl-NL" dirty="0">
              <a:solidFill>
                <a:schemeClr val="bg1"/>
              </a:solidFill>
              <a:effectLst/>
            </a:endParaRPr>
          </a:p>
        </p:txBody>
      </p:sp>
    </p:spTree>
    <p:extLst>
      <p:ext uri="{BB962C8B-B14F-4D97-AF65-F5344CB8AC3E}">
        <p14:creationId xmlns:p14="http://schemas.microsoft.com/office/powerpoint/2010/main" val="162788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03E2B-14C8-B1D4-9A3B-12391FB1F3C9}"/>
              </a:ext>
            </a:extLst>
          </p:cNvPr>
          <p:cNvSpPr>
            <a:spLocks noGrp="1"/>
          </p:cNvSpPr>
          <p:nvPr>
            <p:ph type="title"/>
          </p:nvPr>
        </p:nvSpPr>
        <p:spPr>
          <a:xfrm>
            <a:off x="913794" y="101600"/>
            <a:ext cx="10953085" cy="1257300"/>
          </a:xfrm>
        </p:spPr>
        <p:txBody>
          <a:bodyPr>
            <a:normAutofit fontScale="90000"/>
          </a:bodyPr>
          <a:lstStyle/>
          <a:p>
            <a:r>
              <a:rPr lang="nl-NL" dirty="0">
                <a:solidFill>
                  <a:schemeClr val="tx1"/>
                </a:solidFill>
              </a:rPr>
              <a:t>Activity: ‘</a:t>
            </a:r>
            <a:r>
              <a:rPr lang="nl-NL" dirty="0" err="1">
                <a:solidFill>
                  <a:schemeClr val="tx1"/>
                </a:solidFill>
              </a:rPr>
              <a:t>What</a:t>
            </a:r>
            <a:r>
              <a:rPr lang="nl-NL" dirty="0">
                <a:solidFill>
                  <a:schemeClr val="tx1"/>
                </a:solidFill>
              </a:rPr>
              <a:t> do </a:t>
            </a:r>
            <a:r>
              <a:rPr lang="nl-NL" dirty="0" err="1">
                <a:solidFill>
                  <a:schemeClr val="tx1"/>
                </a:solidFill>
              </a:rPr>
              <a:t>you</a:t>
            </a:r>
            <a:r>
              <a:rPr lang="nl-NL" dirty="0">
                <a:solidFill>
                  <a:schemeClr val="tx1"/>
                </a:solidFill>
              </a:rPr>
              <a:t> </a:t>
            </a:r>
            <a:r>
              <a:rPr lang="nl-NL" dirty="0" err="1">
                <a:solidFill>
                  <a:schemeClr val="tx1"/>
                </a:solidFill>
              </a:rPr>
              <a:t>already</a:t>
            </a:r>
            <a:r>
              <a:rPr lang="nl-NL" dirty="0">
                <a:solidFill>
                  <a:schemeClr val="tx1"/>
                </a:solidFill>
              </a:rPr>
              <a:t> </a:t>
            </a:r>
            <a:r>
              <a:rPr lang="nl-NL" dirty="0" err="1">
                <a:solidFill>
                  <a:schemeClr val="tx1"/>
                </a:solidFill>
              </a:rPr>
              <a:t>know</a:t>
            </a:r>
            <a:r>
              <a:rPr lang="nl-NL" dirty="0">
                <a:solidFill>
                  <a:schemeClr val="tx1"/>
                </a:solidFill>
              </a:rPr>
              <a:t> </a:t>
            </a:r>
            <a:r>
              <a:rPr lang="nl-NL" dirty="0" err="1">
                <a:solidFill>
                  <a:schemeClr val="tx1"/>
                </a:solidFill>
              </a:rPr>
              <a:t>about</a:t>
            </a:r>
            <a:r>
              <a:rPr lang="nl-NL" dirty="0">
                <a:solidFill>
                  <a:schemeClr val="tx1"/>
                </a:solidFill>
              </a:rPr>
              <a:t> </a:t>
            </a:r>
            <a:r>
              <a:rPr lang="nl-NL" dirty="0" err="1">
                <a:solidFill>
                  <a:schemeClr val="tx1"/>
                </a:solidFill>
              </a:rPr>
              <a:t>the</a:t>
            </a:r>
            <a:r>
              <a:rPr lang="nl-NL" dirty="0">
                <a:solidFill>
                  <a:schemeClr val="tx1"/>
                </a:solidFill>
              </a:rPr>
              <a:t> EU?</a:t>
            </a:r>
          </a:p>
        </p:txBody>
      </p:sp>
      <p:sp>
        <p:nvSpPr>
          <p:cNvPr id="3" name="Tijdelijke aanduiding voor inhoud 2">
            <a:extLst>
              <a:ext uri="{FF2B5EF4-FFF2-40B4-BE49-F238E27FC236}">
                <a16:creationId xmlns:a16="http://schemas.microsoft.com/office/drawing/2014/main" id="{528B8023-F4A1-6A26-2D73-54335CD1872E}"/>
              </a:ext>
            </a:extLst>
          </p:cNvPr>
          <p:cNvSpPr>
            <a:spLocks noGrp="1"/>
          </p:cNvSpPr>
          <p:nvPr>
            <p:ph idx="1"/>
          </p:nvPr>
        </p:nvSpPr>
        <p:spPr/>
        <p:txBody>
          <a:bodyPr/>
          <a:lstStyle/>
          <a:p>
            <a:pPr indent="-305435"/>
            <a:r>
              <a:rPr lang="nl-NL" dirty="0">
                <a:ln>
                  <a:solidFill>
                    <a:srgbClr val="000000">
                      <a:lumMod val="75000"/>
                      <a:lumOff val="25000"/>
                      <a:alpha val="10000"/>
                    </a:srgbClr>
                  </a:solidFill>
                </a:ln>
                <a:solidFill>
                  <a:schemeClr val="bg1"/>
                </a:solidFill>
                <a:effectLst/>
                <a:hlinkClick r:id="rId2">
                  <a:extLst>
                    <a:ext uri="{A12FA001-AC4F-418D-AE19-62706E023703}">
                      <ahyp:hlinkClr xmlns:ahyp="http://schemas.microsoft.com/office/drawing/2018/hyperlinkcolor" val="tx"/>
                    </a:ext>
                  </a:extLst>
                </a:hlinkClick>
              </a:rPr>
              <a:t>Kahoot!</a:t>
            </a:r>
            <a:endParaRPr lang="nl-NL" dirty="0">
              <a:ln>
                <a:solidFill>
                  <a:srgbClr val="000000">
                    <a:lumMod val="75000"/>
                    <a:lumOff val="25000"/>
                    <a:alpha val="10000"/>
                  </a:srgbClr>
                </a:solidFill>
              </a:ln>
              <a:solidFill>
                <a:schemeClr val="bg1"/>
              </a:solidFill>
              <a:effectLst/>
            </a:endParaRPr>
          </a:p>
        </p:txBody>
      </p:sp>
    </p:spTree>
    <p:extLst>
      <p:ext uri="{BB962C8B-B14F-4D97-AF65-F5344CB8AC3E}">
        <p14:creationId xmlns:p14="http://schemas.microsoft.com/office/powerpoint/2010/main" val="290117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E90DF-4EB2-5220-3B9A-852411B99DCD}"/>
              </a:ext>
            </a:extLst>
          </p:cNvPr>
          <p:cNvSpPr>
            <a:spLocks noGrp="1"/>
          </p:cNvSpPr>
          <p:nvPr>
            <p:ph type="title"/>
          </p:nvPr>
        </p:nvSpPr>
        <p:spPr>
          <a:xfrm>
            <a:off x="730915" y="76428"/>
            <a:ext cx="10353762" cy="1257300"/>
          </a:xfrm>
        </p:spPr>
        <p:txBody>
          <a:bodyPr/>
          <a:lstStyle/>
          <a:p>
            <a:pPr algn="l"/>
            <a:r>
              <a:rPr lang="nl-NL" dirty="0" err="1"/>
              <a:t>Influence</a:t>
            </a:r>
            <a:r>
              <a:rPr lang="nl-NL" dirty="0"/>
              <a:t> of </a:t>
            </a:r>
            <a:r>
              <a:rPr lang="nl-NL" dirty="0" err="1"/>
              <a:t>the</a:t>
            </a:r>
            <a:r>
              <a:rPr lang="nl-NL" dirty="0"/>
              <a:t> EU on </a:t>
            </a:r>
            <a:r>
              <a:rPr lang="nl-NL" dirty="0" err="1"/>
              <a:t>your</a:t>
            </a:r>
            <a:r>
              <a:rPr lang="nl-NL" dirty="0"/>
              <a:t> life</a:t>
            </a:r>
          </a:p>
        </p:txBody>
      </p:sp>
      <p:sp>
        <p:nvSpPr>
          <p:cNvPr id="3" name="Tijdelijke aanduiding voor inhoud 2">
            <a:extLst>
              <a:ext uri="{FF2B5EF4-FFF2-40B4-BE49-F238E27FC236}">
                <a16:creationId xmlns:a16="http://schemas.microsoft.com/office/drawing/2014/main" id="{C9FC4CBD-7D6D-14DF-3FF6-515F71C91AAE}"/>
              </a:ext>
            </a:extLst>
          </p:cNvPr>
          <p:cNvSpPr>
            <a:spLocks noGrp="1"/>
          </p:cNvSpPr>
          <p:nvPr>
            <p:ph idx="1"/>
          </p:nvPr>
        </p:nvSpPr>
        <p:spPr/>
        <p:txBody>
          <a:bodyPr/>
          <a:lstStyle/>
          <a:p>
            <a:r>
              <a:rPr lang="nl-NL" dirty="0" err="1">
                <a:solidFill>
                  <a:schemeClr val="bg1"/>
                </a:solidFill>
                <a:effectLst/>
                <a:latin typeface="Arial" panose="020B0604020202020204" pitchFamily="34" charset="0"/>
                <a:cs typeface="Arial" panose="020B0604020202020204" pitchFamily="34" charset="0"/>
              </a:rPr>
              <a:t>What</a:t>
            </a:r>
            <a:r>
              <a:rPr lang="nl-NL" dirty="0">
                <a:solidFill>
                  <a:schemeClr val="bg1"/>
                </a:solidFill>
                <a:effectLst/>
                <a:latin typeface="Arial" panose="020B0604020202020204" pitchFamily="34" charset="0"/>
                <a:cs typeface="Arial" panose="020B0604020202020204" pitchFamily="34" charset="0"/>
              </a:rPr>
              <a:t> is </a:t>
            </a:r>
            <a:r>
              <a:rPr lang="nl-NL" dirty="0" err="1">
                <a:solidFill>
                  <a:schemeClr val="bg1"/>
                </a:solidFill>
                <a:effectLst/>
                <a:latin typeface="Arial" panose="020B0604020202020204" pitchFamily="34" charset="0"/>
                <a:cs typeface="Arial" panose="020B0604020202020204" pitchFamily="34" charset="0"/>
              </a:rPr>
              <a:t>the</a:t>
            </a:r>
            <a:r>
              <a:rPr lang="nl-NL" dirty="0">
                <a:solidFill>
                  <a:schemeClr val="bg1"/>
                </a:solidFill>
                <a:effectLst/>
                <a:latin typeface="Arial" panose="020B0604020202020204" pitchFamily="34" charset="0"/>
                <a:cs typeface="Arial" panose="020B0604020202020204" pitchFamily="34" charset="0"/>
              </a:rPr>
              <a:t> European Union?</a:t>
            </a:r>
          </a:p>
          <a:p>
            <a:r>
              <a:rPr lang="en-US" dirty="0">
                <a:solidFill>
                  <a:schemeClr val="bg1"/>
                </a:solidFill>
                <a:effectLst/>
                <a:latin typeface="Arial" panose="020B0604020202020204" pitchFamily="34" charset="0"/>
                <a:cs typeface="Arial" panose="020B0604020202020204" pitchFamily="34" charset="0"/>
              </a:rPr>
              <a:t>How does the EU influence your life?</a:t>
            </a:r>
            <a:endParaRPr lang="nl-NL" dirty="0">
              <a:solidFill>
                <a:schemeClr val="bg1"/>
              </a:solidFill>
              <a:effectLst/>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132D2AB8-3489-F171-A836-757B6A7326B7}"/>
              </a:ext>
            </a:extLst>
          </p:cNvPr>
          <p:cNvPicPr>
            <a:picLocks noChangeAspect="1"/>
          </p:cNvPicPr>
          <p:nvPr/>
        </p:nvPicPr>
        <p:blipFill>
          <a:blip r:embed="rId2"/>
          <a:stretch>
            <a:fillRect/>
          </a:stretch>
        </p:blipFill>
        <p:spPr>
          <a:xfrm rot="1423725">
            <a:off x="5712650" y="2814718"/>
            <a:ext cx="6496202" cy="394849"/>
          </a:xfrm>
          <a:prstGeom prst="rect">
            <a:avLst/>
          </a:prstGeom>
        </p:spPr>
      </p:pic>
      <p:pic>
        <p:nvPicPr>
          <p:cNvPr id="10" name="Afbeelding 9">
            <a:extLst>
              <a:ext uri="{FF2B5EF4-FFF2-40B4-BE49-F238E27FC236}">
                <a16:creationId xmlns:a16="http://schemas.microsoft.com/office/drawing/2014/main" id="{DA89FAED-DB2C-1CAB-6828-DB206192E115}"/>
              </a:ext>
            </a:extLst>
          </p:cNvPr>
          <p:cNvPicPr>
            <a:picLocks noChangeAspect="1"/>
          </p:cNvPicPr>
          <p:nvPr/>
        </p:nvPicPr>
        <p:blipFill>
          <a:blip r:embed="rId3"/>
          <a:stretch>
            <a:fillRect/>
          </a:stretch>
        </p:blipFill>
        <p:spPr>
          <a:xfrm>
            <a:off x="466760" y="3585536"/>
            <a:ext cx="9420225" cy="914400"/>
          </a:xfrm>
          <a:prstGeom prst="rect">
            <a:avLst/>
          </a:prstGeom>
        </p:spPr>
      </p:pic>
      <p:pic>
        <p:nvPicPr>
          <p:cNvPr id="13" name="Afbeelding 12">
            <a:extLst>
              <a:ext uri="{FF2B5EF4-FFF2-40B4-BE49-F238E27FC236}">
                <a16:creationId xmlns:a16="http://schemas.microsoft.com/office/drawing/2014/main" id="{E1C79BEC-926D-A5E0-75B3-06AD48366B29}"/>
              </a:ext>
            </a:extLst>
          </p:cNvPr>
          <p:cNvPicPr>
            <a:picLocks noChangeAspect="1"/>
          </p:cNvPicPr>
          <p:nvPr/>
        </p:nvPicPr>
        <p:blipFill>
          <a:blip r:embed="rId4"/>
          <a:stretch>
            <a:fillRect/>
          </a:stretch>
        </p:blipFill>
        <p:spPr>
          <a:xfrm>
            <a:off x="406856" y="5052039"/>
            <a:ext cx="6066096" cy="1608953"/>
          </a:xfrm>
          <a:prstGeom prst="rect">
            <a:avLst/>
          </a:prstGeom>
        </p:spPr>
      </p:pic>
      <p:pic>
        <p:nvPicPr>
          <p:cNvPr id="15" name="Afbeelding 14">
            <a:extLst>
              <a:ext uri="{FF2B5EF4-FFF2-40B4-BE49-F238E27FC236}">
                <a16:creationId xmlns:a16="http://schemas.microsoft.com/office/drawing/2014/main" id="{78E5854F-ACE4-D287-3BFC-68E7684D2523}"/>
              </a:ext>
            </a:extLst>
          </p:cNvPr>
          <p:cNvPicPr>
            <a:picLocks noChangeAspect="1"/>
          </p:cNvPicPr>
          <p:nvPr/>
        </p:nvPicPr>
        <p:blipFill>
          <a:blip r:embed="rId5"/>
          <a:stretch>
            <a:fillRect/>
          </a:stretch>
        </p:blipFill>
        <p:spPr>
          <a:xfrm rot="941551">
            <a:off x="6549653" y="5256121"/>
            <a:ext cx="5670517" cy="573125"/>
          </a:xfrm>
          <a:prstGeom prst="rect">
            <a:avLst/>
          </a:prstGeom>
        </p:spPr>
      </p:pic>
    </p:spTree>
    <p:extLst>
      <p:ext uri="{BB962C8B-B14F-4D97-AF65-F5344CB8AC3E}">
        <p14:creationId xmlns:p14="http://schemas.microsoft.com/office/powerpoint/2010/main" val="15510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457F1-AAD6-BDE6-38BA-F3B36A221CD0}"/>
              </a:ext>
            </a:extLst>
          </p:cNvPr>
          <p:cNvSpPr>
            <a:spLocks noGrp="1"/>
          </p:cNvSpPr>
          <p:nvPr>
            <p:ph type="title"/>
          </p:nvPr>
        </p:nvSpPr>
        <p:spPr>
          <a:xfrm>
            <a:off x="799495" y="57150"/>
            <a:ext cx="10353762" cy="1257300"/>
          </a:xfrm>
        </p:spPr>
        <p:txBody>
          <a:bodyPr/>
          <a:lstStyle/>
          <a:p>
            <a:pPr algn="l"/>
            <a:r>
              <a:rPr lang="nl-NL" dirty="0" err="1">
                <a:effectLst/>
              </a:rPr>
              <a:t>History</a:t>
            </a:r>
            <a:r>
              <a:rPr lang="nl-NL" dirty="0">
                <a:effectLst/>
              </a:rPr>
              <a:t> of </a:t>
            </a:r>
            <a:r>
              <a:rPr lang="nl-NL" dirty="0" err="1">
                <a:effectLst/>
              </a:rPr>
              <a:t>the</a:t>
            </a:r>
            <a:r>
              <a:rPr lang="nl-NL" dirty="0">
                <a:effectLst/>
              </a:rPr>
              <a:t> European Union</a:t>
            </a:r>
          </a:p>
        </p:txBody>
      </p:sp>
      <p:sp>
        <p:nvSpPr>
          <p:cNvPr id="3" name="Tijdelijke aanduiding voor inhoud 2">
            <a:extLst>
              <a:ext uri="{FF2B5EF4-FFF2-40B4-BE49-F238E27FC236}">
                <a16:creationId xmlns:a16="http://schemas.microsoft.com/office/drawing/2014/main" id="{BE3E8305-44FA-175F-41B5-1F9AD3056650}"/>
              </a:ext>
            </a:extLst>
          </p:cNvPr>
          <p:cNvSpPr>
            <a:spLocks noGrp="1"/>
          </p:cNvSpPr>
          <p:nvPr>
            <p:ph idx="1"/>
          </p:nvPr>
        </p:nvSpPr>
        <p:spPr>
          <a:xfrm>
            <a:off x="913795" y="1752600"/>
            <a:ext cx="10353762" cy="5048250"/>
          </a:xfrm>
        </p:spPr>
        <p:txBody>
          <a:bodyPr numCol="1">
            <a:normAutofit/>
          </a:bodyPr>
          <a:lstStyle/>
          <a:p>
            <a:r>
              <a:rPr lang="en-US" dirty="0">
                <a:solidFill>
                  <a:schemeClr val="bg1"/>
                </a:solidFill>
                <a:effectLst/>
              </a:rPr>
              <a:t>Ideal following WWII: 'Preventing war through cooperation in Europe'.</a:t>
            </a:r>
          </a:p>
          <a:p>
            <a:r>
              <a:rPr lang="nl-NL" dirty="0"/>
              <a:t>Goals:</a:t>
            </a:r>
            <a:endParaRPr lang="nl-NL" dirty="0">
              <a:solidFill>
                <a:schemeClr val="bg1"/>
              </a:solidFill>
              <a:effectLst/>
            </a:endParaRPr>
          </a:p>
          <a:p>
            <a:pPr lvl="1"/>
            <a:r>
              <a:rPr lang="en-US" dirty="0"/>
              <a:t>Revitalize the economy.</a:t>
            </a:r>
          </a:p>
          <a:p>
            <a:pPr lvl="1"/>
            <a:r>
              <a:rPr lang="en-US" dirty="0"/>
              <a:t>Maintain peace.</a:t>
            </a:r>
          </a:p>
          <a:p>
            <a:r>
              <a:rPr lang="nl-NL" dirty="0">
                <a:solidFill>
                  <a:schemeClr val="bg1"/>
                </a:solidFill>
                <a:effectLst/>
              </a:rPr>
              <a:t>The </a:t>
            </a:r>
            <a:r>
              <a:rPr lang="nl-NL" dirty="0" err="1">
                <a:solidFill>
                  <a:schemeClr val="bg1"/>
                </a:solidFill>
                <a:effectLst/>
              </a:rPr>
              <a:t>forerunner</a:t>
            </a:r>
            <a:r>
              <a:rPr lang="nl-NL" dirty="0">
                <a:solidFill>
                  <a:schemeClr val="bg1"/>
                </a:solidFill>
                <a:effectLst/>
              </a:rPr>
              <a:t> of </a:t>
            </a:r>
            <a:r>
              <a:rPr lang="nl-NL" dirty="0" err="1">
                <a:solidFill>
                  <a:schemeClr val="bg1"/>
                </a:solidFill>
                <a:effectLst/>
              </a:rPr>
              <a:t>the</a:t>
            </a:r>
            <a:r>
              <a:rPr lang="nl-NL" dirty="0">
                <a:solidFill>
                  <a:schemeClr val="bg1"/>
                </a:solidFill>
                <a:effectLst/>
              </a:rPr>
              <a:t> EU: European </a:t>
            </a:r>
            <a:r>
              <a:rPr lang="nl-NL" dirty="0" err="1">
                <a:solidFill>
                  <a:schemeClr val="bg1"/>
                </a:solidFill>
                <a:effectLst/>
              </a:rPr>
              <a:t>Coal</a:t>
            </a:r>
            <a:r>
              <a:rPr lang="nl-NL" dirty="0">
                <a:solidFill>
                  <a:schemeClr val="bg1"/>
                </a:solidFill>
                <a:effectLst/>
              </a:rPr>
              <a:t> </a:t>
            </a:r>
            <a:r>
              <a:rPr lang="nl-NL" dirty="0" err="1">
                <a:solidFill>
                  <a:schemeClr val="bg1"/>
                </a:solidFill>
                <a:effectLst/>
              </a:rPr>
              <a:t>and</a:t>
            </a:r>
            <a:r>
              <a:rPr lang="nl-NL" dirty="0">
                <a:solidFill>
                  <a:schemeClr val="bg1"/>
                </a:solidFill>
                <a:effectLst/>
              </a:rPr>
              <a:t> Steel Community (ECSC)</a:t>
            </a:r>
          </a:p>
          <a:p>
            <a:pPr lvl="1"/>
            <a:r>
              <a:rPr lang="en-US" dirty="0">
                <a:solidFill>
                  <a:schemeClr val="bg1"/>
                </a:solidFill>
                <a:effectLst/>
              </a:rPr>
              <a:t>Countries: Netherlands, Belgium, Germany, France, Italy, and Luxembourg.</a:t>
            </a:r>
          </a:p>
          <a:p>
            <a:pPr lvl="1"/>
            <a:r>
              <a:rPr lang="en-US" dirty="0">
                <a:solidFill>
                  <a:schemeClr val="bg1"/>
                </a:solidFill>
                <a:effectLst/>
              </a:rPr>
              <a:t>After World War II: tensions between France and Germany.</a:t>
            </a:r>
          </a:p>
          <a:p>
            <a:pPr lvl="1"/>
            <a:r>
              <a:rPr lang="en-US" dirty="0">
                <a:solidFill>
                  <a:schemeClr val="bg1"/>
                </a:solidFill>
                <a:effectLst/>
              </a:rPr>
              <a:t>Objective: preventing possible wars by not having individual steel industries per country.</a:t>
            </a:r>
          </a:p>
          <a:p>
            <a:pPr lvl="1"/>
            <a:r>
              <a:rPr lang="en-US" dirty="0">
                <a:solidFill>
                  <a:schemeClr val="bg1"/>
                </a:solidFill>
                <a:effectLst/>
              </a:rPr>
              <a:t>Success of the ECSC: reduction of tensions between countries.</a:t>
            </a:r>
            <a:endParaRPr lang="nl-NL" dirty="0">
              <a:solidFill>
                <a:schemeClr val="bg1"/>
              </a:solidFill>
              <a:effectLst/>
            </a:endParaRPr>
          </a:p>
        </p:txBody>
      </p:sp>
    </p:spTree>
    <p:extLst>
      <p:ext uri="{BB962C8B-B14F-4D97-AF65-F5344CB8AC3E}">
        <p14:creationId xmlns:p14="http://schemas.microsoft.com/office/powerpoint/2010/main" val="114782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457F1-AAD6-BDE6-38BA-F3B36A221CD0}"/>
              </a:ext>
            </a:extLst>
          </p:cNvPr>
          <p:cNvSpPr>
            <a:spLocks noGrp="1"/>
          </p:cNvSpPr>
          <p:nvPr>
            <p:ph type="title"/>
          </p:nvPr>
        </p:nvSpPr>
        <p:spPr>
          <a:xfrm>
            <a:off x="799495" y="57150"/>
            <a:ext cx="10353762" cy="1257300"/>
          </a:xfrm>
        </p:spPr>
        <p:txBody>
          <a:bodyPr/>
          <a:lstStyle/>
          <a:p>
            <a:pPr algn="l"/>
            <a:r>
              <a:rPr lang="nl-NL" dirty="0" err="1">
                <a:effectLst/>
              </a:rPr>
              <a:t>History</a:t>
            </a:r>
            <a:r>
              <a:rPr lang="nl-NL" dirty="0">
                <a:effectLst/>
              </a:rPr>
              <a:t> of </a:t>
            </a:r>
            <a:r>
              <a:rPr lang="nl-NL" dirty="0" err="1">
                <a:effectLst/>
              </a:rPr>
              <a:t>the</a:t>
            </a:r>
            <a:r>
              <a:rPr lang="nl-NL" dirty="0">
                <a:effectLst/>
              </a:rPr>
              <a:t> European Union</a:t>
            </a:r>
          </a:p>
        </p:txBody>
      </p:sp>
      <p:sp>
        <p:nvSpPr>
          <p:cNvPr id="3" name="Tijdelijke aanduiding voor inhoud 2">
            <a:extLst>
              <a:ext uri="{FF2B5EF4-FFF2-40B4-BE49-F238E27FC236}">
                <a16:creationId xmlns:a16="http://schemas.microsoft.com/office/drawing/2014/main" id="{BE3E8305-44FA-175F-41B5-1F9AD3056650}"/>
              </a:ext>
            </a:extLst>
          </p:cNvPr>
          <p:cNvSpPr>
            <a:spLocks noGrp="1"/>
          </p:cNvSpPr>
          <p:nvPr>
            <p:ph idx="1"/>
          </p:nvPr>
        </p:nvSpPr>
        <p:spPr>
          <a:xfrm>
            <a:off x="913795" y="1752600"/>
            <a:ext cx="10353762" cy="5048250"/>
          </a:xfrm>
        </p:spPr>
        <p:txBody>
          <a:bodyPr numCol="1">
            <a:normAutofit/>
          </a:bodyPr>
          <a:lstStyle/>
          <a:p>
            <a:r>
              <a:rPr lang="en-US" dirty="0">
                <a:solidFill>
                  <a:schemeClr val="bg1"/>
                </a:solidFill>
                <a:effectLst/>
              </a:rPr>
              <a:t>Expansion of cooperation in various areas.</a:t>
            </a:r>
          </a:p>
          <a:p>
            <a:pPr lvl="1"/>
            <a:r>
              <a:rPr lang="en-US" dirty="0">
                <a:solidFill>
                  <a:schemeClr val="bg1"/>
                </a:solidFill>
                <a:effectLst/>
              </a:rPr>
              <a:t>Key change: Opening up the borders between the six countries.</a:t>
            </a:r>
          </a:p>
          <a:p>
            <a:pPr lvl="1"/>
            <a:r>
              <a:rPr lang="en-US" dirty="0">
                <a:solidFill>
                  <a:schemeClr val="bg1"/>
                </a:solidFill>
                <a:effectLst/>
              </a:rPr>
              <a:t>Benefits: No additional taxation for businesses in cross-border sales, reduction of time and money due to decreased border controls.</a:t>
            </a:r>
          </a:p>
          <a:p>
            <a:pPr lvl="1"/>
            <a:r>
              <a:rPr lang="en-US" dirty="0">
                <a:solidFill>
                  <a:schemeClr val="bg1"/>
                </a:solidFill>
                <a:effectLst/>
              </a:rPr>
              <a:t>Consequence: Enormous economic growth, increase in membership applications.</a:t>
            </a:r>
          </a:p>
          <a:p>
            <a:pPr lvl="1"/>
            <a:r>
              <a:rPr lang="en-US" dirty="0">
                <a:solidFill>
                  <a:schemeClr val="bg1"/>
                </a:solidFill>
                <a:effectLst/>
              </a:rPr>
              <a:t>Challenges of free trade: Competition between companies from different countries, need for </a:t>
            </a:r>
            <a:r>
              <a:rPr lang="en-US" dirty="0" err="1">
                <a:solidFill>
                  <a:schemeClr val="bg1"/>
                </a:solidFill>
                <a:effectLst/>
              </a:rPr>
              <a:t>harmonised</a:t>
            </a:r>
            <a:r>
              <a:rPr lang="en-US" dirty="0">
                <a:solidFill>
                  <a:schemeClr val="bg1"/>
                </a:solidFill>
                <a:effectLst/>
              </a:rPr>
              <a:t> rules.</a:t>
            </a:r>
          </a:p>
          <a:p>
            <a:pPr lvl="1"/>
            <a:r>
              <a:rPr lang="en-US" dirty="0" err="1">
                <a:solidFill>
                  <a:schemeClr val="bg1"/>
                </a:solidFill>
                <a:effectLst/>
              </a:rPr>
              <a:t>Harmonisation</a:t>
            </a:r>
            <a:r>
              <a:rPr lang="en-US" dirty="0">
                <a:solidFill>
                  <a:schemeClr val="bg1"/>
                </a:solidFill>
                <a:effectLst/>
              </a:rPr>
              <a:t> of rules: European countries increasingly align rules, creating common European laws</a:t>
            </a:r>
            <a:endParaRPr lang="nl-NL" dirty="0">
              <a:solidFill>
                <a:schemeClr val="bg1"/>
              </a:solidFill>
              <a:effectLst/>
            </a:endParaRPr>
          </a:p>
        </p:txBody>
      </p:sp>
    </p:spTree>
    <p:extLst>
      <p:ext uri="{BB962C8B-B14F-4D97-AF65-F5344CB8AC3E}">
        <p14:creationId xmlns:p14="http://schemas.microsoft.com/office/powerpoint/2010/main" val="312389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457F1-AAD6-BDE6-38BA-F3B36A221CD0}"/>
              </a:ext>
            </a:extLst>
          </p:cNvPr>
          <p:cNvSpPr>
            <a:spLocks noGrp="1"/>
          </p:cNvSpPr>
          <p:nvPr>
            <p:ph type="title"/>
          </p:nvPr>
        </p:nvSpPr>
        <p:spPr>
          <a:xfrm>
            <a:off x="799495" y="57150"/>
            <a:ext cx="10353762" cy="1257300"/>
          </a:xfrm>
        </p:spPr>
        <p:txBody>
          <a:bodyPr/>
          <a:lstStyle/>
          <a:p>
            <a:pPr algn="l"/>
            <a:r>
              <a:rPr lang="nl-NL" dirty="0" err="1">
                <a:effectLst/>
              </a:rPr>
              <a:t>History</a:t>
            </a:r>
            <a:r>
              <a:rPr lang="nl-NL" dirty="0">
                <a:effectLst/>
              </a:rPr>
              <a:t> of </a:t>
            </a:r>
            <a:r>
              <a:rPr lang="nl-NL" dirty="0" err="1">
                <a:effectLst/>
              </a:rPr>
              <a:t>the</a:t>
            </a:r>
            <a:r>
              <a:rPr lang="nl-NL" dirty="0">
                <a:effectLst/>
              </a:rPr>
              <a:t> European Union</a:t>
            </a:r>
          </a:p>
        </p:txBody>
      </p:sp>
      <p:sp>
        <p:nvSpPr>
          <p:cNvPr id="3" name="Tijdelijke aanduiding voor inhoud 2">
            <a:extLst>
              <a:ext uri="{FF2B5EF4-FFF2-40B4-BE49-F238E27FC236}">
                <a16:creationId xmlns:a16="http://schemas.microsoft.com/office/drawing/2014/main" id="{BE3E8305-44FA-175F-41B5-1F9AD3056650}"/>
              </a:ext>
            </a:extLst>
          </p:cNvPr>
          <p:cNvSpPr>
            <a:spLocks noGrp="1"/>
          </p:cNvSpPr>
          <p:nvPr>
            <p:ph idx="1"/>
          </p:nvPr>
        </p:nvSpPr>
        <p:spPr>
          <a:xfrm>
            <a:off x="913795" y="1752600"/>
            <a:ext cx="10353762" cy="5048250"/>
          </a:xfrm>
        </p:spPr>
        <p:txBody>
          <a:bodyPr numCol="1">
            <a:normAutofit/>
          </a:bodyPr>
          <a:lstStyle/>
          <a:p>
            <a:r>
              <a:rPr lang="en-US" dirty="0">
                <a:solidFill>
                  <a:schemeClr val="bg1"/>
                </a:solidFill>
                <a:effectLst/>
              </a:rPr>
              <a:t>Formation of the European Union in 1992 with four key freedoms:</a:t>
            </a:r>
          </a:p>
          <a:p>
            <a:pPr lvl="1"/>
            <a:r>
              <a:rPr lang="en-US" dirty="0">
                <a:solidFill>
                  <a:schemeClr val="bg1"/>
                </a:solidFill>
                <a:effectLst/>
              </a:rPr>
              <a:t> Free movement of people, goods, services, and capital.</a:t>
            </a:r>
          </a:p>
          <a:p>
            <a:r>
              <a:rPr lang="en-US" dirty="0">
                <a:solidFill>
                  <a:schemeClr val="bg1"/>
                </a:solidFill>
                <a:effectLst/>
              </a:rPr>
              <a:t>Democratic determination of common rules within the EU.</a:t>
            </a:r>
          </a:p>
          <a:p>
            <a:r>
              <a:rPr lang="en-US" dirty="0">
                <a:solidFill>
                  <a:schemeClr val="bg1"/>
                </a:solidFill>
                <a:effectLst/>
              </a:rPr>
              <a:t>Ambitions of the EU at the beginning of the twenty-first century: </a:t>
            </a:r>
          </a:p>
          <a:p>
            <a:pPr lvl="1"/>
            <a:r>
              <a:rPr lang="en-US" dirty="0">
                <a:solidFill>
                  <a:schemeClr val="bg1"/>
                </a:solidFill>
                <a:effectLst/>
              </a:rPr>
              <a:t>Own constitution, </a:t>
            </a:r>
          </a:p>
          <a:p>
            <a:pPr lvl="1"/>
            <a:r>
              <a:rPr lang="en-US" dirty="0">
                <a:solidFill>
                  <a:schemeClr val="bg1"/>
                </a:solidFill>
                <a:effectLst/>
              </a:rPr>
              <a:t>core values ​​such as freedom, </a:t>
            </a:r>
          </a:p>
          <a:p>
            <a:pPr lvl="1"/>
            <a:r>
              <a:rPr lang="en-US" dirty="0">
                <a:solidFill>
                  <a:schemeClr val="bg1"/>
                </a:solidFill>
                <a:effectLst/>
              </a:rPr>
              <a:t>equality, and human dignity, </a:t>
            </a:r>
          </a:p>
          <a:p>
            <a:pPr lvl="1"/>
            <a:r>
              <a:rPr lang="en-US" dirty="0">
                <a:solidFill>
                  <a:schemeClr val="bg1"/>
                </a:solidFill>
                <a:effectLst/>
              </a:rPr>
              <a:t>objectives such as environmental protection, </a:t>
            </a:r>
          </a:p>
          <a:p>
            <a:pPr lvl="1"/>
            <a:r>
              <a:rPr lang="en-US" dirty="0">
                <a:solidFill>
                  <a:schemeClr val="bg1"/>
                </a:solidFill>
                <a:effectLst/>
              </a:rPr>
              <a:t>promotion of technological progress.</a:t>
            </a:r>
          </a:p>
          <a:p>
            <a:endParaRPr lang="en-US" dirty="0">
              <a:solidFill>
                <a:schemeClr val="bg1"/>
              </a:solidFill>
              <a:effectLst/>
            </a:endParaRPr>
          </a:p>
          <a:p>
            <a:endParaRPr lang="en-US" dirty="0">
              <a:solidFill>
                <a:schemeClr val="bg1"/>
              </a:solidFill>
              <a:effectLst/>
            </a:endParaRPr>
          </a:p>
          <a:p>
            <a:endParaRPr lang="en-US" dirty="0">
              <a:solidFill>
                <a:schemeClr val="bg1"/>
              </a:solidFill>
              <a:effectLst/>
            </a:endParaRPr>
          </a:p>
          <a:p>
            <a:endParaRPr lang="en-US" dirty="0">
              <a:solidFill>
                <a:schemeClr val="bg1"/>
              </a:solidFill>
              <a:effectLst/>
            </a:endParaRPr>
          </a:p>
          <a:p>
            <a:endParaRPr lang="en-US" dirty="0">
              <a:solidFill>
                <a:schemeClr val="bg1"/>
              </a:solidFill>
              <a:effectLst/>
            </a:endParaRPr>
          </a:p>
          <a:p>
            <a:endParaRPr lang="nl-NL" dirty="0">
              <a:solidFill>
                <a:schemeClr val="bg1"/>
              </a:solidFill>
              <a:effectLst/>
            </a:endParaRPr>
          </a:p>
          <a:p>
            <a:endParaRPr lang="nl-NL" dirty="0">
              <a:solidFill>
                <a:schemeClr val="bg1"/>
              </a:solidFill>
              <a:effectLst/>
            </a:endParaRPr>
          </a:p>
          <a:p>
            <a:endParaRPr lang="nl-NL" dirty="0">
              <a:solidFill>
                <a:schemeClr val="bg1"/>
              </a:solidFill>
              <a:effectLst/>
            </a:endParaRPr>
          </a:p>
          <a:p>
            <a:endParaRPr lang="nl-NL" dirty="0">
              <a:solidFill>
                <a:schemeClr val="bg1"/>
              </a:solidFill>
              <a:effectLst/>
            </a:endParaRPr>
          </a:p>
          <a:p>
            <a:endParaRPr lang="nl-NL" dirty="0">
              <a:solidFill>
                <a:schemeClr val="bg1"/>
              </a:solidFill>
              <a:effectLst/>
            </a:endParaRPr>
          </a:p>
        </p:txBody>
      </p:sp>
    </p:spTree>
    <p:extLst>
      <p:ext uri="{BB962C8B-B14F-4D97-AF65-F5344CB8AC3E}">
        <p14:creationId xmlns:p14="http://schemas.microsoft.com/office/powerpoint/2010/main" val="2572320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RegularSeed_2SEEDS">
      <a:dk1>
        <a:srgbClr val="000000"/>
      </a:dk1>
      <a:lt1>
        <a:srgbClr val="FFFFFF"/>
      </a:lt1>
      <a:dk2>
        <a:srgbClr val="242A41"/>
      </a:dk2>
      <a:lt2>
        <a:srgbClr val="E8E7E2"/>
      </a:lt2>
      <a:accent1>
        <a:srgbClr val="3B51B1"/>
      </a:accent1>
      <a:accent2>
        <a:srgbClr val="4D94C3"/>
      </a:accent2>
      <a:accent3>
        <a:srgbClr val="684DC3"/>
      </a:accent3>
      <a:accent4>
        <a:srgbClr val="B1723B"/>
      </a:accent4>
      <a:accent5>
        <a:srgbClr val="B1A445"/>
      </a:accent5>
      <a:accent6>
        <a:srgbClr val="8AAD39"/>
      </a:accent6>
      <a:hlink>
        <a:srgbClr val="968332"/>
      </a:hlink>
      <a:folHlink>
        <a:srgbClr val="7F7F7F"/>
      </a:folHlink>
    </a:clrScheme>
    <a:fontScheme name="Aangepast 1">
      <a:majorFont>
        <a:latin typeface="Arial"/>
        <a:ea typeface=""/>
        <a:cs typeface=""/>
      </a:majorFont>
      <a:minorFont>
        <a:latin typeface="Arial"/>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1_SlateVTI">
  <a:themeElements>
    <a:clrScheme name="AnalogousFromRegularSeed_2SEEDS">
      <a:dk1>
        <a:srgbClr val="000000"/>
      </a:dk1>
      <a:lt1>
        <a:srgbClr val="FFFFFF"/>
      </a:lt1>
      <a:dk2>
        <a:srgbClr val="242A41"/>
      </a:dk2>
      <a:lt2>
        <a:srgbClr val="E8E7E2"/>
      </a:lt2>
      <a:accent1>
        <a:srgbClr val="3B51B1"/>
      </a:accent1>
      <a:accent2>
        <a:srgbClr val="4D94C3"/>
      </a:accent2>
      <a:accent3>
        <a:srgbClr val="684DC3"/>
      </a:accent3>
      <a:accent4>
        <a:srgbClr val="B1723B"/>
      </a:accent4>
      <a:accent5>
        <a:srgbClr val="B1A445"/>
      </a:accent5>
      <a:accent6>
        <a:srgbClr val="8AAD39"/>
      </a:accent6>
      <a:hlink>
        <a:srgbClr val="968332"/>
      </a:hlink>
      <a:folHlink>
        <a:srgbClr val="7F7F7F"/>
      </a:folHlink>
    </a:clrScheme>
    <a:fontScheme name="Aangepast 1">
      <a:majorFont>
        <a:latin typeface="Arial"/>
        <a:ea typeface=""/>
        <a:cs typeface=""/>
      </a:majorFont>
      <a:minorFont>
        <a:latin typeface="Arial"/>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178</TotalTime>
  <Words>2688</Words>
  <Application>Microsoft Office PowerPoint</Application>
  <PresentationFormat>Breedbeeld</PresentationFormat>
  <Paragraphs>314</Paragraphs>
  <Slides>36</Slides>
  <Notes>1</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36</vt:i4>
      </vt:variant>
    </vt:vector>
  </HeadingPairs>
  <TitlesOfParts>
    <vt:vector size="46" baseType="lpstr">
      <vt:lpstr>Aptos</vt:lpstr>
      <vt:lpstr>Arial</vt:lpstr>
      <vt:lpstr>Calibri</vt:lpstr>
      <vt:lpstr>Calibri Light</vt:lpstr>
      <vt:lpstr>Söhne</vt:lpstr>
      <vt:lpstr>Symbol</vt:lpstr>
      <vt:lpstr>Wingdings 2</vt:lpstr>
      <vt:lpstr>SlateVTI</vt:lpstr>
      <vt:lpstr>1_SlateVTI</vt:lpstr>
      <vt:lpstr>Office Theme</vt:lpstr>
      <vt:lpstr>Elections European Parliament 2024</vt:lpstr>
      <vt:lpstr>Outline lessons</vt:lpstr>
      <vt:lpstr>Opzet lessenserie</vt:lpstr>
      <vt:lpstr>Lesson 1</vt:lpstr>
      <vt:lpstr>Activity: ‘What do you already know about the EU?</vt:lpstr>
      <vt:lpstr>Influence of the EU on your life</vt:lpstr>
      <vt:lpstr>History of the European Union</vt:lpstr>
      <vt:lpstr>History of the European Union</vt:lpstr>
      <vt:lpstr>History of the European Union</vt:lpstr>
      <vt:lpstr>Key Concepts</vt:lpstr>
      <vt:lpstr>Soevereiniteitsdilemma</vt:lpstr>
      <vt:lpstr>Europese Invloed</vt:lpstr>
      <vt:lpstr>Activity: Anti-EU and pro-EU: How big are these parties?</vt:lpstr>
      <vt:lpstr> Activity: European Union Diamond Task</vt:lpstr>
      <vt:lpstr>Institutions of the European Union</vt:lpstr>
      <vt:lpstr>Institutions of the European Union</vt:lpstr>
      <vt:lpstr>Activity: EU institutions in the news</vt:lpstr>
      <vt:lpstr>Activity: Create an EU quiz</vt:lpstr>
      <vt:lpstr>Lesson 2</vt:lpstr>
      <vt:lpstr>History of the European Parliament</vt:lpstr>
      <vt:lpstr>History of the European Parliament</vt:lpstr>
      <vt:lpstr> Organisation of the European Parliament</vt:lpstr>
      <vt:lpstr>Role and functions of the European Parliament</vt:lpstr>
      <vt:lpstr> European Parliament Elections</vt:lpstr>
      <vt:lpstr> Political Groups/Fractions in the EP</vt:lpstr>
      <vt:lpstr>The 7 current groups</vt:lpstr>
      <vt:lpstr>Activity: Party Profile European Parliament Elections</vt:lpstr>
      <vt:lpstr>Activity: Which party would you vote for?</vt:lpstr>
      <vt:lpstr>Voter turnout</vt:lpstr>
      <vt:lpstr>Activity: Civic Participation</vt:lpstr>
      <vt:lpstr>Lesson 3</vt:lpstr>
      <vt:lpstr>Results elections</vt:lpstr>
      <vt:lpstr>Results election</vt:lpstr>
      <vt:lpstr>After the election</vt:lpstr>
      <vt:lpstr>Activity: Debate!</vt:lpstr>
      <vt:lpstr>Activity: Viewing assignment Zondag met Lubach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Verkiezingen Europese Parlement</dc:title>
  <dc:creator>Priscilla Kauling</dc:creator>
  <cp:lastModifiedBy>Naomi Goede-Juurlink</cp:lastModifiedBy>
  <cp:revision>57</cp:revision>
  <dcterms:created xsi:type="dcterms:W3CDTF">2024-02-23T09:09:19Z</dcterms:created>
  <dcterms:modified xsi:type="dcterms:W3CDTF">2024-05-10T13:54:43Z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c9ecdac-5d18-47ef-9361-42e65346f43f_Enabled">
    <vt:lpwstr>true</vt:lpwstr>
  </property>
  <property fmtid="{D5CDD505-2E9C-101B-9397-08002B2CF9AE}" pid="3" name="MSIP_Label_dc9ecdac-5d18-47ef-9361-42e65346f43f_SetDate">
    <vt:lpwstr>2024-05-10T13:45:17Z</vt:lpwstr>
  </property>
  <property fmtid="{D5CDD505-2E9C-101B-9397-08002B2CF9AE}" pid="4" name="MSIP_Label_dc9ecdac-5d18-47ef-9361-42e65346f43f_Method">
    <vt:lpwstr>Standard</vt:lpwstr>
  </property>
  <property fmtid="{D5CDD505-2E9C-101B-9397-08002B2CF9AE}" pid="5" name="MSIP_Label_dc9ecdac-5d18-47ef-9361-42e65346f43f_Name">
    <vt:lpwstr>Openbaar</vt:lpwstr>
  </property>
  <property fmtid="{D5CDD505-2E9C-101B-9397-08002B2CF9AE}" pid="6" name="MSIP_Label_dc9ecdac-5d18-47ef-9361-42e65346f43f_SiteId">
    <vt:lpwstr>18ec64bf-4a70-436f-a90c-44b989b5a75a</vt:lpwstr>
  </property>
  <property fmtid="{D5CDD505-2E9C-101B-9397-08002B2CF9AE}" pid="7" name="MSIP_Label_dc9ecdac-5d18-47ef-9361-42e65346f43f_ActionId">
    <vt:lpwstr>2b070d92-c467-48e1-96e1-229a1fa325e8</vt:lpwstr>
  </property>
  <property fmtid="{D5CDD505-2E9C-101B-9397-08002B2CF9AE}" pid="8" name="MSIP_Label_dc9ecdac-5d18-47ef-9361-42e65346f43f_ContentBits">
    <vt:lpwstr>0</vt:lpwstr>
  </property>
</Properties>
</file>