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71" r:id="rId2"/>
    <p:sldId id="272" r:id="rId3"/>
    <p:sldId id="273" r:id="rId4"/>
    <p:sldId id="274" r:id="rId5"/>
    <p:sldId id="275" r:id="rId6"/>
    <p:sldId id="276" r:id="rId7"/>
    <p:sldId id="277" r:id="rId8"/>
    <p:sldId id="278" r:id="rId9"/>
    <p:sldId id="279" r:id="rId10"/>
    <p:sldId id="280" r:id="rId11"/>
    <p:sldId id="281"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aleway"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AZfKupSUPWTX8A9oDSRhl/1N3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50" autoAdjust="0"/>
  </p:normalViewPr>
  <p:slideViewPr>
    <p:cSldViewPr snapToGrid="0">
      <p:cViewPr varScale="1">
        <p:scale>
          <a:sx n="100" d="100"/>
          <a:sy n="100" d="100"/>
        </p:scale>
        <p:origin x="94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1228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Niet alles is haalbaar in 2050; er moeten keuzes gemaakt worden. Laat leerlingen nadenken waar ze voor kiezen in 2050.</a:t>
            </a:r>
          </a:p>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In een gesprek met leerlingen is het ook mogelijk om het te koppelen aan waarden als vrijheid, gelijkheid, cohesie en welvaart. Deze zitten impliciet ook in de dilemma’s en met leerlingen kan het gesprek dan worden gevoerd over de vraag welk van deze waarde(n) belangrijk voor hen zijn en welke minder.</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54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Laat leerlingen hun idealen van de opdracht bij dia 9 nogmaals bekijken en laat ze de dilemma’s van dia 10 erin verwerken.</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20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nl-NL" dirty="0"/>
              <a:t>Deze lokale politieke partij had als enige doel: zorgen dat er een tolbrug komt bij Rhenen, zodat er minder files ontstonden. Je ziet in het filmpje de lijsttrekker Hendrik van </a:t>
            </a:r>
            <a:r>
              <a:rPr lang="nl-NL" dirty="0" err="1"/>
              <a:t>Nellestijn</a:t>
            </a:r>
            <a:r>
              <a:rPr lang="nl-NL" dirty="0"/>
              <a:t> (met zijn bijzondere stem), die iets wil veranderen. </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Wat geluk is, verschilt per stroming (links/rechts). In deze les gaan we ook nadenken over vragen als: </a:t>
            </a:r>
          </a:p>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Hoeveel verschil tussen mensen is er in de toekomst? Meer of minder?</a:t>
            </a:r>
          </a:p>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Hoeveel  verschil tussen cultuur is er in de toekomst? Meer minder?</a:t>
            </a:r>
          </a:p>
          <a:p>
            <a:pPr marL="0" lvl="0" indent="0" algn="l" rtl="0">
              <a:lnSpc>
                <a:spcPct val="100000"/>
              </a:lnSpc>
              <a:spcBef>
                <a:spcPts val="0"/>
              </a:spcBef>
              <a:spcAft>
                <a:spcPts val="0"/>
              </a:spcAft>
              <a:buSzPts val="1100"/>
              <a:buNone/>
            </a:pPr>
            <a:r>
              <a:rPr lang="nl-NL" dirty="0">
                <a:solidFill>
                  <a:schemeClr val="dk1"/>
                </a:solidFill>
                <a:latin typeface="Raleway"/>
                <a:ea typeface="Raleway"/>
                <a:cs typeface="Raleway"/>
                <a:sym typeface="Raleway"/>
              </a:rPr>
              <a:t>Maar bovenal: welke plannen voor de toekomst zijn er? En wat zijn de gevolgen voor de inrichting van de samenleving als het gaat om cultuur, macht, inspraak, mogelijkheden, werk, onderwijs en criminaliteit?</a:t>
            </a:r>
          </a:p>
          <a:p>
            <a:pPr marL="0" lvl="0" indent="0" algn="l" rtl="0">
              <a:lnSpc>
                <a:spcPct val="107916"/>
              </a:lnSpc>
              <a:spcBef>
                <a:spcPts val="0"/>
              </a:spcBef>
              <a:spcAft>
                <a:spcPts val="800"/>
              </a:spcAft>
              <a:buClr>
                <a:schemeClr val="dk1"/>
              </a:buClr>
              <a:buSzPts val="1100"/>
              <a:buFont typeface="Arial"/>
              <a:buNone/>
            </a:pPr>
            <a:endParaRPr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819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dirty="0">
                <a:solidFill>
                  <a:srgbClr val="052C34"/>
                </a:solidFill>
                <a:latin typeface="Raleway"/>
                <a:ea typeface="Raleway"/>
                <a:cs typeface="Raleway"/>
                <a:sym typeface="Raleway"/>
              </a:rPr>
              <a:t>Stel de vraag aan de klas: waarom zou een politieke partij haar plannen opschrijven? </a:t>
            </a:r>
          </a:p>
          <a:p>
            <a:pPr marL="0" lvl="0" indent="0" algn="l" rtl="0">
              <a:lnSpc>
                <a:spcPct val="115000"/>
              </a:lnSpc>
              <a:spcBef>
                <a:spcPts val="1100"/>
              </a:spcBef>
              <a:spcAft>
                <a:spcPts val="0"/>
              </a:spcAft>
              <a:buClr>
                <a:schemeClr val="dk1"/>
              </a:buClr>
              <a:buSzPts val="1100"/>
              <a:buFont typeface="Arial"/>
              <a:buNone/>
            </a:pPr>
            <a:r>
              <a:rPr lang="nl-NL" dirty="0">
                <a:solidFill>
                  <a:srgbClr val="052C34"/>
                </a:solidFill>
                <a:latin typeface="Raleway"/>
                <a:ea typeface="Raleway"/>
                <a:cs typeface="Raleway"/>
                <a:sym typeface="Raleway"/>
              </a:rPr>
              <a:t>Dat gebeurt omdat de plannen in het verkiezingsprogramma een aantal doelen heeft:</a:t>
            </a:r>
          </a:p>
          <a:p>
            <a:pPr marL="457200" lvl="0" indent="-298450" algn="l" rtl="0">
              <a:lnSpc>
                <a:spcPct val="115000"/>
              </a:lnSpc>
              <a:spcBef>
                <a:spcPts val="110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Je laat binnen en buiten je partij zien waar je voor staat, welke standpunten en ambities je hebt. </a:t>
            </a: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Het programma is een belangrijk onderdeel van de verkiezingscampagne.</a:t>
            </a: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Het verkiezingsprogramma speelt een rol in de coalitiebesprekingen die na de verkiezingen starten. Met welke partijen zou je een coalitieakkoord kunnen maken?</a:t>
            </a: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Voor de fractie van jouw partij in de gemeenteraad dient het verkiezingsprogramma als leidraad voor de vier jaar dat zij in de gemeenteraad zitten.</a:t>
            </a:r>
            <a:endParaRPr lang="nl-NL" sz="1800" dirty="0">
              <a:solidFill>
                <a:schemeClr val="dk1"/>
              </a:solidFill>
              <a:latin typeface="Raleway"/>
              <a:ea typeface="Raleway"/>
              <a:cs typeface="Raleway"/>
              <a:sym typeface="Raleway"/>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043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Ouderenplatform: </a:t>
            </a:r>
            <a:r>
              <a:rPr lang="nl-NL" dirty="0" err="1">
                <a:solidFill>
                  <a:schemeClr val="dk1"/>
                </a:solidFill>
                <a:latin typeface="Raleway"/>
                <a:ea typeface="Raleway"/>
                <a:cs typeface="Raleway"/>
                <a:sym typeface="Raleway"/>
              </a:rPr>
              <a:t>scroll</a:t>
            </a:r>
            <a:r>
              <a:rPr lang="nl-NL" dirty="0">
                <a:solidFill>
                  <a:schemeClr val="dk1"/>
                </a:solidFill>
                <a:latin typeface="Raleway"/>
                <a:ea typeface="Raleway"/>
                <a:cs typeface="Raleway"/>
                <a:sym typeface="Raleway"/>
              </a:rPr>
              <a:t> naar pagina 7, onderaan. Ouderen juist meer inspraak geven, goed idee? </a:t>
            </a: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Geen haat in de raad: tegenwoordig lopen in sommige gemeenteraden de spanningen hoog op. Kijk het filmpje tot een desgewenst moment. </a:t>
            </a: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Regenboogzebrapaden: de lokale politieke partij in Barneveld wil een inclusievere samenleving en willen dit stimuleren door meer zichtbaarheid van </a:t>
            </a:r>
            <a:r>
              <a:rPr lang="nl-NL" dirty="0" err="1">
                <a:solidFill>
                  <a:schemeClr val="dk1"/>
                </a:solidFill>
                <a:latin typeface="Raleway"/>
                <a:ea typeface="Raleway"/>
                <a:cs typeface="Raleway"/>
                <a:sym typeface="Raleway"/>
              </a:rPr>
              <a:t>lhbtiq+</a:t>
            </a:r>
            <a:r>
              <a:rPr lang="nl-NL" dirty="0">
                <a:solidFill>
                  <a:schemeClr val="dk1"/>
                </a:solidFill>
                <a:latin typeface="Raleway"/>
                <a:ea typeface="Raleway"/>
                <a:cs typeface="Raleway"/>
                <a:sym typeface="Raleway"/>
              </a:rPr>
              <a:t> initiatieven in de stad. </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716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Raleway"/>
              <a:buChar char="-"/>
            </a:pPr>
            <a:endParaRPr lang="nl-NL" dirty="0">
              <a:solidFill>
                <a:schemeClr val="dk1"/>
              </a:solidFill>
              <a:latin typeface="Raleway"/>
              <a:ea typeface="Raleway"/>
              <a:cs typeface="Raleway"/>
              <a:sym typeface="Raleway"/>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198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Pagina 25: D66 in Deventer wil meedoen met de klimaatambities van 2050. De Co2 uitstoot verminderen. Daarom willen ze ieder dak vol hebben met zonnepanelen en willen ze bijvoorbeeld een waterstoftankstation. </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Pagina 7: Mobiliteit ziet er in de ogen van het CDA in 2050 heel anders uit: de auto is zoveel mogelijk uit het straatbeeld. Daarom geen parkeerplekken meer, en is het alternatief voor de auto een lightrail (nog uit te vinden nieuwe vorm van openbaar vervoer) en, opvallend, in 2050 blijft de fiets de norm. In dit document staan trouwens veel meer uitgewerkte ideeën voor 2050.</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Geen restafval: p58: “We zetten de programma’s ‘Van Zooi naar Mooi’ en ‘Rotterdam Circulair’ voort en</a:t>
            </a:r>
          </a:p>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breiden ze uit. Op die manier zorgen we dat Rotterdam in 2050 geen restafval meer</a:t>
            </a:r>
          </a:p>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kent en volledig circulair is. We promoten ‘</a:t>
            </a:r>
            <a:r>
              <a:rPr lang="nl-NL" dirty="0" err="1">
                <a:solidFill>
                  <a:schemeClr val="dk1"/>
                </a:solidFill>
                <a:latin typeface="Raleway"/>
                <a:ea typeface="Raleway"/>
                <a:cs typeface="Raleway"/>
                <a:sym typeface="Raleway"/>
              </a:rPr>
              <a:t>reduce</a:t>
            </a:r>
            <a:r>
              <a:rPr lang="nl-NL" dirty="0">
                <a:solidFill>
                  <a:schemeClr val="dk1"/>
                </a:solidFill>
                <a:latin typeface="Raleway"/>
                <a:ea typeface="Raleway"/>
                <a:cs typeface="Raleway"/>
                <a:sym typeface="Raleway"/>
              </a:rPr>
              <a:t>, </a:t>
            </a:r>
            <a:r>
              <a:rPr lang="nl-NL" dirty="0" err="1">
                <a:solidFill>
                  <a:schemeClr val="dk1"/>
                </a:solidFill>
                <a:latin typeface="Raleway"/>
                <a:ea typeface="Raleway"/>
                <a:cs typeface="Raleway"/>
                <a:sym typeface="Raleway"/>
              </a:rPr>
              <a:t>reuse</a:t>
            </a:r>
            <a:r>
              <a:rPr lang="nl-NL" dirty="0">
                <a:solidFill>
                  <a:schemeClr val="dk1"/>
                </a:solidFill>
                <a:latin typeface="Raleway"/>
                <a:ea typeface="Raleway"/>
                <a:cs typeface="Raleway"/>
                <a:sym typeface="Raleway"/>
              </a:rPr>
              <a:t>, recycle’ en geven daarin als</a:t>
            </a:r>
          </a:p>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gemeente het goede voorbeeld. Door zelf je plastic te scheiden realiseer je je hoeveel</a:t>
            </a:r>
          </a:p>
          <a:p>
            <a:pPr marL="0" lvl="0" indent="0" algn="l" rtl="0">
              <a:lnSpc>
                <a:spcPct val="115000"/>
              </a:lnSpc>
              <a:spcBef>
                <a:spcPts val="0"/>
              </a:spcBef>
              <a:spcAft>
                <a:spcPts val="0"/>
              </a:spcAft>
              <a:buClr>
                <a:schemeClr val="dk1"/>
              </a:buClr>
              <a:buSzPts val="1100"/>
              <a:buFont typeface="Arial"/>
              <a:buNone/>
            </a:pPr>
            <a:r>
              <a:rPr lang="nl-NL" dirty="0">
                <a:solidFill>
                  <a:schemeClr val="dk1"/>
                </a:solidFill>
                <a:latin typeface="Raleway"/>
                <a:ea typeface="Raleway"/>
                <a:cs typeface="Raleway"/>
                <a:sym typeface="Raleway"/>
              </a:rPr>
              <a:t>plastic afval je gebruikt. Circulaire initiatieven voor bijvoorbeeld regentonnen van</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afvalplastic uit de wijk, worden ondersteund.” </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Artikel nul verkeerslachtoffers: Dit is een idee van de provincie, er moet hiervoor worden samengewerkt met de gemeente en met het Openbaar Ministerie. Tegenwoordig blijven de aantallen verkeersslachtoffers gelijk, bijvoorbeeld door snelle voertuigen en meer afleiding van telefoons </a:t>
            </a:r>
            <a:r>
              <a:rPr lang="nl-NL" dirty="0" err="1">
                <a:solidFill>
                  <a:schemeClr val="dk1"/>
                </a:solidFill>
                <a:latin typeface="Raleway"/>
                <a:ea typeface="Raleway"/>
                <a:cs typeface="Raleway"/>
                <a:sym typeface="Raleway"/>
              </a:rPr>
              <a:t>etc</a:t>
            </a:r>
            <a:r>
              <a:rPr lang="nl-NL" dirty="0">
                <a:solidFill>
                  <a:schemeClr val="dk1"/>
                </a:solidFill>
                <a:latin typeface="Raleway"/>
                <a:ea typeface="Raleway"/>
                <a:cs typeface="Raleway"/>
                <a:sym typeface="Raleway"/>
              </a:rPr>
              <a:t> in het verkeer. In 2050 moet dat toch echt minder, of zelfs nul worden. </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Artikel Almere: zie tweede </a:t>
            </a:r>
            <a:r>
              <a:rPr lang="nl-NL" dirty="0" err="1">
                <a:solidFill>
                  <a:schemeClr val="dk1"/>
                </a:solidFill>
                <a:latin typeface="Raleway"/>
                <a:ea typeface="Raleway"/>
                <a:cs typeface="Raleway"/>
                <a:sym typeface="Raleway"/>
              </a:rPr>
              <a:t>swipe</a:t>
            </a:r>
            <a:r>
              <a:rPr lang="nl-NL" dirty="0">
                <a:solidFill>
                  <a:schemeClr val="dk1"/>
                </a:solidFill>
                <a:latin typeface="Raleway"/>
                <a:ea typeface="Raleway"/>
                <a:cs typeface="Raleway"/>
                <a:sym typeface="Raleway"/>
              </a:rPr>
              <a:t> in het instagrambericht. Met hele makkelijke verbindingen wil de VVD dat Almere bijna aan Utrecht en Amsterdam komen te liggen met een lightrail voor een betere bereikbaarheid. </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2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Maak hier een </a:t>
            </a:r>
            <a:r>
              <a:rPr lang="nl-NL" dirty="0" err="1">
                <a:solidFill>
                  <a:schemeClr val="dk1"/>
                </a:solidFill>
                <a:latin typeface="Raleway"/>
                <a:ea typeface="Raleway"/>
                <a:cs typeface="Raleway"/>
                <a:sym typeface="Raleway"/>
              </a:rPr>
              <a:t>mindmap</a:t>
            </a:r>
            <a:r>
              <a:rPr lang="nl-NL" dirty="0">
                <a:solidFill>
                  <a:schemeClr val="dk1"/>
                </a:solidFill>
                <a:latin typeface="Raleway"/>
                <a:ea typeface="Raleway"/>
                <a:cs typeface="Raleway"/>
                <a:sym typeface="Raleway"/>
              </a:rPr>
              <a:t> van</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57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Geef de leerlingen een aantal minuten om in tweetallen na te denken over plannen voor 2050. Wat zien zij graag veranderd?</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Vul daarna klassikaal de </a:t>
            </a:r>
            <a:r>
              <a:rPr lang="nl-NL" dirty="0" err="1">
                <a:solidFill>
                  <a:schemeClr val="dk1"/>
                </a:solidFill>
                <a:latin typeface="Raleway"/>
                <a:ea typeface="Raleway"/>
                <a:cs typeface="Raleway"/>
                <a:sym typeface="Raleway"/>
              </a:rPr>
              <a:t>mindmap</a:t>
            </a:r>
            <a:r>
              <a:rPr lang="nl-NL" dirty="0">
                <a:solidFill>
                  <a:schemeClr val="dk1"/>
                </a:solidFill>
                <a:latin typeface="Raleway"/>
                <a:ea typeface="Raleway"/>
                <a:cs typeface="Raleway"/>
                <a:sym typeface="Raleway"/>
              </a:rPr>
              <a:t> met ideeën aangedragen door de leerlingen </a:t>
            </a: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Draag onderwerpen aan zoals ‘criminaliteit’, ‘onderwijs’, ‘werk’, ‘mobiliteit’  en laat ze zelf met de invulling komen in de vorm van concrete ideeën. Draag zo nodig om ze te helpen de voorbeelden aan die genoemd werden in de net besproken verkiezingsprogramma’s. </a:t>
            </a: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33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11"/>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1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20"/>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2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2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rot="5400000">
            <a:off x="5463778" y="1371603"/>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rot="5400000">
            <a:off x="1272778" y="-609597"/>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rot="5400000">
            <a:off x="2874962" y="-1217613"/>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3"/>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4"/>
          <p:cNvSpPr>
            <a:spLocks noGrp="1"/>
          </p:cNvSpPr>
          <p:nvPr>
            <p:ph type="pic" idx="2"/>
          </p:nvPr>
        </p:nvSpPr>
        <p:spPr>
          <a:xfrm>
            <a:off x="1792288" y="459581"/>
            <a:ext cx="5486400" cy="3086100"/>
          </a:xfrm>
          <a:prstGeom prst="rect">
            <a:avLst/>
          </a:prstGeom>
          <a:noFill/>
          <a:ln>
            <a:noFill/>
          </a:ln>
        </p:spPr>
      </p:sp>
      <p:sp>
        <p:nvSpPr>
          <p:cNvPr id="32" name="Google Shape;32;p14"/>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14"/>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15"/>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15"/>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6"/>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17"/>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18"/>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18"/>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18"/>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1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9"/>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0"/>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youtube.com/watch?v=P7lBBFdyAc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chtkarspelen.pvv.nl/images/Gemeenteraadsverkiezingen-2022/PVV_Achtkarspelen_programma_2022.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barneveldsekrant.nl/lokaal/gemeenteraadsverkiezingen/792742/programma-pro-98-wij-denken-vooral-in-kansen-" TargetMode="External"/><Relationship Id="rId4" Type="http://schemas.openxmlformats.org/officeDocument/2006/relationships/hyperlink" Target="https://www.npostart.nl/wopke-hoekstra-harmen-krul-over-manifest-geen-haat-in-de-raad/17-02-2022/POMS_WNL_1682108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66.nl/deventer/wp-content/uploads/sites/117/2022/01/d66-campagne-3.pdf" TargetMode="External"/><Relationship Id="rId7" Type="http://schemas.openxmlformats.org/officeDocument/2006/relationships/hyperlink" Target="https://www.instagram.com/p/CN5PFgKnXR1/?utm_source=ig_embe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provincie-utrecht.nl/actueel/nieuws/utrecht-zet-nieuwe-stap-naar-nul-verkeersslachtoffers-2050" TargetMode="External"/><Relationship Id="rId5" Type="http://schemas.openxmlformats.org/officeDocument/2006/relationships/hyperlink" Target="https://rotterdam.groenlinks.nl/een-schone-stad-waar-afval-niet-bestaat" TargetMode="External"/><Relationship Id="rId4" Type="http://schemas.openxmlformats.org/officeDocument/2006/relationships/hyperlink" Target="https://haarlemsemaat.nl/wp-content/uploads/sites/27/2021/12/Haarlem-in-2050-Stadsvisie-CDA-Haarlem-v-Finaal.pdf"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5;p1">
            <a:extLst>
              <a:ext uri="{FF2B5EF4-FFF2-40B4-BE49-F238E27FC236}">
                <a16:creationId xmlns:a16="http://schemas.microsoft.com/office/drawing/2014/main" id="{C9C4CC50-2ED7-461B-A461-04A5CF9A5FC7}"/>
              </a:ext>
            </a:extLst>
          </p:cNvPr>
          <p:cNvPicPr preferRelativeResize="0"/>
          <p:nvPr/>
        </p:nvPicPr>
        <p:blipFill>
          <a:blip r:embed="rId3">
            <a:alphaModFix/>
          </a:blip>
          <a:stretch>
            <a:fillRect/>
          </a:stretch>
        </p:blipFill>
        <p:spPr>
          <a:xfrm>
            <a:off x="5634011" y="698446"/>
            <a:ext cx="2953324" cy="1074325"/>
          </a:xfrm>
          <a:prstGeom prst="rect">
            <a:avLst/>
          </a:prstGeom>
          <a:noFill/>
          <a:ln>
            <a:noFill/>
          </a:ln>
        </p:spPr>
      </p:pic>
      <p:sp>
        <p:nvSpPr>
          <p:cNvPr id="6" name="Tekstvak 5">
            <a:extLst>
              <a:ext uri="{FF2B5EF4-FFF2-40B4-BE49-F238E27FC236}">
                <a16:creationId xmlns:a16="http://schemas.microsoft.com/office/drawing/2014/main" id="{FE747FEB-707F-429B-9FF4-353ED6B5EDB8}"/>
              </a:ext>
            </a:extLst>
          </p:cNvPr>
          <p:cNvSpPr txBox="1"/>
          <p:nvPr/>
        </p:nvSpPr>
        <p:spPr>
          <a:xfrm>
            <a:off x="4657332" y="2571750"/>
            <a:ext cx="4572000" cy="1631216"/>
          </a:xfrm>
          <a:prstGeom prst="rect">
            <a:avLst/>
          </a:prstGeom>
          <a:noFill/>
        </p:spPr>
        <p:txBody>
          <a:bodyPr wrap="square">
            <a:spAutoFit/>
          </a:bodyPr>
          <a:lstStyle/>
          <a:p>
            <a:pPr marL="342900" marR="0" lvl="0" indent="-139700" algn="ctr" rtl="0">
              <a:lnSpc>
                <a:spcPct val="100000"/>
              </a:lnSpc>
              <a:spcBef>
                <a:spcPts val="0"/>
              </a:spcBef>
              <a:spcAft>
                <a:spcPts val="0"/>
              </a:spcAft>
              <a:buClr>
                <a:schemeClr val="dk1"/>
              </a:buClr>
              <a:buSzPts val="3200"/>
              <a:buFont typeface="Arial"/>
              <a:buNone/>
            </a:pPr>
            <a:r>
              <a:rPr lang="nl-NL" sz="2000" dirty="0">
                <a:solidFill>
                  <a:schemeClr val="tx1"/>
                </a:solidFill>
              </a:rPr>
              <a:t>maatschappijleer</a:t>
            </a:r>
          </a:p>
          <a:p>
            <a:pPr marL="342900" marR="0" lvl="0" indent="-139700" algn="ctr" rtl="0">
              <a:lnSpc>
                <a:spcPct val="100000"/>
              </a:lnSpc>
              <a:spcBef>
                <a:spcPts val="0"/>
              </a:spcBef>
              <a:spcAft>
                <a:spcPts val="0"/>
              </a:spcAft>
              <a:buClr>
                <a:schemeClr val="dk1"/>
              </a:buClr>
              <a:buSzPts val="3200"/>
              <a:buFont typeface="Arial"/>
              <a:buNone/>
            </a:pPr>
            <a:r>
              <a:rPr lang="nl-NL" sz="2000" dirty="0">
                <a:solidFill>
                  <a:schemeClr val="tx1"/>
                </a:solidFill>
              </a:rPr>
              <a:t>havo – vwo</a:t>
            </a:r>
          </a:p>
          <a:p>
            <a:pPr marL="342900" marR="0" lvl="0" indent="-139700" algn="ctr" rtl="0">
              <a:lnSpc>
                <a:spcPct val="100000"/>
              </a:lnSpc>
              <a:spcBef>
                <a:spcPts val="0"/>
              </a:spcBef>
              <a:spcAft>
                <a:spcPts val="0"/>
              </a:spcAft>
              <a:buClr>
                <a:schemeClr val="dk1"/>
              </a:buClr>
              <a:buSzPts val="3200"/>
              <a:buFont typeface="Arial"/>
              <a:buNone/>
            </a:pPr>
            <a:endParaRPr lang="nl-NL" sz="2000" dirty="0">
              <a:solidFill>
                <a:schemeClr val="tx1"/>
              </a:solidFill>
              <a:latin typeface="Calibri"/>
              <a:ea typeface="Calibri"/>
              <a:cs typeface="Calibri"/>
              <a:sym typeface="Calibri"/>
            </a:endParaRPr>
          </a:p>
          <a:p>
            <a:pPr marL="342900" marR="0" lvl="0" indent="-139700" algn="ctr" rtl="0">
              <a:lnSpc>
                <a:spcPct val="100000"/>
              </a:lnSpc>
              <a:spcBef>
                <a:spcPts val="0"/>
              </a:spcBef>
              <a:spcAft>
                <a:spcPts val="0"/>
              </a:spcAft>
              <a:buClr>
                <a:schemeClr val="dk1"/>
              </a:buClr>
              <a:buSzPts val="3200"/>
              <a:buFont typeface="Arial"/>
              <a:buNone/>
            </a:pPr>
            <a:endParaRPr lang="nl-NL" sz="2000" dirty="0">
              <a:solidFill>
                <a:schemeClr val="tx1"/>
              </a:solidFill>
              <a:latin typeface="Calibri"/>
              <a:ea typeface="Calibri"/>
              <a:cs typeface="Calibri"/>
              <a:sym typeface="Calibri"/>
            </a:endParaRPr>
          </a:p>
          <a:p>
            <a:pPr marL="342900" marR="0" lvl="0" indent="-139700" algn="ctr" rtl="0">
              <a:lnSpc>
                <a:spcPct val="100000"/>
              </a:lnSpc>
              <a:spcBef>
                <a:spcPts val="0"/>
              </a:spcBef>
              <a:spcAft>
                <a:spcPts val="0"/>
              </a:spcAft>
              <a:buClr>
                <a:schemeClr val="dk1"/>
              </a:buClr>
              <a:buSzPts val="3200"/>
              <a:buFont typeface="Arial"/>
              <a:buNone/>
            </a:pPr>
            <a:r>
              <a:rPr lang="nl-NL" sz="2000" dirty="0">
                <a:solidFill>
                  <a:schemeClr val="tx1"/>
                </a:solidFill>
              </a:rPr>
              <a:t>les 2</a:t>
            </a:r>
            <a:endParaRPr lang="nl-NL" sz="2000" dirty="0">
              <a:solidFill>
                <a:schemeClr val="tx1"/>
              </a:solidFill>
              <a:latin typeface="Calibri"/>
              <a:ea typeface="Calibri"/>
              <a:cs typeface="Calibri"/>
              <a:sym typeface="Calibri"/>
            </a:endParaRPr>
          </a:p>
        </p:txBody>
      </p:sp>
      <p:pic>
        <p:nvPicPr>
          <p:cNvPr id="8" name="Afbeelding 7" descr="Afbeelding met outdoor-object, vervagen&#10;&#10;Automatisch gegenereerde beschrijving">
            <a:extLst>
              <a:ext uri="{FF2B5EF4-FFF2-40B4-BE49-F238E27FC236}">
                <a16:creationId xmlns:a16="http://schemas.microsoft.com/office/drawing/2014/main" id="{466D089E-F194-471D-A88F-37AD5B27F5D9}"/>
              </a:ext>
            </a:extLst>
          </p:cNvPr>
          <p:cNvPicPr>
            <a:picLocks noChangeAspect="1"/>
          </p:cNvPicPr>
          <p:nvPr/>
        </p:nvPicPr>
        <p:blipFill>
          <a:blip r:embed="rId4"/>
          <a:stretch>
            <a:fillRect/>
          </a:stretch>
        </p:blipFill>
        <p:spPr>
          <a:xfrm>
            <a:off x="0" y="0"/>
            <a:ext cx="5057203" cy="4087906"/>
          </a:xfrm>
          <a:prstGeom prst="rect">
            <a:avLst/>
          </a:prstGeom>
        </p:spPr>
      </p:pic>
      <p:pic>
        <p:nvPicPr>
          <p:cNvPr id="9" name="Google Shape;86;p1">
            <a:extLst>
              <a:ext uri="{FF2B5EF4-FFF2-40B4-BE49-F238E27FC236}">
                <a16:creationId xmlns:a16="http://schemas.microsoft.com/office/drawing/2014/main" id="{575478C4-7F29-4455-895B-95A205D7E725}"/>
              </a:ext>
            </a:extLst>
          </p:cNvPr>
          <p:cNvPicPr preferRelativeResize="0"/>
          <p:nvPr/>
        </p:nvPicPr>
        <p:blipFill>
          <a:blip r:embed="rId5">
            <a:alphaModFix/>
          </a:blip>
          <a:stretch>
            <a:fillRect/>
          </a:stretch>
        </p:blipFill>
        <p:spPr>
          <a:xfrm>
            <a:off x="3130313" y="4359110"/>
            <a:ext cx="1226534" cy="527402"/>
          </a:xfrm>
          <a:prstGeom prst="rect">
            <a:avLst/>
          </a:prstGeom>
          <a:noFill/>
          <a:ln>
            <a:noFill/>
          </a:ln>
        </p:spPr>
      </p:pic>
      <p:pic>
        <p:nvPicPr>
          <p:cNvPr id="13" name="Afbeelding 12">
            <a:extLst>
              <a:ext uri="{FF2B5EF4-FFF2-40B4-BE49-F238E27FC236}">
                <a16:creationId xmlns:a16="http://schemas.microsoft.com/office/drawing/2014/main" id="{10B8427C-C7EA-4BAF-ACD0-B507E5763E0B}"/>
              </a:ext>
            </a:extLst>
          </p:cNvPr>
          <p:cNvPicPr>
            <a:picLocks noChangeAspect="1"/>
          </p:cNvPicPr>
          <p:nvPr/>
        </p:nvPicPr>
        <p:blipFill>
          <a:blip r:embed="rId6"/>
          <a:stretch>
            <a:fillRect/>
          </a:stretch>
        </p:blipFill>
        <p:spPr>
          <a:xfrm>
            <a:off x="645459" y="4410048"/>
            <a:ext cx="1595718" cy="425525"/>
          </a:xfrm>
          <a:prstGeom prst="rect">
            <a:avLst/>
          </a:prstGeom>
        </p:spPr>
      </p:pic>
    </p:spTree>
    <p:extLst>
      <p:ext uri="{BB962C8B-B14F-4D97-AF65-F5344CB8AC3E}">
        <p14:creationId xmlns:p14="http://schemas.microsoft.com/office/powerpoint/2010/main" val="335917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457200" lvl="0" indent="-342900" algn="l" rtl="0">
              <a:lnSpc>
                <a:spcPct val="150000"/>
              </a:lnSpc>
              <a:spcBef>
                <a:spcPts val="0"/>
              </a:spcBef>
              <a:spcAft>
                <a:spcPts val="0"/>
              </a:spcAft>
              <a:buSzPts val="1800"/>
              <a:buFont typeface="Raleway"/>
              <a:buAutoNum type="arabicParenR"/>
            </a:pPr>
            <a:r>
              <a:rPr lang="nl-NL" sz="1600" dirty="0">
                <a:latin typeface="Raleway"/>
                <a:ea typeface="Raleway"/>
                <a:cs typeface="Raleway"/>
                <a:sym typeface="Raleway"/>
              </a:rPr>
              <a:t>Meer betalen voor eten en drinken dat uit Nederland komt om zo duurzamer te zijn (geen kiwi’s uit Nieuw-Zeeland </a:t>
            </a:r>
            <a:r>
              <a:rPr lang="nl-NL" sz="1600" dirty="0" err="1">
                <a:latin typeface="Raleway"/>
                <a:ea typeface="Raleway"/>
                <a:cs typeface="Raleway"/>
                <a:sym typeface="Raleway"/>
              </a:rPr>
              <a:t>bijv</a:t>
            </a:r>
            <a:r>
              <a:rPr lang="nl-NL" sz="1600" dirty="0">
                <a:latin typeface="Raleway"/>
                <a:ea typeface="Raleway"/>
                <a:cs typeface="Raleway"/>
                <a:sym typeface="Raleway"/>
              </a:rPr>
              <a:t>)?</a:t>
            </a:r>
          </a:p>
          <a:p>
            <a:pPr marL="457200" lvl="0" indent="-342900" algn="l" rtl="0">
              <a:lnSpc>
                <a:spcPct val="150000"/>
              </a:lnSpc>
              <a:spcBef>
                <a:spcPts val="0"/>
              </a:spcBef>
              <a:spcAft>
                <a:spcPts val="0"/>
              </a:spcAft>
              <a:buSzPts val="1800"/>
              <a:buFont typeface="Raleway"/>
              <a:buAutoNum type="arabicParenR"/>
            </a:pPr>
            <a:r>
              <a:rPr lang="nl-NL" sz="1600" dirty="0">
                <a:latin typeface="Raleway"/>
                <a:ea typeface="Raleway"/>
                <a:cs typeface="Raleway"/>
                <a:sym typeface="Raleway"/>
              </a:rPr>
              <a:t>Minder inspraak voor mensen (werknemers, omwonenden, vakbonden) zodat bedrijven milieuvriendelijker produceren?</a:t>
            </a:r>
          </a:p>
          <a:p>
            <a:pPr marL="457200" lvl="0" indent="-342900" algn="l" rtl="0">
              <a:lnSpc>
                <a:spcPct val="150000"/>
              </a:lnSpc>
              <a:spcBef>
                <a:spcPts val="0"/>
              </a:spcBef>
              <a:spcAft>
                <a:spcPts val="0"/>
              </a:spcAft>
              <a:buSzPts val="1800"/>
              <a:buFont typeface="Raleway"/>
              <a:buAutoNum type="arabicParenR"/>
            </a:pPr>
            <a:r>
              <a:rPr lang="nl-NL" sz="1600" dirty="0">
                <a:latin typeface="Raleway"/>
                <a:ea typeface="Raleway"/>
                <a:cs typeface="Raleway"/>
                <a:sym typeface="Raleway"/>
              </a:rPr>
              <a:t>Minder discriminatie van mensen door vrijheid van mensen om te doen en zeggen te verminderen?</a:t>
            </a:r>
          </a:p>
          <a:p>
            <a:pPr marL="457200" lvl="0" indent="-342900" algn="l" rtl="0">
              <a:lnSpc>
                <a:spcPct val="150000"/>
              </a:lnSpc>
              <a:spcBef>
                <a:spcPts val="0"/>
              </a:spcBef>
              <a:spcAft>
                <a:spcPts val="0"/>
              </a:spcAft>
              <a:buSzPts val="1800"/>
              <a:buFont typeface="Raleway"/>
              <a:buAutoNum type="arabicParenR"/>
            </a:pPr>
            <a:r>
              <a:rPr lang="nl-NL" sz="1600" dirty="0">
                <a:latin typeface="Raleway"/>
                <a:ea typeface="Raleway"/>
                <a:cs typeface="Raleway"/>
                <a:sym typeface="Raleway"/>
              </a:rPr>
              <a:t>Meer investeren in onderwijs en minder in veiligheid?</a:t>
            </a:r>
          </a:p>
          <a:p>
            <a:pPr marL="457200" lvl="0" indent="-342900" algn="l" rtl="0">
              <a:lnSpc>
                <a:spcPct val="150000"/>
              </a:lnSpc>
              <a:spcBef>
                <a:spcPts val="0"/>
              </a:spcBef>
              <a:spcAft>
                <a:spcPts val="0"/>
              </a:spcAft>
              <a:buSzPts val="1800"/>
              <a:buFont typeface="Raleway"/>
              <a:buAutoNum type="arabicParenR"/>
            </a:pPr>
            <a:r>
              <a:rPr lang="nl-NL" sz="1600" dirty="0">
                <a:latin typeface="Raleway"/>
                <a:ea typeface="Raleway"/>
                <a:cs typeface="Raleway"/>
                <a:sym typeface="Raleway"/>
              </a:rPr>
              <a:t>Meer investeren in het leger en minder in klimaat?</a:t>
            </a:r>
          </a:p>
          <a:p>
            <a:pPr marL="0" lvl="0" indent="0" algn="l" rtl="0">
              <a:lnSpc>
                <a:spcPct val="150000"/>
              </a:lnSpc>
              <a:spcBef>
                <a:spcPts val="0"/>
              </a:spcBef>
              <a:spcAft>
                <a:spcPts val="0"/>
              </a:spcAft>
              <a:buNone/>
            </a:pPr>
            <a:endParaRPr lang="nl-NL" sz="1600" dirty="0">
              <a:latin typeface="Raleway"/>
              <a:ea typeface="Raleway"/>
              <a:cs typeface="Raleway"/>
              <a:sym typeface="Raleway"/>
            </a:endParaRPr>
          </a:p>
          <a:p>
            <a:pPr marL="0" lvl="0" indent="0" algn="l" rtl="0">
              <a:lnSpc>
                <a:spcPct val="150000"/>
              </a:lnSpc>
              <a:spcBef>
                <a:spcPts val="0"/>
              </a:spcBef>
              <a:spcAft>
                <a:spcPts val="0"/>
              </a:spcAft>
              <a:buNone/>
            </a:pPr>
            <a:endParaRPr lang="nl-NL" sz="1600" dirty="0">
              <a:latin typeface="Raleway"/>
              <a:ea typeface="Raleway"/>
              <a:cs typeface="Raleway"/>
              <a:sym typeface="Raleway"/>
            </a:endParaRPr>
          </a:p>
          <a:p>
            <a:pPr marL="0" lvl="0" indent="0" algn="l" rtl="0">
              <a:lnSpc>
                <a:spcPct val="150000"/>
              </a:lnSpc>
              <a:spcBef>
                <a:spcPts val="0"/>
              </a:spcBef>
              <a:spcAft>
                <a:spcPts val="0"/>
              </a:spcAft>
              <a:buNone/>
            </a:pPr>
            <a:endParaRPr lang="nl-NL" sz="1600" dirty="0">
              <a:latin typeface="Raleway"/>
              <a:ea typeface="Raleway"/>
              <a:cs typeface="Raleway"/>
              <a:sym typeface="Raleway"/>
            </a:endParaRP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Dilemma’s</a:t>
            </a:r>
            <a:endParaRPr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9508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0" lvl="0" indent="0" algn="l" rtl="0">
              <a:lnSpc>
                <a:spcPct val="150000"/>
              </a:lnSpc>
              <a:spcBef>
                <a:spcPts val="0"/>
              </a:spcBef>
              <a:spcAft>
                <a:spcPts val="0"/>
              </a:spcAft>
              <a:buNone/>
            </a:pPr>
            <a:r>
              <a:rPr lang="nl-NL" sz="1600" dirty="0">
                <a:latin typeface="Raleway"/>
                <a:ea typeface="Raleway"/>
                <a:cs typeface="Raleway"/>
                <a:sym typeface="Raleway"/>
              </a:rPr>
              <a:t>Bekijk nogmaals je ideale samenleving.</a:t>
            </a:r>
          </a:p>
          <a:p>
            <a:pPr marL="0" lvl="0" indent="0" algn="l" rtl="0">
              <a:lnSpc>
                <a:spcPct val="150000"/>
              </a:lnSpc>
              <a:spcBef>
                <a:spcPts val="0"/>
              </a:spcBef>
              <a:spcAft>
                <a:spcPts val="0"/>
              </a:spcAft>
              <a:buNone/>
            </a:pPr>
            <a:r>
              <a:rPr lang="nl-NL" sz="1600" dirty="0">
                <a:latin typeface="Raleway"/>
                <a:ea typeface="Raleway"/>
                <a:cs typeface="Raleway"/>
                <a:sym typeface="Raleway"/>
              </a:rPr>
              <a:t>Welke waarden vind je daar belangrijk? En welke minder?</a:t>
            </a:r>
          </a:p>
          <a:p>
            <a:pPr marL="0" lvl="0" indent="457200" algn="l" rtl="0">
              <a:lnSpc>
                <a:spcPct val="150000"/>
              </a:lnSpc>
              <a:spcBef>
                <a:spcPts val="0"/>
              </a:spcBef>
              <a:spcAft>
                <a:spcPts val="0"/>
              </a:spcAft>
              <a:buNone/>
            </a:pPr>
            <a:r>
              <a:rPr lang="nl-NL" sz="1600" dirty="0">
                <a:latin typeface="Raleway"/>
                <a:ea typeface="Raleway"/>
                <a:cs typeface="Raleway"/>
                <a:sym typeface="Raleway"/>
              </a:rPr>
              <a:t>Vrijheid? </a:t>
            </a:r>
          </a:p>
          <a:p>
            <a:pPr marL="0" lvl="0" indent="457200" algn="l" rtl="0">
              <a:lnSpc>
                <a:spcPct val="150000"/>
              </a:lnSpc>
              <a:spcBef>
                <a:spcPts val="0"/>
              </a:spcBef>
              <a:spcAft>
                <a:spcPts val="0"/>
              </a:spcAft>
              <a:buNone/>
            </a:pPr>
            <a:r>
              <a:rPr lang="nl-NL" sz="1600" dirty="0">
                <a:latin typeface="Raleway"/>
                <a:ea typeface="Raleway"/>
                <a:cs typeface="Raleway"/>
                <a:sym typeface="Raleway"/>
              </a:rPr>
              <a:t>Gelijkheid?</a:t>
            </a:r>
          </a:p>
          <a:p>
            <a:pPr marL="0" lvl="0" indent="457200" algn="l" rtl="0">
              <a:lnSpc>
                <a:spcPct val="150000"/>
              </a:lnSpc>
              <a:spcBef>
                <a:spcPts val="0"/>
              </a:spcBef>
              <a:spcAft>
                <a:spcPts val="0"/>
              </a:spcAft>
              <a:buNone/>
            </a:pPr>
            <a:r>
              <a:rPr lang="nl-NL" sz="1600" dirty="0">
                <a:latin typeface="Raleway"/>
                <a:ea typeface="Raleway"/>
                <a:cs typeface="Raleway"/>
                <a:sym typeface="Raleway"/>
              </a:rPr>
              <a:t>Cohesie (hierbij hoort ook vrede)?</a:t>
            </a:r>
          </a:p>
          <a:p>
            <a:pPr marL="0" lvl="0" indent="457200" algn="l" rtl="0">
              <a:lnSpc>
                <a:spcPct val="150000"/>
              </a:lnSpc>
              <a:spcBef>
                <a:spcPts val="0"/>
              </a:spcBef>
              <a:spcAft>
                <a:spcPts val="0"/>
              </a:spcAft>
              <a:buNone/>
            </a:pPr>
            <a:r>
              <a:rPr lang="nl-NL" sz="1600" dirty="0">
                <a:latin typeface="Raleway"/>
                <a:ea typeface="Raleway"/>
                <a:cs typeface="Raleway"/>
                <a:sym typeface="Raleway"/>
              </a:rPr>
              <a:t>Welvaart (hierbij hoort ook duurzaamheid)?</a:t>
            </a:r>
          </a:p>
          <a:p>
            <a:pPr marL="0" lvl="0" indent="457200" algn="l" rtl="0">
              <a:lnSpc>
                <a:spcPct val="150000"/>
              </a:lnSpc>
              <a:spcBef>
                <a:spcPts val="0"/>
              </a:spcBef>
              <a:spcAft>
                <a:spcPts val="0"/>
              </a:spcAft>
              <a:buNone/>
            </a:pPr>
            <a:endParaRPr lang="nl-NL" sz="1600" dirty="0">
              <a:latin typeface="Raleway"/>
              <a:ea typeface="Raleway"/>
              <a:cs typeface="Raleway"/>
              <a:sym typeface="Raleway"/>
            </a:endParaRP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Ideale samenleving!?!</a:t>
            </a:r>
            <a:endParaRPr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9028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Toekomstverkiezing </a:t>
            </a:r>
            <a:endParaRPr sz="3200" dirty="0">
              <a:solidFill>
                <a:schemeClr val="tx1"/>
              </a:solidFill>
              <a:latin typeface="Calibri"/>
              <a:ea typeface="Calibri"/>
              <a:cs typeface="Calibri"/>
              <a:sym typeface="Calibri"/>
            </a:endParaRP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4294967295"/>
          </p:nvPr>
        </p:nvSpPr>
        <p:spPr>
          <a:xfrm>
            <a:off x="457200" y="1200150"/>
            <a:ext cx="8250382" cy="1371595"/>
          </a:xfrm>
        </p:spPr>
        <p:txBody>
          <a:bodyPr/>
          <a:lstStyle/>
          <a:p>
            <a:pPr marL="457200" lvl="0" indent="-342900" algn="l" rtl="0">
              <a:lnSpc>
                <a:spcPct val="150000"/>
              </a:lnSpc>
              <a:spcBef>
                <a:spcPts val="0"/>
              </a:spcBef>
              <a:spcAft>
                <a:spcPts val="0"/>
              </a:spcAft>
              <a:buClr>
                <a:schemeClr val="dk1"/>
              </a:buClr>
              <a:buSzPts val="1800"/>
              <a:buFont typeface="Arial" panose="020B0604020202020204" pitchFamily="34" charset="0"/>
              <a:buChar char="•"/>
            </a:pPr>
            <a:r>
              <a:rPr lang="nl-NL" sz="1600" dirty="0">
                <a:latin typeface="Raleway"/>
                <a:ea typeface="Raleway"/>
                <a:cs typeface="Raleway"/>
                <a:sym typeface="Raleway"/>
              </a:rPr>
              <a:t>Wat willen lokale politieke partijen? </a:t>
            </a:r>
          </a:p>
          <a:p>
            <a:pPr marL="457200" lvl="0" indent="-342900" algn="l" rtl="0">
              <a:lnSpc>
                <a:spcPct val="150000"/>
              </a:lnSpc>
              <a:spcBef>
                <a:spcPts val="0"/>
              </a:spcBef>
              <a:spcAft>
                <a:spcPts val="0"/>
              </a:spcAft>
              <a:buClr>
                <a:schemeClr val="dk1"/>
              </a:buClr>
              <a:buSzPts val="1800"/>
              <a:buFont typeface="Arial" panose="020B0604020202020204" pitchFamily="34" charset="0"/>
              <a:buChar char="•"/>
            </a:pPr>
            <a:r>
              <a:rPr lang="nl-NL" sz="1600" dirty="0">
                <a:latin typeface="Raleway"/>
                <a:ea typeface="Raleway"/>
                <a:cs typeface="Raleway"/>
                <a:sym typeface="Raleway"/>
              </a:rPr>
              <a:t>Wat staat er in hun verkiezingsprogramma?</a:t>
            </a:r>
          </a:p>
          <a:p>
            <a:pPr marL="0" marR="0" lvl="0" indent="0" algn="l" rtl="0">
              <a:lnSpc>
                <a:spcPct val="150000"/>
              </a:lnSpc>
              <a:spcBef>
                <a:spcPts val="0"/>
              </a:spcBef>
              <a:spcAft>
                <a:spcPts val="0"/>
              </a:spcAft>
              <a:buClr>
                <a:schemeClr val="dk1"/>
              </a:buClr>
              <a:buSzPts val="1800"/>
              <a:buFont typeface="Arial"/>
              <a:buNone/>
            </a:pPr>
            <a:br>
              <a:rPr lang="nl-NL" sz="1600" i="1" dirty="0">
                <a:latin typeface="Calibri" panose="020F0502020204030204" pitchFamily="34" charset="0"/>
                <a:ea typeface="Raleway"/>
                <a:cs typeface="Calibri" panose="020F0502020204030204" pitchFamily="34" charset="0"/>
                <a:sym typeface="Raleway"/>
              </a:rPr>
            </a:br>
            <a:endParaRPr lang="nl-NL" sz="1600" i="1" dirty="0">
              <a:latin typeface="Calibri" panose="020F0502020204030204" pitchFamily="34" charset="0"/>
              <a:ea typeface="Raleway"/>
              <a:cs typeface="Calibri" panose="020F0502020204030204" pitchFamily="34" charset="0"/>
              <a:sym typeface="Raleway"/>
            </a:endParaRPr>
          </a:p>
          <a:p>
            <a:endParaRPr lang="en-GB" sz="1600" dirty="0">
              <a:latin typeface="Calibri" panose="020F0502020204030204" pitchFamily="34" charset="0"/>
              <a:cs typeface="Calibri" panose="020F0502020204030204" pitchFamily="34" charset="0"/>
            </a:endParaRPr>
          </a:p>
        </p:txBody>
      </p:sp>
      <p:pic>
        <p:nvPicPr>
          <p:cNvPr id="7" name="Google Shape;91;p2" descr="TolbrugRhenen nl - PROMO Video - Hendrik van Nellestijn.&#10;Deze video werd door Eva Jinek getoond op vrijdag 23 februari. &#10;Cameraman Andre Willemsen" title="TolbrugRhenen nl - PROMO Video - Hendrik van Nellestijn - Tolbrug Rhenen - TolbrugRhenen">
            <a:hlinkClick r:id="rId4"/>
            <a:extLst>
              <a:ext uri="{FF2B5EF4-FFF2-40B4-BE49-F238E27FC236}">
                <a16:creationId xmlns:a16="http://schemas.microsoft.com/office/drawing/2014/main" id="{45826955-E340-45A6-842C-538ED6E27742}"/>
              </a:ext>
            </a:extLst>
          </p:cNvPr>
          <p:cNvPicPr preferRelativeResize="0"/>
          <p:nvPr/>
        </p:nvPicPr>
        <p:blipFill>
          <a:blip r:embed="rId5">
            <a:alphaModFix/>
          </a:blip>
          <a:stretch>
            <a:fillRect/>
          </a:stretch>
        </p:blipFill>
        <p:spPr>
          <a:xfrm>
            <a:off x="5182608" y="1724097"/>
            <a:ext cx="3635775" cy="27268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Wat willen lokale partijen voor de korte termijn?</a:t>
            </a: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Wat willen lokale partijen in de toekomst?</a:t>
            </a: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Hoe ziet mijn ideale samenleving in 2050 eruit?</a:t>
            </a: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Welke keuzes horen daar bij?</a:t>
            </a: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Opzet les</a:t>
            </a:r>
            <a:endParaRPr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7739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114300" lvl="0" indent="0" algn="l" rtl="0">
              <a:lnSpc>
                <a:spcPct val="150000"/>
              </a:lnSpc>
              <a:spcBef>
                <a:spcPts val="0"/>
              </a:spcBef>
              <a:spcAft>
                <a:spcPts val="0"/>
              </a:spcAft>
              <a:buClr>
                <a:schemeClr val="dk1"/>
              </a:buClr>
              <a:buSzPts val="1800"/>
              <a:buNone/>
            </a:pPr>
            <a:r>
              <a:rPr lang="nl-NL" sz="1600" dirty="0">
                <a:latin typeface="Raleway"/>
                <a:ea typeface="Raleway"/>
                <a:cs typeface="Raleway"/>
                <a:sym typeface="Raleway"/>
              </a:rPr>
              <a:t>In een partijprogramma willen politieke partij aan burgers duidelijk maken wat ze willen bereiken. Er staan de plannen in voor de aankomende jaren. </a:t>
            </a: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Partijprogramma’s</a:t>
            </a:r>
            <a:endParaRPr sz="3200" dirty="0">
              <a:solidFill>
                <a:schemeClr val="tx1"/>
              </a:solidFill>
              <a:latin typeface="Calibri"/>
              <a:ea typeface="Calibri"/>
              <a:cs typeface="Calibri"/>
              <a:sym typeface="Calibri"/>
            </a:endParaRPr>
          </a:p>
        </p:txBody>
      </p:sp>
      <p:pic>
        <p:nvPicPr>
          <p:cNvPr id="5" name="Google Shape;104;p4">
            <a:extLst>
              <a:ext uri="{FF2B5EF4-FFF2-40B4-BE49-F238E27FC236}">
                <a16:creationId xmlns:a16="http://schemas.microsoft.com/office/drawing/2014/main" id="{28129902-F6A4-4C17-8CD9-2EC78204A161}"/>
              </a:ext>
            </a:extLst>
          </p:cNvPr>
          <p:cNvPicPr preferRelativeResize="0"/>
          <p:nvPr/>
        </p:nvPicPr>
        <p:blipFill>
          <a:blip r:embed="rId4">
            <a:alphaModFix/>
          </a:blip>
          <a:stretch>
            <a:fillRect/>
          </a:stretch>
        </p:blipFill>
        <p:spPr>
          <a:xfrm>
            <a:off x="886863" y="2184188"/>
            <a:ext cx="1876425" cy="2428875"/>
          </a:xfrm>
          <a:prstGeom prst="rect">
            <a:avLst/>
          </a:prstGeom>
          <a:noFill/>
          <a:ln>
            <a:noFill/>
          </a:ln>
        </p:spPr>
      </p:pic>
      <p:pic>
        <p:nvPicPr>
          <p:cNvPr id="6" name="Google Shape;105;p4">
            <a:extLst>
              <a:ext uri="{FF2B5EF4-FFF2-40B4-BE49-F238E27FC236}">
                <a16:creationId xmlns:a16="http://schemas.microsoft.com/office/drawing/2014/main" id="{ADC39C28-240E-49A4-A98C-1828F64BF43B}"/>
              </a:ext>
            </a:extLst>
          </p:cNvPr>
          <p:cNvPicPr preferRelativeResize="0"/>
          <p:nvPr/>
        </p:nvPicPr>
        <p:blipFill>
          <a:blip r:embed="rId5">
            <a:alphaModFix/>
          </a:blip>
          <a:stretch>
            <a:fillRect/>
          </a:stretch>
        </p:blipFill>
        <p:spPr>
          <a:xfrm>
            <a:off x="3586038" y="2127038"/>
            <a:ext cx="1800225" cy="2543175"/>
          </a:xfrm>
          <a:prstGeom prst="rect">
            <a:avLst/>
          </a:prstGeom>
          <a:noFill/>
          <a:ln>
            <a:noFill/>
          </a:ln>
        </p:spPr>
      </p:pic>
      <p:pic>
        <p:nvPicPr>
          <p:cNvPr id="7" name="Google Shape;106;p4">
            <a:extLst>
              <a:ext uri="{FF2B5EF4-FFF2-40B4-BE49-F238E27FC236}">
                <a16:creationId xmlns:a16="http://schemas.microsoft.com/office/drawing/2014/main" id="{8FB738D8-B05F-42CD-8227-9805AF6D66C9}"/>
              </a:ext>
            </a:extLst>
          </p:cNvPr>
          <p:cNvPicPr preferRelativeResize="0"/>
          <p:nvPr/>
        </p:nvPicPr>
        <p:blipFill>
          <a:blip r:embed="rId6">
            <a:alphaModFix/>
          </a:blip>
          <a:stretch>
            <a:fillRect/>
          </a:stretch>
        </p:blipFill>
        <p:spPr>
          <a:xfrm>
            <a:off x="6285225" y="2184200"/>
            <a:ext cx="1800225" cy="2544329"/>
          </a:xfrm>
          <a:prstGeom prst="rect">
            <a:avLst/>
          </a:prstGeom>
          <a:noFill/>
          <a:ln>
            <a:noFill/>
          </a:ln>
        </p:spPr>
      </p:pic>
    </p:spTree>
    <p:extLst>
      <p:ext uri="{BB962C8B-B14F-4D97-AF65-F5344CB8AC3E}">
        <p14:creationId xmlns:p14="http://schemas.microsoft.com/office/powerpoint/2010/main" val="157388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457200" lvl="0" indent="-342900" algn="l" rtl="0">
              <a:lnSpc>
                <a:spcPct val="150000"/>
              </a:lnSpc>
              <a:spcBef>
                <a:spcPts val="0"/>
              </a:spcBef>
              <a:spcAft>
                <a:spcPts val="0"/>
              </a:spcAft>
              <a:buSzPts val="1800"/>
              <a:buFont typeface="Raleway"/>
              <a:buChar char="-"/>
            </a:pPr>
            <a:endParaRPr lang="nl-NL" sz="1600" dirty="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Jongeren hebben al inspraak. Tijd voor een </a:t>
            </a:r>
            <a:r>
              <a:rPr lang="nl-NL" sz="1600" u="sng" dirty="0">
                <a:solidFill>
                  <a:schemeClr val="hlink"/>
                </a:solidFill>
                <a:latin typeface="Raleway"/>
                <a:ea typeface="Raleway"/>
                <a:cs typeface="Raleway"/>
                <a:sym typeface="Raleway"/>
                <a:hlinkClick r:id="rId3"/>
              </a:rPr>
              <a:t>ouderenplatform</a:t>
            </a:r>
            <a:r>
              <a:rPr lang="nl-NL" sz="1600" dirty="0">
                <a:latin typeface="Raleway"/>
                <a:ea typeface="Raleway"/>
                <a:cs typeface="Raleway"/>
                <a:sym typeface="Raleway"/>
              </a:rPr>
              <a:t> die de gemeente gaat adviseren! Immers, wijsheid komt met de jaren (PVV Achtkarspelen) </a:t>
            </a:r>
          </a:p>
          <a:p>
            <a:pPr marL="457200" lvl="0" indent="-342900" algn="l" rtl="0">
              <a:lnSpc>
                <a:spcPct val="150000"/>
              </a:lnSpc>
              <a:spcBef>
                <a:spcPts val="0"/>
              </a:spcBef>
              <a:spcAft>
                <a:spcPts val="0"/>
              </a:spcAft>
              <a:buSzPts val="1800"/>
              <a:buFont typeface="Raleway"/>
              <a:buChar char="-"/>
            </a:pPr>
            <a:r>
              <a:rPr lang="nl-NL" sz="1600" u="sng" dirty="0">
                <a:solidFill>
                  <a:schemeClr val="hlink"/>
                </a:solidFill>
                <a:latin typeface="Raleway"/>
                <a:ea typeface="Raleway"/>
                <a:cs typeface="Raleway"/>
                <a:sym typeface="Raleway"/>
                <a:hlinkClick r:id="rId4"/>
              </a:rPr>
              <a:t>Geen haat in de raad</a:t>
            </a:r>
            <a:r>
              <a:rPr lang="nl-NL" sz="1600" dirty="0">
                <a:latin typeface="Raleway"/>
                <a:ea typeface="Raleway"/>
                <a:cs typeface="Raleway"/>
                <a:sym typeface="Raleway"/>
              </a:rPr>
              <a:t>. Spreek netjes over en met elkaar (CDA, Den Helder)</a:t>
            </a: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Paarse vrijdag omarmen als dag voor genderacceptatie en </a:t>
            </a:r>
            <a:r>
              <a:rPr lang="nl-NL" sz="1600" u="sng" dirty="0">
                <a:solidFill>
                  <a:schemeClr val="hlink"/>
                </a:solidFill>
                <a:latin typeface="Raleway"/>
                <a:ea typeface="Raleway"/>
                <a:cs typeface="Raleway"/>
                <a:sym typeface="Raleway"/>
                <a:hlinkClick r:id="rId5"/>
              </a:rPr>
              <a:t>regenboogzebrapaden </a:t>
            </a:r>
            <a:r>
              <a:rPr lang="nl-NL" sz="1600" dirty="0">
                <a:latin typeface="Raleway"/>
                <a:ea typeface="Raleway"/>
                <a:cs typeface="Raleway"/>
                <a:sym typeface="Raleway"/>
              </a:rPr>
              <a:t>in de stad (Barneveld, Pro ‘98)</a:t>
            </a: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6">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Wat willen partijen nu?</a:t>
            </a:r>
            <a:endParaRPr sz="32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53711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114300" lvl="0" indent="0" algn="l" rtl="0">
              <a:lnSpc>
                <a:spcPct val="150000"/>
              </a:lnSpc>
              <a:spcBef>
                <a:spcPts val="0"/>
              </a:spcBef>
              <a:spcAft>
                <a:spcPts val="0"/>
              </a:spcAft>
              <a:buClr>
                <a:schemeClr val="dk1"/>
              </a:buClr>
              <a:buSzPts val="1800"/>
              <a:buNone/>
            </a:pPr>
            <a:r>
              <a:rPr lang="nl-NL" sz="1600" dirty="0">
                <a:latin typeface="Raleway"/>
                <a:ea typeface="Raleway"/>
                <a:cs typeface="Raleway"/>
                <a:sym typeface="Raleway"/>
              </a:rPr>
              <a:t> Wat als de verkiezingen niet over 2022-2026 zouden gaan maar over 2050? </a:t>
            </a:r>
          </a:p>
          <a:p>
            <a:pPr marL="114300" lvl="0" indent="0" algn="l" rtl="0">
              <a:lnSpc>
                <a:spcPct val="150000"/>
              </a:lnSpc>
              <a:spcBef>
                <a:spcPts val="0"/>
              </a:spcBef>
              <a:spcAft>
                <a:spcPts val="0"/>
              </a:spcAft>
              <a:buClr>
                <a:schemeClr val="dk1"/>
              </a:buClr>
              <a:buSzPts val="1800"/>
              <a:buNone/>
            </a:pPr>
            <a:endParaRPr lang="nl-NL" sz="1600" dirty="0">
              <a:latin typeface="Raleway"/>
              <a:ea typeface="Raleway"/>
              <a:cs typeface="Raleway"/>
              <a:sym typeface="Raleway"/>
            </a:endParaRPr>
          </a:p>
          <a:p>
            <a:pPr marL="114300" lvl="0" indent="0" algn="l" rtl="0">
              <a:lnSpc>
                <a:spcPct val="150000"/>
              </a:lnSpc>
              <a:spcBef>
                <a:spcPts val="0"/>
              </a:spcBef>
              <a:spcAft>
                <a:spcPts val="0"/>
              </a:spcAft>
              <a:buClr>
                <a:schemeClr val="dk1"/>
              </a:buClr>
              <a:buSzPts val="1800"/>
              <a:buNone/>
            </a:pPr>
            <a:endParaRPr lang="nl-NL" sz="1600" dirty="0">
              <a:latin typeface="Raleway"/>
              <a:ea typeface="Raleway"/>
              <a:cs typeface="Raleway"/>
              <a:sym typeface="Raleway"/>
            </a:endParaRP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Toekomstverkiezing</a:t>
            </a:r>
            <a:endParaRPr sz="3200" dirty="0">
              <a:solidFill>
                <a:schemeClr val="tx1"/>
              </a:solidFill>
              <a:latin typeface="Calibri"/>
              <a:ea typeface="Calibri"/>
              <a:cs typeface="Calibri"/>
              <a:sym typeface="Calibri"/>
            </a:endParaRPr>
          </a:p>
        </p:txBody>
      </p:sp>
      <p:pic>
        <p:nvPicPr>
          <p:cNvPr id="5" name="Google Shape;121;p6">
            <a:extLst>
              <a:ext uri="{FF2B5EF4-FFF2-40B4-BE49-F238E27FC236}">
                <a16:creationId xmlns:a16="http://schemas.microsoft.com/office/drawing/2014/main" id="{34B37FF2-5FF2-4B8F-B287-BD305041EDF5}"/>
              </a:ext>
            </a:extLst>
          </p:cNvPr>
          <p:cNvPicPr preferRelativeResize="0"/>
          <p:nvPr/>
        </p:nvPicPr>
        <p:blipFill>
          <a:blip r:embed="rId4">
            <a:alphaModFix/>
          </a:blip>
          <a:stretch>
            <a:fillRect/>
          </a:stretch>
        </p:blipFill>
        <p:spPr>
          <a:xfrm>
            <a:off x="2348800" y="1933725"/>
            <a:ext cx="4572000" cy="2571750"/>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241332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114300" lvl="0" indent="0" algn="l" rtl="0">
              <a:lnSpc>
                <a:spcPct val="150000"/>
              </a:lnSpc>
              <a:spcBef>
                <a:spcPts val="0"/>
              </a:spcBef>
              <a:spcAft>
                <a:spcPts val="0"/>
              </a:spcAft>
              <a:buClr>
                <a:schemeClr val="dk1"/>
              </a:buClr>
              <a:buSzPts val="1800"/>
              <a:buNone/>
            </a:pPr>
            <a:endParaRPr lang="nl-NL" sz="1600" dirty="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600" u="sng" dirty="0">
                <a:solidFill>
                  <a:schemeClr val="hlink"/>
                </a:solidFill>
                <a:latin typeface="Raleway"/>
                <a:ea typeface="Raleway"/>
                <a:cs typeface="Raleway"/>
                <a:sym typeface="Raleway"/>
                <a:hlinkClick r:id="rId3"/>
              </a:rPr>
              <a:t>Allé daken</a:t>
            </a:r>
            <a:r>
              <a:rPr lang="nl-NL" sz="1600" dirty="0">
                <a:latin typeface="Raleway"/>
                <a:ea typeface="Raleway"/>
                <a:cs typeface="Raleway"/>
                <a:sym typeface="Raleway"/>
              </a:rPr>
              <a:t> van Deventer vol met zonnepanelen in 2030 (D66, Deventer) </a:t>
            </a:r>
          </a:p>
          <a:p>
            <a:pPr marL="457200" lvl="0" indent="-342900" algn="l" rtl="0">
              <a:lnSpc>
                <a:spcPct val="150000"/>
              </a:lnSpc>
              <a:spcBef>
                <a:spcPts val="0"/>
              </a:spcBef>
              <a:spcAft>
                <a:spcPts val="0"/>
              </a:spcAft>
              <a:buSzPts val="1800"/>
              <a:buFont typeface="Raleway"/>
              <a:buChar char="-"/>
            </a:pPr>
            <a:r>
              <a:rPr lang="nl-NL" sz="1600" u="sng" dirty="0">
                <a:solidFill>
                  <a:schemeClr val="hlink"/>
                </a:solidFill>
                <a:latin typeface="Raleway"/>
                <a:ea typeface="Raleway"/>
                <a:cs typeface="Raleway"/>
                <a:sym typeface="Raleway"/>
                <a:hlinkClick r:id="rId4"/>
              </a:rPr>
              <a:t>Alle parkeerplekken zijn vervangen</a:t>
            </a:r>
            <a:r>
              <a:rPr lang="nl-NL" sz="1600" dirty="0">
                <a:latin typeface="Raleway"/>
                <a:ea typeface="Raleway"/>
                <a:cs typeface="Raleway"/>
                <a:sym typeface="Raleway"/>
              </a:rPr>
              <a:t> door groen, water en speelplekken (alleen ondergrondse parkeerplekken). (CDA, Haarlem)</a:t>
            </a:r>
          </a:p>
          <a:p>
            <a:pPr marL="457200" lvl="0" indent="-342900" algn="l" rtl="0">
              <a:lnSpc>
                <a:spcPct val="150000"/>
              </a:lnSpc>
              <a:spcBef>
                <a:spcPts val="0"/>
              </a:spcBef>
              <a:spcAft>
                <a:spcPts val="0"/>
              </a:spcAft>
              <a:buSzPts val="1800"/>
              <a:buFont typeface="Raleway"/>
              <a:buChar char="-"/>
            </a:pPr>
            <a:r>
              <a:rPr lang="nl-NL" sz="1600" u="sng" dirty="0">
                <a:solidFill>
                  <a:schemeClr val="hlink"/>
                </a:solidFill>
                <a:latin typeface="Raleway"/>
                <a:ea typeface="Raleway"/>
                <a:cs typeface="Raleway"/>
                <a:sym typeface="Raleway"/>
                <a:hlinkClick r:id="rId5"/>
              </a:rPr>
              <a:t>Geen restafval</a:t>
            </a:r>
            <a:r>
              <a:rPr lang="nl-NL" sz="1600" dirty="0">
                <a:latin typeface="Raleway"/>
                <a:ea typeface="Raleway"/>
                <a:cs typeface="Raleway"/>
                <a:sym typeface="Raleway"/>
              </a:rPr>
              <a:t> in Rotterdam (GroenLinks, Rotterdam)</a:t>
            </a:r>
          </a:p>
          <a:p>
            <a:pPr marL="457200" lvl="0" indent="-342900" algn="l" rtl="0">
              <a:lnSpc>
                <a:spcPct val="150000"/>
              </a:lnSpc>
              <a:spcBef>
                <a:spcPts val="0"/>
              </a:spcBef>
              <a:spcAft>
                <a:spcPts val="0"/>
              </a:spcAft>
              <a:buSzPts val="1800"/>
              <a:buFont typeface="Raleway"/>
              <a:buChar char="-"/>
            </a:pPr>
            <a:r>
              <a:rPr lang="nl-NL" sz="1600" u="sng" dirty="0">
                <a:solidFill>
                  <a:schemeClr val="hlink"/>
                </a:solidFill>
                <a:latin typeface="Raleway"/>
                <a:ea typeface="Raleway"/>
                <a:cs typeface="Raleway"/>
                <a:sym typeface="Raleway"/>
                <a:hlinkClick r:id="rId6"/>
              </a:rPr>
              <a:t>Nul verkeersslachtoffers</a:t>
            </a:r>
            <a:r>
              <a:rPr lang="nl-NL" sz="1600" dirty="0">
                <a:latin typeface="Raleway"/>
                <a:ea typeface="Raleway"/>
                <a:cs typeface="Raleway"/>
                <a:sym typeface="Raleway"/>
              </a:rPr>
              <a:t> in 2050 (ChristenUnie, Utrecht)</a:t>
            </a:r>
          </a:p>
          <a:p>
            <a:pPr marL="457200" lvl="0" indent="-342900" algn="l" rtl="0">
              <a:lnSpc>
                <a:spcPct val="150000"/>
              </a:lnSpc>
              <a:spcBef>
                <a:spcPts val="0"/>
              </a:spcBef>
              <a:spcAft>
                <a:spcPts val="0"/>
              </a:spcAft>
              <a:buSzPts val="1800"/>
              <a:buFont typeface="Raleway"/>
              <a:buChar char="-"/>
            </a:pPr>
            <a:r>
              <a:rPr lang="nl-NL" sz="1600" dirty="0">
                <a:latin typeface="Raleway"/>
                <a:ea typeface="Raleway"/>
                <a:cs typeface="Raleway"/>
                <a:sym typeface="Raleway"/>
              </a:rPr>
              <a:t>Amsterdam en Utrecht makkelijk bereikbaar vanuit </a:t>
            </a:r>
            <a:r>
              <a:rPr lang="nl-NL" sz="1600" u="sng" dirty="0">
                <a:solidFill>
                  <a:schemeClr val="hlink"/>
                </a:solidFill>
                <a:latin typeface="Raleway"/>
                <a:ea typeface="Raleway"/>
                <a:cs typeface="Raleway"/>
                <a:sym typeface="Raleway"/>
                <a:hlinkClick r:id="rId7"/>
              </a:rPr>
              <a:t>Almere</a:t>
            </a:r>
            <a:r>
              <a:rPr lang="nl-NL" sz="1600" dirty="0">
                <a:latin typeface="Raleway"/>
                <a:ea typeface="Raleway"/>
                <a:cs typeface="Raleway"/>
                <a:sym typeface="Raleway"/>
              </a:rPr>
              <a:t> </a:t>
            </a:r>
            <a:br>
              <a:rPr lang="nl-NL" sz="1600" dirty="0">
                <a:latin typeface="Raleway"/>
                <a:ea typeface="Raleway"/>
                <a:cs typeface="Raleway"/>
                <a:sym typeface="Raleway"/>
              </a:rPr>
            </a:br>
            <a:r>
              <a:rPr lang="nl-NL" sz="1600" dirty="0">
                <a:latin typeface="Raleway"/>
                <a:ea typeface="Raleway"/>
                <a:cs typeface="Raleway"/>
                <a:sym typeface="Raleway"/>
              </a:rPr>
              <a:t>(VVD, Almere)</a:t>
            </a: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8">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Wat willen partijen straks?</a:t>
            </a:r>
            <a:endParaRPr sz="3200" dirty="0">
              <a:solidFill>
                <a:schemeClr val="tx1"/>
              </a:solidFill>
              <a:latin typeface="Calibri"/>
              <a:ea typeface="Calibri"/>
              <a:cs typeface="Calibri"/>
              <a:sym typeface="Calibri"/>
            </a:endParaRPr>
          </a:p>
        </p:txBody>
      </p:sp>
      <p:pic>
        <p:nvPicPr>
          <p:cNvPr id="6" name="Google Shape;129;p8">
            <a:extLst>
              <a:ext uri="{FF2B5EF4-FFF2-40B4-BE49-F238E27FC236}">
                <a16:creationId xmlns:a16="http://schemas.microsoft.com/office/drawing/2014/main" id="{2CC4B047-1C52-47BF-A929-6DCB57AA14C2}"/>
              </a:ext>
            </a:extLst>
          </p:cNvPr>
          <p:cNvPicPr preferRelativeResize="0"/>
          <p:nvPr/>
        </p:nvPicPr>
        <p:blipFill>
          <a:blip r:embed="rId9">
            <a:alphaModFix/>
          </a:blip>
          <a:stretch>
            <a:fillRect/>
          </a:stretch>
        </p:blipFill>
        <p:spPr>
          <a:xfrm>
            <a:off x="6896740" y="2510325"/>
            <a:ext cx="1736550" cy="2083900"/>
          </a:xfrm>
          <a:prstGeom prst="rect">
            <a:avLst/>
          </a:prstGeom>
          <a:noFill/>
          <a:ln>
            <a:noFill/>
          </a:ln>
        </p:spPr>
      </p:pic>
    </p:spTree>
    <p:extLst>
      <p:ext uri="{BB962C8B-B14F-4D97-AF65-F5344CB8AC3E}">
        <p14:creationId xmlns:p14="http://schemas.microsoft.com/office/powerpoint/2010/main" val="38053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456D98E1-DD93-44B5-BE35-FEF34EC66C70}"/>
              </a:ext>
            </a:extLst>
          </p:cNvPr>
          <p:cNvSpPr>
            <a:spLocks noGrp="1"/>
          </p:cNvSpPr>
          <p:nvPr>
            <p:ph type="body" idx="1"/>
          </p:nvPr>
        </p:nvSpPr>
        <p:spPr/>
        <p:txBody>
          <a:bodyPr/>
          <a:lstStyle/>
          <a:p>
            <a:pPr marL="114300" lvl="0" indent="0" algn="l" rtl="0">
              <a:lnSpc>
                <a:spcPct val="150000"/>
              </a:lnSpc>
              <a:spcBef>
                <a:spcPts val="0"/>
              </a:spcBef>
              <a:spcAft>
                <a:spcPts val="0"/>
              </a:spcAft>
              <a:buClr>
                <a:schemeClr val="dk1"/>
              </a:buClr>
              <a:buSzPts val="1800"/>
              <a:buNone/>
            </a:pPr>
            <a:r>
              <a:rPr lang="nl-NL" sz="1600" dirty="0">
                <a:latin typeface="Raleway"/>
                <a:ea typeface="Raleway"/>
                <a:cs typeface="Raleway"/>
                <a:sym typeface="Raleway"/>
              </a:rPr>
              <a:t>Wat is wenselijk? Wat is haalbaar? Wat is nodig? Zouden er ongewenste gevolgen kunnen zijn? Hebben we nieuwe sociale uitvindingen nodig? </a:t>
            </a:r>
          </a:p>
        </p:txBody>
      </p:sp>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35353"/>
              <a:buNone/>
            </a:pPr>
            <a:r>
              <a:rPr lang="nl-NL" sz="3200" dirty="0">
                <a:solidFill>
                  <a:schemeClr val="tx1"/>
                </a:solidFill>
              </a:rPr>
              <a:t>Een goede samenleving in 2050</a:t>
            </a:r>
            <a:endParaRPr sz="3200" dirty="0">
              <a:solidFill>
                <a:schemeClr val="tx1"/>
              </a:solidFill>
              <a:latin typeface="Calibri"/>
              <a:ea typeface="Calibri"/>
              <a:cs typeface="Calibri"/>
              <a:sym typeface="Calibri"/>
            </a:endParaRPr>
          </a:p>
        </p:txBody>
      </p:sp>
      <p:pic>
        <p:nvPicPr>
          <p:cNvPr id="7" name="Google Shape;137;p7">
            <a:extLst>
              <a:ext uri="{FF2B5EF4-FFF2-40B4-BE49-F238E27FC236}">
                <a16:creationId xmlns:a16="http://schemas.microsoft.com/office/drawing/2014/main" id="{6E015EDC-A056-4B95-A020-19C6DEBC7F14}"/>
              </a:ext>
            </a:extLst>
          </p:cNvPr>
          <p:cNvPicPr preferRelativeResize="0"/>
          <p:nvPr/>
        </p:nvPicPr>
        <p:blipFill>
          <a:blip r:embed="rId4">
            <a:alphaModFix/>
          </a:blip>
          <a:stretch>
            <a:fillRect/>
          </a:stretch>
        </p:blipFill>
        <p:spPr>
          <a:xfrm>
            <a:off x="6217775" y="3080519"/>
            <a:ext cx="2926226" cy="2062975"/>
          </a:xfrm>
          <a:prstGeom prst="rect">
            <a:avLst/>
          </a:prstGeom>
          <a:noFill/>
          <a:ln w="9525" cap="flat" cmpd="sng">
            <a:solidFill>
              <a:schemeClr val="lt1"/>
            </a:solidFill>
            <a:prstDash val="solid"/>
            <a:round/>
            <a:headEnd type="none" w="sm" len="sm"/>
            <a:tailEnd type="none" w="sm" len="sm"/>
          </a:ln>
        </p:spPr>
      </p:pic>
      <p:pic>
        <p:nvPicPr>
          <p:cNvPr id="8" name="Google Shape;138;p7">
            <a:extLst>
              <a:ext uri="{FF2B5EF4-FFF2-40B4-BE49-F238E27FC236}">
                <a16:creationId xmlns:a16="http://schemas.microsoft.com/office/drawing/2014/main" id="{9CE80BA2-A1F1-4F72-8375-7E06CFC8F0FE}"/>
              </a:ext>
            </a:extLst>
          </p:cNvPr>
          <p:cNvPicPr preferRelativeResize="0"/>
          <p:nvPr/>
        </p:nvPicPr>
        <p:blipFill>
          <a:blip r:embed="rId5">
            <a:alphaModFix/>
          </a:blip>
          <a:stretch>
            <a:fillRect/>
          </a:stretch>
        </p:blipFill>
        <p:spPr>
          <a:xfrm>
            <a:off x="0" y="3339055"/>
            <a:ext cx="4713325" cy="1860520"/>
          </a:xfrm>
          <a:prstGeom prst="rect">
            <a:avLst/>
          </a:prstGeom>
          <a:noFill/>
          <a:ln w="9525" cap="flat" cmpd="sng">
            <a:solidFill>
              <a:schemeClr val="lt1"/>
            </a:solidFill>
            <a:prstDash val="solid"/>
            <a:round/>
            <a:headEnd type="none" w="sm" len="sm"/>
            <a:tailEnd type="none" w="sm" len="sm"/>
          </a:ln>
        </p:spPr>
      </p:pic>
      <p:pic>
        <p:nvPicPr>
          <p:cNvPr id="9" name="Google Shape;139;p7">
            <a:extLst>
              <a:ext uri="{FF2B5EF4-FFF2-40B4-BE49-F238E27FC236}">
                <a16:creationId xmlns:a16="http://schemas.microsoft.com/office/drawing/2014/main" id="{2D9667E9-4F07-4DE9-A496-CFC08EE352AC}"/>
              </a:ext>
            </a:extLst>
          </p:cNvPr>
          <p:cNvPicPr preferRelativeResize="0"/>
          <p:nvPr/>
        </p:nvPicPr>
        <p:blipFill>
          <a:blip r:embed="rId6">
            <a:alphaModFix/>
          </a:blip>
          <a:stretch>
            <a:fillRect/>
          </a:stretch>
        </p:blipFill>
        <p:spPr>
          <a:xfrm>
            <a:off x="3205575" y="2008525"/>
            <a:ext cx="3623675" cy="1972100"/>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61194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10" name="Google Shape;85;p1">
            <a:extLst>
              <a:ext uri="{FF2B5EF4-FFF2-40B4-BE49-F238E27FC236}">
                <a16:creationId xmlns:a16="http://schemas.microsoft.com/office/drawing/2014/main" id="{BB4B43F8-6495-4E02-A940-C7357600CD55}"/>
              </a:ext>
            </a:extLst>
          </p:cNvPr>
          <p:cNvPicPr preferRelativeResize="0"/>
          <p:nvPr/>
        </p:nvPicPr>
        <p:blipFill>
          <a:blip r:embed="rId3">
            <a:alphaModFix/>
          </a:blip>
          <a:stretch>
            <a:fillRect/>
          </a:stretch>
        </p:blipFill>
        <p:spPr>
          <a:xfrm>
            <a:off x="4251896" y="4720113"/>
            <a:ext cx="640207" cy="232887"/>
          </a:xfrm>
          <a:prstGeom prst="rect">
            <a:avLst/>
          </a:prstGeom>
          <a:noFill/>
          <a:ln>
            <a:noFill/>
          </a:ln>
        </p:spPr>
      </p:pic>
      <p:sp>
        <p:nvSpPr>
          <p:cNvPr id="12" name="Google Shape;91;p2">
            <a:extLst>
              <a:ext uri="{FF2B5EF4-FFF2-40B4-BE49-F238E27FC236}">
                <a16:creationId xmlns:a16="http://schemas.microsoft.com/office/drawing/2014/main" id="{BA81CF14-23D3-45A1-9E05-0C9C67A115C1}"/>
              </a:ext>
            </a:extLst>
          </p:cNvPr>
          <p:cNvSpPr txBox="1">
            <a:spLocks noGrp="1"/>
          </p:cNvSpPr>
          <p:nvPr>
            <p:ph type="title"/>
          </p:nvPr>
        </p:nvSpPr>
        <p:spPr>
          <a:xfrm>
            <a:off x="457200" y="279392"/>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br>
              <a:rPr lang="nl-NL" sz="3200" dirty="0">
                <a:solidFill>
                  <a:schemeClr val="tx1"/>
                </a:solidFill>
              </a:rPr>
            </a:br>
            <a:r>
              <a:rPr lang="nl-NL" sz="3200" dirty="0">
                <a:solidFill>
                  <a:schemeClr val="tx1"/>
                </a:solidFill>
              </a:rPr>
              <a:t>Jouw ideale samenleving in 2050</a:t>
            </a:r>
            <a:br>
              <a:rPr lang="nl-NL" sz="3200" dirty="0">
                <a:solidFill>
                  <a:schemeClr val="tx1"/>
                </a:solidFill>
              </a:rPr>
            </a:br>
            <a:endParaRPr sz="3200" dirty="0">
              <a:solidFill>
                <a:schemeClr val="tx1"/>
              </a:solidFill>
              <a:latin typeface="Calibri"/>
              <a:ea typeface="Calibri"/>
              <a:cs typeface="Calibri"/>
              <a:sym typeface="Calibri"/>
            </a:endParaRPr>
          </a:p>
        </p:txBody>
      </p:sp>
      <p:sp>
        <p:nvSpPr>
          <p:cNvPr id="8" name="Google Shape;147;g115a60244e2_0_5">
            <a:extLst>
              <a:ext uri="{FF2B5EF4-FFF2-40B4-BE49-F238E27FC236}">
                <a16:creationId xmlns:a16="http://schemas.microsoft.com/office/drawing/2014/main" id="{3A64BF94-709B-41C3-8E42-250625A604EF}"/>
              </a:ext>
            </a:extLst>
          </p:cNvPr>
          <p:cNvSpPr/>
          <p:nvPr/>
        </p:nvSpPr>
        <p:spPr>
          <a:xfrm>
            <a:off x="3796929" y="1899000"/>
            <a:ext cx="1345500" cy="13455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8;g115a60244e2_0_5">
            <a:extLst>
              <a:ext uri="{FF2B5EF4-FFF2-40B4-BE49-F238E27FC236}">
                <a16:creationId xmlns:a16="http://schemas.microsoft.com/office/drawing/2014/main" id="{E24EC4BD-691F-40A7-9CFA-672BB4C15124}"/>
              </a:ext>
            </a:extLst>
          </p:cNvPr>
          <p:cNvSpPr txBox="1"/>
          <p:nvPr/>
        </p:nvSpPr>
        <p:spPr>
          <a:xfrm>
            <a:off x="3964353" y="2225400"/>
            <a:ext cx="12912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3300" dirty="0">
                <a:highlight>
                  <a:srgbClr val="CFE2F3"/>
                </a:highlight>
                <a:latin typeface="Calibri"/>
                <a:ea typeface="Calibri"/>
                <a:cs typeface="Calibri"/>
                <a:sym typeface="Calibri"/>
              </a:rPr>
              <a:t>2050</a:t>
            </a:r>
            <a:endParaRPr sz="3300" dirty="0">
              <a:highlight>
                <a:srgbClr val="CFE2F3"/>
              </a:highlight>
              <a:latin typeface="Calibri"/>
              <a:ea typeface="Calibri"/>
              <a:cs typeface="Calibri"/>
              <a:sym typeface="Calibri"/>
            </a:endParaRPr>
          </a:p>
        </p:txBody>
      </p:sp>
      <p:cxnSp>
        <p:nvCxnSpPr>
          <p:cNvPr id="11" name="Google Shape;149;g115a60244e2_0_5">
            <a:extLst>
              <a:ext uri="{FF2B5EF4-FFF2-40B4-BE49-F238E27FC236}">
                <a16:creationId xmlns:a16="http://schemas.microsoft.com/office/drawing/2014/main" id="{9A84BF07-72CB-417B-8C3C-D31DEEA67217}"/>
              </a:ext>
            </a:extLst>
          </p:cNvPr>
          <p:cNvCxnSpPr>
            <a:endCxn id="8" idx="2"/>
          </p:cNvCxnSpPr>
          <p:nvPr/>
        </p:nvCxnSpPr>
        <p:spPr>
          <a:xfrm>
            <a:off x="2829729" y="2319450"/>
            <a:ext cx="967200" cy="2523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50;g115a60244e2_0_5">
            <a:extLst>
              <a:ext uri="{FF2B5EF4-FFF2-40B4-BE49-F238E27FC236}">
                <a16:creationId xmlns:a16="http://schemas.microsoft.com/office/drawing/2014/main" id="{CDF495ED-A86D-4C25-9B69-12514A4A4F4F}"/>
              </a:ext>
            </a:extLst>
          </p:cNvPr>
          <p:cNvCxnSpPr/>
          <p:nvPr/>
        </p:nvCxnSpPr>
        <p:spPr>
          <a:xfrm rot="10800000">
            <a:off x="5142429" y="2580750"/>
            <a:ext cx="1291200" cy="2454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1;g115a60244e2_0_5">
            <a:extLst>
              <a:ext uri="{FF2B5EF4-FFF2-40B4-BE49-F238E27FC236}">
                <a16:creationId xmlns:a16="http://schemas.microsoft.com/office/drawing/2014/main" id="{2494371C-9B98-4B69-9102-11A7CA68BC01}"/>
              </a:ext>
            </a:extLst>
          </p:cNvPr>
          <p:cNvCxnSpPr/>
          <p:nvPr/>
        </p:nvCxnSpPr>
        <p:spPr>
          <a:xfrm rot="10800000" flipH="1">
            <a:off x="3558679" y="3204075"/>
            <a:ext cx="728700" cy="8112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2;g115a60244e2_0_5">
            <a:extLst>
              <a:ext uri="{FF2B5EF4-FFF2-40B4-BE49-F238E27FC236}">
                <a16:creationId xmlns:a16="http://schemas.microsoft.com/office/drawing/2014/main" id="{85833AB9-E4E5-4696-AEE2-D784E5D4CFCA}"/>
              </a:ext>
            </a:extLst>
          </p:cNvPr>
          <p:cNvCxnSpPr/>
          <p:nvPr/>
        </p:nvCxnSpPr>
        <p:spPr>
          <a:xfrm>
            <a:off x="5024779" y="2992200"/>
            <a:ext cx="720300" cy="5325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3;g115a60244e2_0_5">
            <a:extLst>
              <a:ext uri="{FF2B5EF4-FFF2-40B4-BE49-F238E27FC236}">
                <a16:creationId xmlns:a16="http://schemas.microsoft.com/office/drawing/2014/main" id="{632938C8-6A1C-492F-8C37-4AE2CE58CB33}"/>
              </a:ext>
            </a:extLst>
          </p:cNvPr>
          <p:cNvCxnSpPr/>
          <p:nvPr/>
        </p:nvCxnSpPr>
        <p:spPr>
          <a:xfrm rot="10800000" flipH="1">
            <a:off x="5020579" y="1337625"/>
            <a:ext cx="728700" cy="8112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54;g115a60244e2_0_5">
            <a:extLst>
              <a:ext uri="{FF2B5EF4-FFF2-40B4-BE49-F238E27FC236}">
                <a16:creationId xmlns:a16="http://schemas.microsoft.com/office/drawing/2014/main" id="{330EAF34-AC66-4CC0-A342-A81AB920E828}"/>
              </a:ext>
            </a:extLst>
          </p:cNvPr>
          <p:cNvCxnSpPr/>
          <p:nvPr/>
        </p:nvCxnSpPr>
        <p:spPr>
          <a:xfrm rot="10800000">
            <a:off x="3432654" y="1499775"/>
            <a:ext cx="683100" cy="4869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55;g115a60244e2_0_5">
            <a:extLst>
              <a:ext uri="{FF2B5EF4-FFF2-40B4-BE49-F238E27FC236}">
                <a16:creationId xmlns:a16="http://schemas.microsoft.com/office/drawing/2014/main" id="{3FC85C4E-E10B-4B64-96D1-9A03D9FFC1EF}"/>
              </a:ext>
            </a:extLst>
          </p:cNvPr>
          <p:cNvCxnSpPr/>
          <p:nvPr/>
        </p:nvCxnSpPr>
        <p:spPr>
          <a:xfrm rot="10800000" flipH="1">
            <a:off x="1736729" y="2904675"/>
            <a:ext cx="2139000" cy="6621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156;g115a60244e2_0_5">
            <a:extLst>
              <a:ext uri="{FF2B5EF4-FFF2-40B4-BE49-F238E27FC236}">
                <a16:creationId xmlns:a16="http://schemas.microsoft.com/office/drawing/2014/main" id="{18E709B1-C4DF-411C-B730-AE1DE1EF5E06}"/>
              </a:ext>
            </a:extLst>
          </p:cNvPr>
          <p:cNvCxnSpPr/>
          <p:nvPr/>
        </p:nvCxnSpPr>
        <p:spPr>
          <a:xfrm rot="10800000" flipH="1">
            <a:off x="5142429" y="1842900"/>
            <a:ext cx="2158200" cy="5718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157;g115a60244e2_0_5">
            <a:extLst>
              <a:ext uri="{FF2B5EF4-FFF2-40B4-BE49-F238E27FC236}">
                <a16:creationId xmlns:a16="http://schemas.microsoft.com/office/drawing/2014/main" id="{59D38B75-FCB6-4114-9A89-E58ED48EEADC}"/>
              </a:ext>
            </a:extLst>
          </p:cNvPr>
          <p:cNvCxnSpPr/>
          <p:nvPr/>
        </p:nvCxnSpPr>
        <p:spPr>
          <a:xfrm rot="10800000">
            <a:off x="4685054" y="3204050"/>
            <a:ext cx="1564500" cy="12597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864240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Diavoorstelling (16:9)</PresentationFormat>
  <Paragraphs>79</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Raleway</vt:lpstr>
      <vt:lpstr>Calibri</vt:lpstr>
      <vt:lpstr>Arial</vt:lpstr>
      <vt:lpstr>Office Theme</vt:lpstr>
      <vt:lpstr>PowerPoint-presentatie</vt:lpstr>
      <vt:lpstr>Toekomstverkiezing </vt:lpstr>
      <vt:lpstr>Opzet les</vt:lpstr>
      <vt:lpstr>Partijprogramma’s</vt:lpstr>
      <vt:lpstr>Wat willen partijen nu?</vt:lpstr>
      <vt:lpstr>Toekomstverkiezing</vt:lpstr>
      <vt:lpstr>Wat willen partijen straks?</vt:lpstr>
      <vt:lpstr>Een goede samenleving in 2050</vt:lpstr>
      <vt:lpstr> Jouw ideale samenleving in 2050 </vt:lpstr>
      <vt:lpstr>Dilemma’s</vt:lpstr>
      <vt:lpstr>Ideale samenleving!?!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Docent</dc:creator>
  <cp:lastModifiedBy>Mardien Noordman</cp:lastModifiedBy>
  <cp:revision>4</cp:revision>
  <dcterms:modified xsi:type="dcterms:W3CDTF">2023-03-03T12:26:47Z</dcterms:modified>
</cp:coreProperties>
</file>