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60" r:id="rId3"/>
    <p:sldId id="257" r:id="rId4"/>
    <p:sldId id="258" r:id="rId5"/>
    <p:sldId id="259" r:id="rId6"/>
    <p:sldId id="261" r:id="rId7"/>
    <p:sldId id="271" r:id="rId8"/>
    <p:sldId id="262" r:id="rId9"/>
    <p:sldId id="272" r:id="rId10"/>
    <p:sldId id="276" r:id="rId11"/>
    <p:sldId id="265" r:id="rId12"/>
    <p:sldId id="267" r:id="rId13"/>
    <p:sldId id="273" r:id="rId14"/>
    <p:sldId id="264" r:id="rId15"/>
    <p:sldId id="274" r:id="rId16"/>
    <p:sldId id="269" r:id="rId17"/>
    <p:sldId id="266" r:id="rId18"/>
    <p:sldId id="270" r:id="rId19"/>
    <p:sldId id="275" r:id="rId20"/>
    <p:sldId id="277" r:id="rId21"/>
    <p:sldId id="278"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aleway"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65075" autoAdjust="0"/>
  </p:normalViewPr>
  <p:slideViewPr>
    <p:cSldViewPr snapToGrid="0">
      <p:cViewPr>
        <p:scale>
          <a:sx n="100" d="100"/>
          <a:sy n="100" d="100"/>
        </p:scale>
        <p:origin x="806" y="-3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eetmaatschappij.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9125327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e9125327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b="0" i="0" dirty="0">
                <a:solidFill>
                  <a:srgbClr val="373737"/>
                </a:solidFill>
                <a:effectLst/>
                <a:latin typeface="Helvetica Neue"/>
              </a:rPr>
              <a:t>In het boek gaat Berend in op de vraag waarom we toch alles in cijfers willen uitdrukken – van schoolprestaties tot patiënttevredenheid, en van SMART doelen op het werk tot ranglijsten van de beste universiteiten. Daarbij bespreekt hij wat deze cijferobsessie met ons en onze maatschappij doet.</a:t>
            </a:r>
          </a:p>
          <a:p>
            <a:pPr marL="0" lvl="0" indent="0" algn="l" rtl="0">
              <a:spcBef>
                <a:spcPts val="0"/>
              </a:spcBef>
              <a:spcAft>
                <a:spcPts val="0"/>
              </a:spcAft>
              <a:buNone/>
            </a:pPr>
            <a:endParaRPr lang="nl-NL" b="0" i="0" dirty="0">
              <a:solidFill>
                <a:srgbClr val="373737"/>
              </a:solidFill>
              <a:effectLst/>
              <a:latin typeface="Helvetica Neue"/>
            </a:endParaRPr>
          </a:p>
          <a:p>
            <a:pPr marL="0" lvl="0" indent="0" algn="l" rtl="0">
              <a:spcBef>
                <a:spcPts val="0"/>
              </a:spcBef>
              <a:spcAft>
                <a:spcPts val="0"/>
              </a:spcAft>
              <a:buNone/>
            </a:pPr>
            <a:r>
              <a:rPr lang="nl-NL" b="0" i="0" dirty="0">
                <a:solidFill>
                  <a:srgbClr val="373737"/>
                </a:solidFill>
                <a:effectLst/>
                <a:latin typeface="Helvetica Neue"/>
              </a:rPr>
              <a:t>Deze les combineert deze visie op het doen van eigen onderzoek tijdens het profielwerkstuk. </a:t>
            </a:r>
          </a:p>
          <a:p>
            <a:pPr marL="0" lvl="0" indent="0" algn="l" rtl="0">
              <a:spcBef>
                <a:spcPts val="0"/>
              </a:spcBef>
              <a:spcAft>
                <a:spcPts val="0"/>
              </a:spcAft>
              <a:buNone/>
            </a:pPr>
            <a:endParaRPr lang="nl-NL" b="0" i="0" dirty="0">
              <a:solidFill>
                <a:srgbClr val="373737"/>
              </a:solidFill>
              <a:effectLst/>
              <a:latin typeface="Helvetica Neue"/>
            </a:endParaRPr>
          </a:p>
          <a:p>
            <a:pPr marL="0" lvl="0" indent="0" algn="l" rtl="0">
              <a:spcBef>
                <a:spcPts val="0"/>
              </a:spcBef>
              <a:spcAft>
                <a:spcPts val="0"/>
              </a:spcAft>
              <a:buNone/>
            </a:pPr>
            <a:r>
              <a:rPr lang="nl-NL" b="0" i="0" dirty="0">
                <a:solidFill>
                  <a:srgbClr val="373737"/>
                </a:solidFill>
                <a:effectLst/>
                <a:latin typeface="Helvetica Neue"/>
              </a:rPr>
              <a:t>Het doel van deze les is om leerlingen aan het denken te zetten: waarom meten we zoveel? Maar ook: wat is het doel van mijn metingen tijdens mijn PWS? </a:t>
            </a:r>
          </a:p>
          <a:p>
            <a:pPr marL="0" lvl="0" indent="0" algn="l" rtl="0">
              <a:spcBef>
                <a:spcPts val="0"/>
              </a:spcBef>
              <a:spcAft>
                <a:spcPts val="0"/>
              </a:spcAft>
              <a:buNone/>
            </a:pPr>
            <a:endParaRPr lang="nl-NL" b="0" i="0" dirty="0">
              <a:solidFill>
                <a:srgbClr val="373737"/>
              </a:solidFill>
              <a:effectLst/>
              <a:latin typeface="Helvetica Neue"/>
            </a:endParaRPr>
          </a:p>
          <a:p>
            <a:pPr marL="0" lvl="0" indent="0" algn="l" rtl="0">
              <a:spcBef>
                <a:spcPts val="0"/>
              </a:spcBef>
              <a:spcAft>
                <a:spcPts val="0"/>
              </a:spcAft>
              <a:buNone/>
            </a:pPr>
            <a:r>
              <a:rPr lang="nl-NL" b="0" i="0" dirty="0">
                <a:solidFill>
                  <a:srgbClr val="373737"/>
                </a:solidFill>
                <a:effectLst/>
                <a:latin typeface="Helvetica Neue"/>
              </a:rPr>
              <a:t>Meer info is te vinden op: </a:t>
            </a:r>
            <a:r>
              <a:rPr lang="nl-NL" sz="1800" u="sng" dirty="0">
                <a:solidFill>
                  <a:srgbClr val="DCA10D"/>
                </a:solidFill>
                <a:effectLst/>
                <a:latin typeface="Calibri" panose="020F0502020204030204" pitchFamily="34" charset="0"/>
                <a:ea typeface="Calibri" panose="020F0502020204030204" pitchFamily="34" charset="0"/>
                <a:cs typeface="Times New Roman" panose="02020603050405020304" pitchFamily="18" charset="0"/>
                <a:hlinkClick r:id="rId3" tooltip="This external link opens in a new window"/>
              </a:rPr>
              <a:t>www.meetmaatschappij.nl</a:t>
            </a:r>
            <a:r>
              <a:rPr lang="nl-NL" sz="1800" u="sng" dirty="0">
                <a:solidFill>
                  <a:srgbClr val="DCA10D"/>
                </a:solidFill>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r>
              <a:rPr lang="nl-NL" sz="1800" u="none" dirty="0">
                <a:solidFill>
                  <a:srgbClr val="DCA10D"/>
                </a:solidFill>
                <a:effectLst/>
                <a:latin typeface="Calibri" panose="020F0502020204030204" pitchFamily="34" charset="0"/>
                <a:cs typeface="Times New Roman" panose="02020603050405020304" pitchFamily="18" charset="0"/>
              </a:rPr>
              <a:t>Extra achtergrond voor docenten: https://www.verus.nl/nieuws/hoe-meer-we-meten-des-te-meer-we-veranderen-in-een-meetmaatschappij-waarin-alles-competitie-wordt </a:t>
            </a:r>
            <a:endParaRPr u="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arenR"/>
            </a:pPr>
            <a:r>
              <a:rPr lang="nl-NL" dirty="0"/>
              <a:t>Een groep Australische onderzoekers stelt in een kritische bespreking van meetsystemen in organisaties dat kwantitatieve doelen en beoordelingen vaak niet in staat zijn om recht te doen aan de bijdragen van medewerkers. Erkenning van iemands inzet is echter van groot belang voor het welzijn en zelfbeeld van medewerkers, dus een (te) grote rol voor meetsystemen om persoonlijke ‘prestaties’ te beoordelen levert problemen op, zoals frustratie en het gebrek aan erkenning.</a:t>
            </a:r>
          </a:p>
          <a:p>
            <a:pPr marL="228600" lvl="0" indent="-228600" algn="l" rtl="0">
              <a:spcBef>
                <a:spcPts val="0"/>
              </a:spcBef>
              <a:spcAft>
                <a:spcPts val="0"/>
              </a:spcAft>
              <a:buAutoNum type="arabicParenR"/>
            </a:pPr>
            <a:r>
              <a:rPr lang="nl-NL" dirty="0"/>
              <a:t>Prestatiemetingen kunnen ook positieve bijwerkingen hebben op de werkvloer. Ze helpen bijvoorbeeld om rolonduidelijkheid te verminderen.12 			 Organisatiewetenschapper Matthew Hall stelt dat leidinggevenden graag willen weten wat er van hen en van hun team verwacht wordt. Als dat onduidelijk is weten ze immers niet waar ze zich op moeten richten of hoe ze leiding kunnen geven, wat verwarring kan opleveren – en dus leidt tot mindere ‘prestaties’. </a:t>
            </a:r>
          </a:p>
          <a:p>
            <a:pPr marL="228600" lvl="0" indent="-228600" algn="l" rtl="0">
              <a:spcBef>
                <a:spcPts val="0"/>
              </a:spcBef>
              <a:spcAft>
                <a:spcPts val="0"/>
              </a:spcAft>
              <a:buAutoNum type="arabicParenR"/>
            </a:pPr>
            <a:r>
              <a:rPr lang="nl-NL" dirty="0"/>
              <a:t>Een verschijnsel is het motivatie-uitdrijvingseffect. Dit effect betekent dat je intrinsieke motivatie om iets te doen vervangen wordt door extrinsieke motivatie wanneer er beloningen in het spel komen. Als gevolg kan iemands totale motivatie verminderen en kunnen ‘prestaties’ verslechteren, vergeleken met de situatie zonder de meting of beloning.  </a:t>
            </a:r>
          </a:p>
          <a:p>
            <a:pPr marL="228600" lvl="0" indent="-228600" algn="l" rtl="0">
              <a:spcBef>
                <a:spcPts val="0"/>
              </a:spcBef>
              <a:spcAft>
                <a:spcPts val="0"/>
              </a:spcAft>
              <a:buAutoNum type="arabicParenR"/>
            </a:pPr>
            <a:endParaRPr lang="nl-NL" dirty="0"/>
          </a:p>
          <a:p>
            <a:pPr marL="0" lvl="0" indent="0" algn="l" rtl="0">
              <a:spcBef>
                <a:spcPts val="0"/>
              </a:spcBef>
              <a:spcAft>
                <a:spcPts val="0"/>
              </a:spcAft>
              <a:buNone/>
            </a:pPr>
            <a:r>
              <a:rPr lang="nl-NL" dirty="0"/>
              <a:t>Verdieping op slide 20</a:t>
            </a:r>
          </a:p>
          <a:p>
            <a:pPr marL="228600" lvl="0" indent="-228600" algn="l" rtl="0">
              <a:spcBef>
                <a:spcPts val="0"/>
              </a:spcBef>
              <a:spcAft>
                <a:spcPts val="0"/>
              </a:spcAft>
              <a:buAutoNum type="arabicParenR"/>
            </a:pPr>
            <a:endParaRPr dirty="0"/>
          </a:p>
        </p:txBody>
      </p:sp>
    </p:spTree>
    <p:extLst>
      <p:ext uri="{BB962C8B-B14F-4D97-AF65-F5344CB8AC3E}">
        <p14:creationId xmlns:p14="http://schemas.microsoft.com/office/powerpoint/2010/main" val="254195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arenR"/>
            </a:pPr>
            <a:r>
              <a:rPr lang="nl-NL" dirty="0"/>
              <a:t>Het doet er niet meer toe hoe, waar en op welke tijden je je werk doet: slechts het resultaat telt, het liefst als een meetbaar doel geformuleerd. Wellicht versterkt door het vele thuiswerken sinds het begin van de COVID-19-crisis, wordt in veel organisaties tegenwoordig vooral gekeken naar de resultaten die je behaalt, in plaats van naar de manier waarop de resultaten worden bereikt.</a:t>
            </a:r>
          </a:p>
          <a:p>
            <a:pPr marL="228600" lvl="0" indent="-228600" algn="l" rtl="0">
              <a:spcBef>
                <a:spcPts val="0"/>
              </a:spcBef>
              <a:spcAft>
                <a:spcPts val="0"/>
              </a:spcAft>
              <a:buAutoNum type="arabicParenR"/>
            </a:pPr>
            <a:r>
              <a:rPr lang="nl-NL" dirty="0"/>
              <a:t>Gedragseconoom Dan </a:t>
            </a:r>
            <a:r>
              <a:rPr lang="nl-NL" dirty="0" err="1"/>
              <a:t>Ariely</a:t>
            </a:r>
            <a:r>
              <a:rPr lang="nl-NL" dirty="0"/>
              <a:t> onderscheidt marktnormen van sociale normen en stelt dat in deze tweede situatie marktnormen een domein worden binnengebracht waar sociale normen gelden. Dat kan volgens hem tot problemen leiden en zelfs tot de erosie van die sociale normen. De markt associëren we namelijk met kille efficiëntie en afgemeten relaties. Het aanbieden van geld kan sociale verhoudingen aantasten en een relatie daadwerkelijk doen verschuiven naar een meer marktachtige, berekende relatie. Dergelijke principes hebben ook betrekking op organisaties. Stel dat allerlei kleine extra taakjes – Wil je even een kwartier voor mij invallen? – individueel gemeten, benoemd of zelfs beloond worden in een organisatie. Ja, dat is dan 5 euro. Als dit veelvuldig gebeurt, wordt de marktnorm genormaliseerd, wat tot de erosie van sociale normen kan leiden. Enerzijds maakt dat alles transparanter en duidelijker: voor wat hoort wat – zeker op de werkvloer. Maar een bijeffect van zo’n onmiddellijke beloning kan zijn dat in een organisatie mensen zich steeds meer gaan gedragen naar die marktnorm, en minder bereid zijn zomaar iets voor elkaar te doen. In zo’n omgeving sneuvelen noties zoals collegialiteit en flexibiliteit al snel.</a:t>
            </a:r>
          </a:p>
          <a:p>
            <a:pPr marL="228600" lvl="0" indent="-228600" algn="l" rtl="0">
              <a:spcBef>
                <a:spcPts val="0"/>
              </a:spcBef>
              <a:spcAft>
                <a:spcPts val="0"/>
              </a:spcAft>
              <a:buAutoNum type="arabicParenR"/>
            </a:pPr>
            <a:r>
              <a:rPr lang="nl-NL" dirty="0"/>
              <a:t>De alomtegenwoordigheid van metingen en ranglijsten stort ons in een constante competitie met anderen. De grote beschikbaarheid van kwantitatieve informatie en het gemak waarmee we onszelf met anderen kunnen vergelijken, creëren zo een ononderbroken competitie. Door de sfeer van competitie die zo ontstaat, wordt de vraag ‘Wie ben ik?’ langzaam verdrongen door ‘Waar sta ik ten opzichte van anderen?</a:t>
            </a:r>
          </a:p>
          <a:p>
            <a:pPr marL="228600" lvl="0" indent="-228600" algn="l" rtl="0">
              <a:spcBef>
                <a:spcPts val="0"/>
              </a:spcBef>
              <a:spcAft>
                <a:spcPts val="0"/>
              </a:spcAft>
              <a:buAutoNum type="arabicParenR"/>
            </a:pPr>
            <a:endParaRPr lang="nl-NL" dirty="0"/>
          </a:p>
        </p:txBody>
      </p:sp>
    </p:spTree>
    <p:extLst>
      <p:ext uri="{BB962C8B-B14F-4D97-AF65-F5344CB8AC3E}">
        <p14:creationId xmlns:p14="http://schemas.microsoft.com/office/powerpoint/2010/main" val="136973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Indicatorisme en andere negatieve bijwerkingen van meten zijn niet altijd gemakkelijk waar te nemen, zeker niet op de korte termijn.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Helaas bestaat er niet een supertip om alle meetproblematiek in één keer de wereld uit te helpen. Daarvoor is iedere situatie te verschillend. In plaats daarvan hoop ik dat de thema’s, onderzoeken en anekdotes in dit boek, en in dit hoofdstuk in het bijzonder, helpen om tot een andere houding ten opzichte van meten te komen. Een houding die de voordelen van meten erkent, maar zich ook bewust is van de implicaties en beperkingen ervan. Zo’n instelling is nodig om goede afwegingen te maken en gedegen beslissingen te nemen over de inzetbaarheid en het gebruik van meetsystemen. De zeven tips die volgen dragen bij aan zo’n gezondere houding ten opzichte van meten</a:t>
            </a:r>
          </a:p>
          <a:p>
            <a:pPr marL="0" lvl="0" indent="0" algn="l" rtl="0">
              <a:spcBef>
                <a:spcPts val="0"/>
              </a:spcBef>
              <a:spcAft>
                <a:spcPts val="0"/>
              </a:spcAft>
              <a:buNone/>
            </a:pPr>
            <a:endParaRPr lang="nl-NL" dirty="0"/>
          </a:p>
          <a:p>
            <a:pPr marL="228600" lvl="0" indent="-228600" algn="l" rtl="0">
              <a:spcBef>
                <a:spcPts val="0"/>
              </a:spcBef>
              <a:spcAft>
                <a:spcPts val="0"/>
              </a:spcAft>
              <a:buAutoNum type="arabicParenR"/>
            </a:pPr>
            <a:r>
              <a:rPr lang="nl-NL" dirty="0"/>
              <a:t>Meet met mate - Een gematigd gebruik van meetsystemen betekent: niet te veel. Bijvoorbeeld: als bij een balie of callcenter de gemiddelde tijd per geholpen klant wordt gemeten en dit als resultaat heeft dat medewerkers bitser reageren op klanten om maar zo snel mogelijk klaar te zijn, is dit een probleem. De keuze om een extra indicator als klanttevredenheid toe te voegen lijkt dan het meest logisch, terwijl stóppen met het meten van de gemiddelde tijd per klant ook nog altijd een mogelijkheid is. Dikwijls wordt gesuggereerd dat de toevoeging van meer metingen en datapunten vooruitgang betekent – ‘Meten is weten’ – waardoor het lijkt alsof het verwijderen van een meting met achteruitgang samenhangt.  Als mensen lijken we ‘geprogrammeerd’ om bij de confrontatie met een probleem eerder iets te willen toevoegen dan weghalen. Maar in sommige gevallen kan er ruis optreden, kunnen metingen bevooroordeeld zijn, wordt er niets bekend over de oorzaken, kan indicatorisme in de hand worden gewerkt en zijn er allerlei belangrijke aspecten die níét worden gemeten.</a:t>
            </a:r>
          </a:p>
          <a:p>
            <a:pPr marL="228600" lvl="0" indent="-228600" algn="l" rtl="0">
              <a:spcBef>
                <a:spcPts val="0"/>
              </a:spcBef>
              <a:spcAft>
                <a:spcPts val="0"/>
              </a:spcAft>
              <a:buAutoNum type="arabicParenR"/>
            </a:pPr>
            <a:r>
              <a:rPr lang="nl-NL" dirty="0"/>
              <a:t>Doel - Je kunt meten hoeveel uur docenten aan bijscholing doen per jaar, omdat dit misschien iets zegt over de verbetering van hun vaardigheden, wat vervolgens weer bijdraagt aan het hoofddoel: goed onderwijs. Misschien is dat voor de schoolleiding interessant om te weten, zodat die kan ingrijpen als deze meting te veel afwijkt van de waarde waarop gehoopt werd. Maar kost het verzamelen en invoeren van die informatie veel schaarse tijd, die docenten ook in het geven van onderwijs hadden kunnen steken? </a:t>
            </a:r>
          </a:p>
          <a:p>
            <a:pPr marL="228600" lvl="0" indent="-228600" algn="l" rtl="0">
              <a:spcBef>
                <a:spcPts val="0"/>
              </a:spcBef>
              <a:spcAft>
                <a:spcPts val="0"/>
              </a:spcAft>
              <a:buAutoNum type="arabicParenR"/>
            </a:pPr>
            <a:r>
              <a:rPr lang="nl-NL" dirty="0"/>
              <a:t>Ook wanneer je samen een ondersteunend en gebalanceerd meetsysteem hebt ontworpen om de prestaties van medewerkers en de organisatie te meten, wil dat nog niet zeggen dat alle metingen nu onbetwistbaar zijn. Sterker nog, het is goed mogelijk dat verschillende medewerkers hetzelfde meetresultaat verschillend interpreteren. De resultaten spreken zelden voor zich. Bij elke meting speelt subjectiviteit een rol, zowel bij het bepalen wat en hoe er wordt gemeten als bij het interpreteren van verkregen meetwaarden. Ook de manier waarop je informatie uit een meetsysteem presenteert, kan invloed hebben op de interpretatie ervan. Hoewel elke situatie weer om een ander gebruik van meet­informatie vraagt, kan wellicht in het algemeen gesteld worden dat het goed is om die informatie te zien als een startpunt (voor gesprekken, om iets te leren, voor ontwikkeling) in plaats van als eindpunt. Cijfers kunnen helpen om een situatie beter te begrijpen, maar zijn zelden zo duidelijk dat na het zien ervan een verder gesprek, verdere verkenning of verdieping niet nodig is.</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Verdieping </a:t>
            </a:r>
            <a:r>
              <a:rPr lang="nl-NL"/>
              <a:t>op slide: 21</a:t>
            </a:r>
            <a:endParaRPr lang="nl-NL" dirty="0"/>
          </a:p>
          <a:p>
            <a:pPr marL="228600" lvl="0" indent="-228600" algn="l" rtl="0">
              <a:spcBef>
                <a:spcPts val="0"/>
              </a:spcBef>
              <a:spcAft>
                <a:spcPts val="0"/>
              </a:spcAft>
              <a:buAutoNum type="arabicParenR"/>
            </a:pPr>
            <a:endParaRPr dirty="0"/>
          </a:p>
        </p:txBody>
      </p:sp>
    </p:spTree>
    <p:extLst>
      <p:ext uri="{BB962C8B-B14F-4D97-AF65-F5344CB8AC3E}">
        <p14:creationId xmlns:p14="http://schemas.microsoft.com/office/powerpoint/2010/main" val="84032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Terugblik voor leerlingen om nog eens te kijken naar wat ze hier hebben opgeschreven.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Misschien zijn er bij bepaalde profielwerkstukken ook wel valkuilen te vinden, bepaalde indicatoren. </a:t>
            </a:r>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5988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Het linkje verwijst naar een avond in Pakhuis de Zwijger, waar Berend in gesprek gaat met verschillende gasten die iets te maken hebben met het onderwijs.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Verdiepende slides: 19-21. </a:t>
            </a:r>
            <a:endParaRPr dirty="0"/>
          </a:p>
        </p:txBody>
      </p:sp>
    </p:spTree>
    <p:extLst>
      <p:ext uri="{BB962C8B-B14F-4D97-AF65-F5344CB8AC3E}">
        <p14:creationId xmlns:p14="http://schemas.microsoft.com/office/powerpoint/2010/main" val="79531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Hier staan wat opvallende uitspraken uit het boek van </a:t>
            </a:r>
            <a:r>
              <a:rPr lang="nl-NL" dirty="0" err="1"/>
              <a:t>Van</a:t>
            </a:r>
            <a:r>
              <a:rPr lang="nl-NL" dirty="0"/>
              <a:t> der Kolk. </a:t>
            </a:r>
            <a:endParaRPr dirty="0"/>
          </a:p>
        </p:txBody>
      </p:sp>
    </p:spTree>
    <p:extLst>
      <p:ext uri="{BB962C8B-B14F-4D97-AF65-F5344CB8AC3E}">
        <p14:creationId xmlns:p14="http://schemas.microsoft.com/office/powerpoint/2010/main" val="79094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In het filmpje legt de auteur zelf uit wat indicatorisme is: als het cijfer (de indicator) het ultieme doel wordt, ten koste van het oorspronkelijke doel, dan noemt hij het indicatorisme.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Van der Kolk onderscheid 5 vormen van indicatorisme</a:t>
            </a:r>
          </a:p>
          <a:p>
            <a:pPr marL="228600" lvl="0" indent="-228600" algn="l" rtl="0">
              <a:spcBef>
                <a:spcPts val="0"/>
              </a:spcBef>
              <a:spcAft>
                <a:spcPts val="0"/>
              </a:spcAft>
              <a:buAutoNum type="arabicParenR"/>
            </a:pPr>
            <a:r>
              <a:rPr lang="nl-NL" dirty="0"/>
              <a:t>Gerichtheid op makkelijke activiteiten – politieke partijen die hele laagdrempelige moties schrijven om zo veel moties binnen te slepen.</a:t>
            </a:r>
          </a:p>
          <a:p>
            <a:pPr marL="228600" lvl="0" indent="-228600" algn="l" rtl="0">
              <a:spcBef>
                <a:spcPts val="0"/>
              </a:spcBef>
              <a:spcAft>
                <a:spcPts val="0"/>
              </a:spcAft>
              <a:buAutoNum type="arabicParenR"/>
            </a:pPr>
            <a:r>
              <a:rPr lang="nl-NL" dirty="0"/>
              <a:t>Vermijden moeilijke activiteiten – iemand bij de administratie vermijd moeilijke klanten om zo de gemiddelde tijd per klant laag te houden. </a:t>
            </a:r>
          </a:p>
          <a:p>
            <a:pPr marL="228600" lvl="0" indent="-228600" algn="l" rtl="0">
              <a:spcBef>
                <a:spcPts val="0"/>
              </a:spcBef>
              <a:spcAft>
                <a:spcPts val="0"/>
              </a:spcAft>
              <a:buAutoNum type="arabicParenR"/>
            </a:pPr>
            <a:r>
              <a:rPr lang="nl-NL" dirty="0"/>
              <a:t>Korte termijn gerichtheid – een fietsenmaker verkoopt een slechte fiets maar laat aan de klant blijken dat het een goede fiets is. Op korte termijn heeft deze fietsenmaker zijn doelen dan misschien gehaald, maar op lange termijn krijgt hij te maken met het effect van bijvoorbeeld negatieve recensies. </a:t>
            </a:r>
          </a:p>
          <a:p>
            <a:pPr marL="228600" lvl="0" indent="-228600" algn="l" rtl="0">
              <a:spcBef>
                <a:spcPts val="0"/>
              </a:spcBef>
              <a:spcAft>
                <a:spcPts val="0"/>
              </a:spcAft>
              <a:buAutoNum type="arabicParenR"/>
            </a:pPr>
            <a:r>
              <a:rPr lang="nl-NL" dirty="0"/>
              <a:t>Negeren wat niet gemeten wordt – een student doet niet zijn best voor een vak omdat hij er toch geen cijfer voor krijgt.</a:t>
            </a:r>
          </a:p>
          <a:p>
            <a:pPr marL="228600" lvl="0" indent="-228600" algn="l" rtl="0">
              <a:spcBef>
                <a:spcPts val="0"/>
              </a:spcBef>
              <a:spcAft>
                <a:spcPts val="0"/>
              </a:spcAft>
              <a:buAutoNum type="arabicParenR"/>
            </a:pPr>
            <a:r>
              <a:rPr lang="nl-NL" dirty="0"/>
              <a:t>Fraude of manipulatie – een werknemer moet zijn doelen halen en werkt daarom de hele nacht door. Zijn werkgever ziet alleen dat de doelen behaalt zijn, maar hij ziet niet dat het welzijn van de werknemer eraan ten onder gaat.</a:t>
            </a:r>
            <a:endParaRPr dirty="0"/>
          </a:p>
        </p:txBody>
      </p:sp>
    </p:spTree>
    <p:extLst>
      <p:ext uri="{BB962C8B-B14F-4D97-AF65-F5344CB8AC3E}">
        <p14:creationId xmlns:p14="http://schemas.microsoft.com/office/powerpoint/2010/main" val="276371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Het lijkt erop dat veel mensen er twee zeer tegengestelde opvattingen over prestatiemeting op na houden, wat doet denken aan cognitieve dissonantie. Twee tegengestelde opvattingen (over meetsystemen of kaassoufflés) kunnen volgens de cognitieve-dissonantietheorie leiden tot interne spanning omdat de ideeën die je hebt niet consistent zijn.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127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Indicatorisme en andere negatieve bijwerkingen van meten zijn niet altijd gemakkelijk waar te nemen, zeker niet op de korte termijn.</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Helaas bestaat er niet een supertip om alle meetproblematiek in één keer de wereld uit te helpen. Daarvoor is iedere situatie te verschillend. In plaats daarvan hoop ik dat de thema’s, onderzoeken en anekdotes in dit boek, en in dit hoofdstuk in het bijzonder, helpen om tot een andere houding ten opzichte van meten te komen. Een houding die de voordelen van meten erkent, maar zich ook bewust is van de implicaties en beperkingen ervan. Zo’n instelling is nodig om goede afwegingen te maken en gedegen beslissingen te nemen over de inzetbaarheid en het gebruik van meetsystemen. De zeven tips die volgen dragen bij aan zo’n gezondere houding ten opzichte van meten</a:t>
            </a:r>
          </a:p>
          <a:p>
            <a:pPr marL="0" lvl="0" indent="0" algn="l" rtl="0">
              <a:spcBef>
                <a:spcPts val="0"/>
              </a:spcBef>
              <a:spcAft>
                <a:spcPts val="0"/>
              </a:spcAft>
              <a:buNone/>
            </a:pPr>
            <a:endParaRPr lang="nl-NL" dirty="0"/>
          </a:p>
          <a:p>
            <a:pPr marL="228600" lvl="0" indent="-228600" algn="l" rtl="0">
              <a:spcBef>
                <a:spcPts val="0"/>
              </a:spcBef>
              <a:spcAft>
                <a:spcPts val="0"/>
              </a:spcAft>
              <a:buAutoNum type="arabicParenR"/>
            </a:pPr>
            <a:r>
              <a:rPr lang="nl-NL" dirty="0"/>
              <a:t>Meet met mate - Een gematigd gebruik van meetsystemen betekent: niet te veel. Bijvoorbeeld: als bij een balie of callcenter de gemiddelde tijd per geholpen klant wordt gemeten en dit als resultaat heeft dat medewerkers bitser reageren op klanten om maar zo snel mogelijk klaar te zijn, is dit een probleem. De keuze om een extra indicator als klanttevredenheid toe te voegen lijkt dan het meest logisch, terwijl stóppen met het meten van de gemiddelde tijd per klant ook nog altijd een mogelijkheid is. Dikwijls wordt gesuggereerd dat de toevoeging van meer metingen en datapunten vooruitgang betekent – ‘Meten is weten’ – waardoor het lijkt alsof het verwijderen van een meting met achteruitgang samenhangt.  Als mensen lijken we ‘geprogrammeerd’ om bij de confrontatie met een probleem eerder iets te willen toevoegen dan weghalen. Maar in sommige gevallen kan er ruis optreden, kunnen metingen bevooroordeeld zijn, wordt er niets bekend over de oorzaken, kan indicatorisme in de hand worden gewerkt en zijn er allerlei belangrijke aspecten die níét worden gemeten.</a:t>
            </a:r>
          </a:p>
          <a:p>
            <a:pPr marL="228600" lvl="0" indent="-228600" algn="l" rtl="0">
              <a:spcBef>
                <a:spcPts val="0"/>
              </a:spcBef>
              <a:spcAft>
                <a:spcPts val="0"/>
              </a:spcAft>
              <a:buAutoNum type="arabicParenR"/>
            </a:pPr>
            <a:r>
              <a:rPr lang="nl-NL" dirty="0"/>
              <a:t>Context – in sommige gevallen is het beter om tijd, aandacht en geld te besteden aan goede selectie, ontwikkeling en training van medewerkers, in plaats van allerhande procedures en metingen. </a:t>
            </a:r>
          </a:p>
          <a:p>
            <a:pPr marL="228600" lvl="0" indent="-228600" algn="l" rtl="0">
              <a:spcBef>
                <a:spcPts val="0"/>
              </a:spcBef>
              <a:spcAft>
                <a:spcPts val="0"/>
              </a:spcAft>
              <a:buAutoNum type="arabicParenR"/>
            </a:pPr>
            <a:r>
              <a:rPr lang="nl-NL" dirty="0"/>
              <a:t>Doel - Je kunt meten hoeveel uur docenten aan bijscholing doen per jaar, omdat dit misschien iets zegt over de verbetering van hun vaardigheden, wat vervolgens weer bijdraagt aan het hoofddoel: goed onderwijs. Misschien is dat voor de schoolleiding interessant om te weten, zodat die kan ingrijpen als deze meting te veel afwijkt van de waarde waarop gehoopt werd. Maar kost het verzamelen en invoeren van die informatie veel schaarse tijd, die docenten ook in het geven van onderwijs hadden kunnen steken? </a:t>
            </a:r>
          </a:p>
          <a:p>
            <a:pPr marL="228600" lvl="0" indent="-228600" algn="l" rtl="0">
              <a:spcBef>
                <a:spcPts val="0"/>
              </a:spcBef>
              <a:spcAft>
                <a:spcPts val="0"/>
              </a:spcAft>
              <a:buAutoNum type="arabicParenR"/>
            </a:pPr>
            <a:r>
              <a:rPr lang="nl-NL" dirty="0"/>
              <a:t>Samen - Het meetsysteem samen ontwerpen kan motiverend werken: medewerkers worden, als ze meehelpen met het ontwerpen van indicatoren, meer betrokken bij de organisatie, en dit kan leiden tot verhelderende dialogen. Door gesprekken met elkaar te voeren over mogelijke metingen, kan een bredere discussie ontstaan over vragen als ‘Wat is ons hoofddoel?’ en ‘Wat zouden we moeten meten?’, maar ook: ‘Wat is onmeetbaar maar belangrijk?’ Dit kan vervolgens helpen om te bepalen en te begrijpen waar het ten diepste om gaat in een organisatie </a:t>
            </a:r>
          </a:p>
          <a:p>
            <a:pPr marL="228600" lvl="0" indent="-228600" algn="l" rtl="0">
              <a:spcBef>
                <a:spcPts val="0"/>
              </a:spcBef>
              <a:spcAft>
                <a:spcPts val="0"/>
              </a:spcAft>
              <a:buAutoNum type="arabicParenR"/>
            </a:pPr>
            <a:r>
              <a:rPr lang="nl-NL" dirty="0"/>
              <a:t>Flexibiliteit is belangrijk, zowel bij het (her)ontwerp als bij het gebruik van een meetsysteem. Flexibiliteit bij het ontwerp van een meetsysteem betekent dat het aangepast moet kunnen worden als dit gewenst is – bijvoorbeeld als blijkt dat iets gemeten wordt wat niet meer van belang is of allerlei problematische bijwerkingen genereert. Ontbreekt dit aanpassingsvermogen, dan ontstaan er rigide meetsystemen die bijdragen aan meetmoeheid en zinloze bureaucratie. 			 Flexibiliteit bij het gebruik betekent dat er niet stug met metingen wordt omgegaan. Ze zijn er als het goed is om te ondersteunen, niet om te frustreren. Kun je iets leren van een meting? Super! Helpt een meting om een betere beslissing te nemen? Mooi. Zijn meetresultaten onnauwkeurig of bevooroordeeld en leveren ze allerlei problemen op? Houd er dan niet aan vast.</a:t>
            </a:r>
          </a:p>
          <a:p>
            <a:pPr marL="228600" lvl="0" indent="-228600" algn="l" rtl="0">
              <a:spcBef>
                <a:spcPts val="0"/>
              </a:spcBef>
              <a:spcAft>
                <a:spcPts val="0"/>
              </a:spcAft>
              <a:buAutoNum type="arabicParenR"/>
            </a:pPr>
            <a:r>
              <a:rPr lang="nl-NL" dirty="0"/>
              <a:t>Ook wanneer je samen een ondersteunend en gebalanceerd meetsysteem hebt ontworpen om de prestaties van medewerkers en de organisatie te meten, wil dat nog niet zeggen dat alle metingen nu onbetwistbaar zijn. Sterker nog, het is goed mogelijk dat verschillende medewerkers hetzelfde meetresultaat verschillend interpreteren. De resultaten spreken zelden voor zich. Bij elke meting speelt subjectiviteit een rol, zowel bij het bepalen wat en hoe er wordt gemeten als bij het interpreteren van verkregen meetwaarden. Ook de manier waarop je informatie uit een meetsysteem presenteert, kan invloed hebben op de interpretatie ervan. Hoewel elke situatie weer om een ander gebruik van meet­informatie vraagt, kan wellicht in het algemeen gesteld worden dat het goed is om die informatie te zien als een startpunt (voor gesprekken, om iets te leren, voor ontwikkeling) in plaats van als eindpunt. Cijfers kunnen helpen om een situatie beter te begrijpen, maar zijn zelden zo duidelijk dat na het zien ervan een verder gesprek, verdere verkenning of verdieping niet nodig is.</a:t>
            </a:r>
          </a:p>
          <a:p>
            <a:pPr marL="228600" lvl="0" indent="-228600" algn="l" rtl="0">
              <a:spcBef>
                <a:spcPts val="0"/>
              </a:spcBef>
              <a:spcAft>
                <a:spcPts val="0"/>
              </a:spcAft>
              <a:buAutoNum type="arabicParenR"/>
            </a:pPr>
            <a:endParaRPr lang="nl-NL"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937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Berends boek is vaak in de media naar voren gekomen. </a:t>
            </a:r>
            <a:endParaRPr dirty="0"/>
          </a:p>
        </p:txBody>
      </p:sp>
    </p:spTree>
    <p:extLst>
      <p:ext uri="{BB962C8B-B14F-4D97-AF65-F5344CB8AC3E}">
        <p14:creationId xmlns:p14="http://schemas.microsoft.com/office/powerpoint/2010/main" val="386614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https://nos.nl/artikel/2375956-gluurapparatuur-in-trek-door-thuiswerken-vakbonden-bezorgd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In dit artikel wordt aangekaart dat meten niet altijd positief werkt. Werknemers verliezen hun autonomie hierdoor. Vooral de laatste alinea past bij de visie van </a:t>
            </a:r>
            <a:r>
              <a:rPr lang="nl-NL" dirty="0" err="1"/>
              <a:t>Van</a:t>
            </a:r>
            <a:r>
              <a:rPr lang="nl-NL" dirty="0"/>
              <a:t> der Kolk: </a:t>
            </a:r>
          </a:p>
          <a:p>
            <a:pPr marL="0" lvl="0" indent="0" algn="l" rtl="0">
              <a:spcBef>
                <a:spcPts val="0"/>
              </a:spcBef>
              <a:spcAft>
                <a:spcPts val="0"/>
              </a:spcAft>
              <a:buNone/>
            </a:pPr>
            <a:endParaRPr lang="nl-NL" dirty="0"/>
          </a:p>
          <a:p>
            <a:pPr marL="0" lvl="0" indent="0" algn="l" rtl="0">
              <a:spcBef>
                <a:spcPts val="0"/>
              </a:spcBef>
              <a:spcAft>
                <a:spcPts val="0"/>
              </a:spcAft>
              <a:buNone/>
            </a:pPr>
            <a:r>
              <a:rPr lang="nl-NL" b="0" i="0" dirty="0">
                <a:solidFill>
                  <a:srgbClr val="222222"/>
                </a:solidFill>
                <a:effectLst/>
                <a:latin typeface="Helvetica Neue"/>
              </a:rPr>
              <a:t>Volgens Autoriteit Persoonsgegevens moeten werkgevers zich bovendien afvragen of de kwaliteit van werk meetbaar is via software. "Want wat zeggen toetsaanslagen over je werk? Werkgevers moeten zich afvragen of software nodig is en of het anders kan. En bij wantrouwen moet worden gekeken naar waar dat vandaan komt: spyware is geen lapmiddel.“ </a:t>
            </a:r>
          </a:p>
          <a:p>
            <a:pPr marL="0" lvl="0" indent="0" algn="l" rtl="0">
              <a:spcBef>
                <a:spcPts val="0"/>
              </a:spcBef>
              <a:spcAft>
                <a:spcPts val="0"/>
              </a:spcAft>
              <a:buNone/>
            </a:pPr>
            <a:endParaRPr lang="nl-NL" b="0" i="0" dirty="0">
              <a:solidFill>
                <a:srgbClr val="222222"/>
              </a:solidFill>
              <a:effectLst/>
              <a:latin typeface="Helvetica Neue"/>
            </a:endParaRPr>
          </a:p>
          <a:p>
            <a:pPr marL="0" lvl="0" indent="0" algn="l" rtl="0">
              <a:spcBef>
                <a:spcPts val="0"/>
              </a:spcBef>
              <a:spcAft>
                <a:spcPts val="0"/>
              </a:spcAft>
              <a:buNone/>
            </a:pPr>
            <a:r>
              <a:rPr lang="nl-NL" b="0" i="0" dirty="0">
                <a:solidFill>
                  <a:srgbClr val="222222"/>
                </a:solidFill>
                <a:effectLst/>
                <a:latin typeface="Helvetica Neue"/>
              </a:rPr>
              <a:t>Wat zeggen cijfers over het werk dat je doet? Dat is een belangrijke vraag om over na te denken.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Zelfde bron als dia 2.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In deze les gaan we kijken naar 3 aspecten van meten: </a:t>
            </a:r>
          </a:p>
          <a:p>
            <a:pPr marL="171450" lvl="0" indent="-171450" algn="l" rtl="0">
              <a:spcBef>
                <a:spcPts val="0"/>
              </a:spcBef>
              <a:spcAft>
                <a:spcPts val="0"/>
              </a:spcAft>
              <a:buFontTx/>
              <a:buChar char="-"/>
            </a:pPr>
            <a:r>
              <a:rPr lang="nl-NL" dirty="0"/>
              <a:t>Waarom meten we zoveel?</a:t>
            </a:r>
          </a:p>
          <a:p>
            <a:pPr marL="171450" lvl="0" indent="-171450" algn="l" rtl="0">
              <a:spcBef>
                <a:spcPts val="0"/>
              </a:spcBef>
              <a:spcAft>
                <a:spcPts val="0"/>
              </a:spcAft>
              <a:buFontTx/>
              <a:buChar char="-"/>
            </a:pPr>
            <a:r>
              <a:rPr lang="nl-NL" dirty="0"/>
              <a:t>Wat doet al dit meten met ons?</a:t>
            </a:r>
          </a:p>
          <a:p>
            <a:pPr marL="171450" lvl="0" indent="-171450" algn="l" rtl="0">
              <a:spcBef>
                <a:spcPts val="0"/>
              </a:spcBef>
              <a:spcAft>
                <a:spcPts val="0"/>
              </a:spcAft>
              <a:buFontTx/>
              <a:buChar char="-"/>
            </a:pPr>
            <a:r>
              <a:rPr lang="nl-NL" dirty="0"/>
              <a:t>Wat is een gezonde houding </a:t>
            </a:r>
            <a:r>
              <a:rPr lang="nl-NL" dirty="0" err="1"/>
              <a:t>tov</a:t>
            </a:r>
            <a:r>
              <a:rPr lang="nl-NL" dirty="0"/>
              <a:t> meetsystemen?</a:t>
            </a:r>
          </a:p>
          <a:p>
            <a:pPr marL="0" lvl="0" indent="0" algn="l" rtl="0">
              <a:spcBef>
                <a:spcPts val="0"/>
              </a:spcBef>
              <a:spcAft>
                <a:spcPts val="0"/>
              </a:spcAft>
              <a:buFontTx/>
              <a:buNone/>
            </a:pPr>
            <a:endParaRPr lang="nl-NL" dirty="0"/>
          </a:p>
          <a:p>
            <a:pPr marL="0" lvl="0" indent="0" algn="l" rtl="0">
              <a:spcBef>
                <a:spcPts val="0"/>
              </a:spcBef>
              <a:spcAft>
                <a:spcPts val="0"/>
              </a:spcAft>
              <a:buFontTx/>
              <a:buNone/>
            </a:pPr>
            <a:endParaRPr lang="nl-NL" dirty="0"/>
          </a:p>
        </p:txBody>
      </p:sp>
    </p:spTree>
    <p:extLst>
      <p:ext uri="{BB962C8B-B14F-4D97-AF65-F5344CB8AC3E}">
        <p14:creationId xmlns:p14="http://schemas.microsoft.com/office/powerpoint/2010/main" val="165282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Hier is ruimte voor leerlingen om eerst zelf na te denken of en wat ze moeten gaan meten voor hun PWS. (Voordat de visie van </a:t>
            </a:r>
            <a:r>
              <a:rPr lang="nl-NL" dirty="0" err="1"/>
              <a:t>Van</a:t>
            </a:r>
            <a:r>
              <a:rPr lang="nl-NL" dirty="0"/>
              <a:t> der Kolk behandeld wordt).</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Leerlingen kunnen hier bijvoorbeeld in een paar minuten antwoord geven op deze vragen.</a:t>
            </a:r>
            <a:endParaRPr dirty="0"/>
          </a:p>
        </p:txBody>
      </p:sp>
    </p:spTree>
    <p:extLst>
      <p:ext uri="{BB962C8B-B14F-4D97-AF65-F5344CB8AC3E}">
        <p14:creationId xmlns:p14="http://schemas.microsoft.com/office/powerpoint/2010/main" val="201684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arenR"/>
            </a:pPr>
            <a:r>
              <a:rPr lang="nl-NL" dirty="0"/>
              <a:t>Verlangen naar grip – we hebben in de huidige tijd steeds meer een verlangen om grip te krijgen op het abstracte. Zo kunnen we de situatie controleerbaar en beheersbaar maken. </a:t>
            </a:r>
          </a:p>
          <a:p>
            <a:pPr marL="228600" lvl="0" indent="-228600" algn="l" rtl="0">
              <a:spcBef>
                <a:spcPts val="0"/>
              </a:spcBef>
              <a:spcAft>
                <a:spcPts val="0"/>
              </a:spcAft>
              <a:buAutoNum type="arabicParenR"/>
            </a:pPr>
            <a:r>
              <a:rPr lang="nl-NL" dirty="0"/>
              <a:t>Democratisering van wat als ‘kwaliteit’ wordt gezien in verschillende domeinen – een voorbeeld hiervan is wijn. Wijn werd vroeger alleen gerecenseerd door echte wijnkenners die hier vervolgens in hun vaktaal over schreven. Niemand die dat begreep, behalve wijnkenners. Tot er een Amerikaan kwam die wijn ging koppelen aan punten: ineens begreep een gemiddelde </a:t>
            </a:r>
            <a:r>
              <a:rPr lang="nl-NL" dirty="0" err="1"/>
              <a:t>Amerikaak</a:t>
            </a:r>
            <a:r>
              <a:rPr lang="nl-NL" dirty="0"/>
              <a:t> ook hoe goed een wijn ongeveer was. Immers: iedereen begrijpt dat 7 punten hoger is dan 3 punten. </a:t>
            </a:r>
          </a:p>
        </p:txBody>
      </p:sp>
    </p:spTree>
    <p:extLst>
      <p:ext uri="{BB962C8B-B14F-4D97-AF65-F5344CB8AC3E}">
        <p14:creationId xmlns:p14="http://schemas.microsoft.com/office/powerpoint/2010/main" val="165683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r>
              <a:rPr lang="nl-NL" dirty="0"/>
              <a:t>Vaak categoriseren we wat we zien in getallen. Grote kans dat leerlingen hier dus 3 auto’s zien. </a:t>
            </a:r>
          </a:p>
          <a:p>
            <a:pPr marL="158750" indent="0">
              <a:buNone/>
            </a:pPr>
            <a:r>
              <a:rPr lang="nl-NL" dirty="0"/>
              <a:t>Maar daarmee verdwijnen er soms wel unieke context en details over de afbeelding/situatie. Je verliest complexiteit. </a:t>
            </a:r>
          </a:p>
          <a:p>
            <a:pPr marL="158750" indent="0">
              <a:buNone/>
            </a:pPr>
            <a:endParaRPr lang="nl-NL" dirty="0"/>
          </a:p>
          <a:p>
            <a:pPr marL="158750" indent="0">
              <a:buNone/>
            </a:pPr>
            <a:endParaRPr lang="nl-NL" dirty="0"/>
          </a:p>
        </p:txBody>
      </p:sp>
    </p:spTree>
    <p:extLst>
      <p:ext uri="{BB962C8B-B14F-4D97-AF65-F5344CB8AC3E}">
        <p14:creationId xmlns:p14="http://schemas.microsoft.com/office/powerpoint/2010/main" val="291063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arenR"/>
            </a:pPr>
            <a:r>
              <a:rPr lang="nl-NL" dirty="0"/>
              <a:t>Verarming van informatie:</a:t>
            </a:r>
          </a:p>
          <a:p>
            <a:pPr marL="0" lvl="0" indent="0" algn="l" rtl="0">
              <a:spcBef>
                <a:spcPts val="0"/>
              </a:spcBef>
              <a:spcAft>
                <a:spcPts val="0"/>
              </a:spcAft>
              <a:buNone/>
            </a:pPr>
            <a:r>
              <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Wanneer we iets tellen, meten of beoordelen met een cijfer, wanneer er gekwantificeerd wordt is er altijd sprake van een verarming van informatie. </a:t>
            </a:r>
            <a:br>
              <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br>
            <a:r>
              <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Het gaat immers voorbij aan alles wat níét gemeten wordt of onmeetbaar is – wat zegt een Cito-score bijvoorbeeld over het doorzettingsvermogen van een leerling? Of over pestgedrag? Of over de gave om origineel uit de hoek te komen? </a:t>
            </a:r>
          </a:p>
          <a:p>
            <a:pPr marL="0" lvl="0" indent="0" algn="l" rtl="0">
              <a:spcBef>
                <a:spcPts val="0"/>
              </a:spcBef>
              <a:spcAft>
                <a:spcPts val="0"/>
              </a:spcAft>
              <a:buNone/>
            </a:pPr>
            <a:endPar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nl-NL" sz="1800" spc="10" dirty="0">
                <a:solidFill>
                  <a:srgbClr val="202124"/>
                </a:solidFill>
                <a:effectLst/>
                <a:latin typeface="Roboto" panose="02000000000000000000" pitchFamily="2" charset="0"/>
                <a:cs typeface="Times New Roman" panose="02020603050405020304" pitchFamily="18" charset="0"/>
              </a:rPr>
              <a:t>2) </a:t>
            </a:r>
            <a:r>
              <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Schadelijke effecten van meetsystemen komen niet alleen voor bij fictieve autodealers en Amerikaanse ziekenhuizen, maar ook ‘gewoon’ in Nederland. In 2019 berichtten onderzoeksjournalisten van </a:t>
            </a:r>
            <a:r>
              <a:rPr lang="nl-NL" sz="1800" spc="10" dirty="0" err="1">
                <a:solidFill>
                  <a:srgbClr val="202124"/>
                </a:solidFill>
                <a:effectLst/>
                <a:latin typeface="Roboto" panose="02000000000000000000" pitchFamily="2" charset="0"/>
                <a:ea typeface="Calibri" panose="020F0502020204030204" pitchFamily="34" charset="0"/>
                <a:cs typeface="Times New Roman" panose="02020603050405020304" pitchFamily="18" charset="0"/>
              </a:rPr>
              <a:t>Investico</a:t>
            </a:r>
            <a:r>
              <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en De Groene Amsterdammer bijvoorbeeld over de problemen bij de registratie van misdaden door de politie. Het goede nieuws was dat de criminaliteitscijfers in de voorgaande jaren een forse daling lieten zien. Het slechte nieuws was dat er sprake was van ‘creatief boekhouden’ met criminaliteitscijfers, zo stelden de journalisten. Wat was er aan de hand? (p. 14 </a:t>
            </a:r>
            <a:r>
              <a:rPr lang="nl-NL" sz="1800" spc="10" dirty="0" err="1">
                <a:solidFill>
                  <a:srgbClr val="202124"/>
                </a:solidFill>
                <a:effectLst/>
                <a:latin typeface="Roboto" panose="02000000000000000000" pitchFamily="2" charset="0"/>
                <a:ea typeface="Calibri" panose="020F0502020204030204" pitchFamily="34" charset="0"/>
                <a:cs typeface="Times New Roman" panose="02020603050405020304" pitchFamily="18" charset="0"/>
              </a:rPr>
              <a:t>ebook</a:t>
            </a:r>
            <a:r>
              <a:rPr lang="nl-NL" sz="1800" spc="1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[Alles liever dan weer een streepje bij high impact crime.]</a:t>
            </a:r>
          </a:p>
          <a:p>
            <a:pPr marL="0" lvl="0" indent="0" algn="l" rtl="0">
              <a:spcBef>
                <a:spcPts val="0"/>
              </a:spcBef>
              <a:spcAft>
                <a:spcPts val="0"/>
              </a:spcAft>
              <a:buNone/>
            </a:pPr>
            <a:endParaRPr lang="nl-NL" sz="1800" spc="10" dirty="0">
              <a:solidFill>
                <a:srgbClr val="202124"/>
              </a:solidFill>
              <a:effectLst/>
              <a:latin typeface="Roboto" panose="02000000000000000000" pitchFamily="2" charset="0"/>
              <a:cs typeface="Times New Roman" panose="02020603050405020304" pitchFamily="18" charset="0"/>
            </a:endParaRPr>
          </a:p>
          <a:p>
            <a:pPr marL="0" lvl="0" indent="0" algn="l" rtl="0">
              <a:spcBef>
                <a:spcPts val="0"/>
              </a:spcBef>
              <a:spcAft>
                <a:spcPts val="0"/>
              </a:spcAft>
              <a:buNone/>
            </a:pPr>
            <a:r>
              <a:rPr lang="nl-NL" sz="1800" spc="10" dirty="0">
                <a:solidFill>
                  <a:srgbClr val="202124"/>
                </a:solidFill>
                <a:effectLst/>
                <a:latin typeface="Roboto" panose="02000000000000000000" pitchFamily="2" charset="0"/>
                <a:cs typeface="Times New Roman" panose="02020603050405020304" pitchFamily="18" charset="0"/>
              </a:rPr>
              <a:t>Terugkoppeling vorige slide: </a:t>
            </a:r>
          </a:p>
          <a:p>
            <a:pPr marL="0" lvl="0" indent="0" algn="l" rtl="0">
              <a:spcBef>
                <a:spcPts val="0"/>
              </a:spcBef>
              <a:spcAft>
                <a:spcPts val="0"/>
              </a:spcAft>
              <a:buNone/>
            </a:pPr>
            <a:r>
              <a:rPr lang="nl-NL" sz="1800" spc="10" dirty="0">
                <a:solidFill>
                  <a:srgbClr val="202124"/>
                </a:solidFill>
                <a:effectLst/>
                <a:latin typeface="Roboto" panose="02000000000000000000" pitchFamily="2" charset="0"/>
                <a:cs typeface="Times New Roman" panose="02020603050405020304" pitchFamily="18" charset="0"/>
              </a:rPr>
              <a:t>Verarming van informatie: je verliest informatie over de auto zoals merk, kleur, motor, maar ook info over context: waar zijn de auto’s, waar rijden ze?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740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Het begrip wat hierbij past is indicatorisme. </a:t>
            </a:r>
          </a:p>
          <a:p>
            <a:pPr marL="0" lvl="0" indent="0" algn="l" rtl="0">
              <a:spcBef>
                <a:spcPts val="0"/>
              </a:spcBef>
              <a:spcAft>
                <a:spcPts val="0"/>
              </a:spcAft>
              <a:buNone/>
            </a:pPr>
            <a:r>
              <a:rPr lang="nl-NL" dirty="0"/>
              <a:t>Voor verdieping kan er gekeken worden naar slide 19. </a:t>
            </a:r>
            <a:endParaRPr dirty="0"/>
          </a:p>
        </p:txBody>
      </p:sp>
    </p:spTree>
    <p:extLst>
      <p:ext uri="{BB962C8B-B14F-4D97-AF65-F5344CB8AC3E}">
        <p14:creationId xmlns:p14="http://schemas.microsoft.com/office/powerpoint/2010/main" val="148874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youtube.com/watch?v=OFFU2ywtaO0&amp;ab_channel=PakhuisdeZwijg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youtu.be/XjtoEi9ZSac?t=7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nos.nl/artikel/2375956-gluurapparatuur-in-trek-door-thuiswerken-vakbonden-bezorgd"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p:nvPr/>
        </p:nvSpPr>
        <p:spPr>
          <a:xfrm>
            <a:off x="2214899" y="1875150"/>
            <a:ext cx="4714200" cy="1105200"/>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5400"/>
              <a:buFont typeface="Arial"/>
              <a:buNone/>
            </a:pPr>
            <a:endParaRPr sz="4000" i="0" u="none" strike="noStrike" cap="none" dirty="0">
              <a:solidFill>
                <a:srgbClr val="000000"/>
              </a:solidFill>
              <a:latin typeface="Raleway"/>
              <a:ea typeface="Raleway"/>
              <a:cs typeface="Raleway"/>
              <a:sym typeface="Raleway"/>
            </a:endParaRPr>
          </a:p>
        </p:txBody>
      </p:sp>
      <p:sp>
        <p:nvSpPr>
          <p:cNvPr id="57" name="Google Shape;57;p14"/>
          <p:cNvSpPr txBox="1"/>
          <p:nvPr/>
        </p:nvSpPr>
        <p:spPr>
          <a:xfrm>
            <a:off x="2641992" y="2110716"/>
            <a:ext cx="3860013" cy="1541726"/>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FFFF"/>
              </a:buClr>
              <a:buSzPts val="2112"/>
              <a:buFont typeface="Arial"/>
              <a:buNone/>
            </a:pPr>
            <a:r>
              <a:rPr lang="nl" sz="2200" dirty="0">
                <a:solidFill>
                  <a:srgbClr val="FFFFFF"/>
                </a:solidFill>
                <a:latin typeface="Raleway"/>
                <a:ea typeface="Raleway"/>
                <a:cs typeface="Raleway"/>
                <a:sym typeface="Raleway"/>
              </a:rPr>
              <a:t>Een les over de kwaliteit van meten – in samenwerking met Berend van der Kolk</a:t>
            </a:r>
          </a:p>
          <a:p>
            <a:pPr marL="0" marR="0" lvl="0" indent="0" algn="ctr" rtl="0">
              <a:lnSpc>
                <a:spcPct val="90000"/>
              </a:lnSpc>
              <a:spcBef>
                <a:spcPts val="0"/>
              </a:spcBef>
              <a:spcAft>
                <a:spcPts val="0"/>
              </a:spcAft>
              <a:buClr>
                <a:srgbClr val="FFFFFF"/>
              </a:buClr>
              <a:buSzPts val="2112"/>
              <a:buFont typeface="Arial"/>
              <a:buNone/>
            </a:pPr>
            <a:endParaRPr lang="nl" sz="2200" dirty="0">
              <a:solidFill>
                <a:srgbClr val="FFFFFF"/>
              </a:solidFill>
              <a:latin typeface="Raleway"/>
              <a:ea typeface="Raleway"/>
              <a:cs typeface="Raleway"/>
              <a:sym typeface="Raleway"/>
            </a:endParaRPr>
          </a:p>
          <a:p>
            <a:pPr marL="0" marR="0" lvl="0" indent="0" algn="ctr" rtl="0">
              <a:lnSpc>
                <a:spcPct val="90000"/>
              </a:lnSpc>
              <a:spcBef>
                <a:spcPts val="0"/>
              </a:spcBef>
              <a:spcAft>
                <a:spcPts val="0"/>
              </a:spcAft>
              <a:buClr>
                <a:srgbClr val="FFFFFF"/>
              </a:buClr>
              <a:buSzPts val="2112"/>
              <a:buFont typeface="Arial"/>
              <a:buNone/>
            </a:pPr>
            <a:r>
              <a:rPr lang="nl" sz="2200" dirty="0">
                <a:solidFill>
                  <a:srgbClr val="FFFFFF"/>
                </a:solidFill>
                <a:latin typeface="Raleway"/>
                <a:ea typeface="Raleway"/>
                <a:cs typeface="Raleway"/>
                <a:sym typeface="Raleway"/>
              </a:rPr>
              <a:t>Meer info: meetmaatschappij.nl </a:t>
            </a:r>
            <a:endParaRPr sz="2200" i="0" u="none" strike="noStrike" cap="none" dirty="0">
              <a:solidFill>
                <a:srgbClr val="FFFFFF"/>
              </a:solidFill>
              <a:latin typeface="Raleway"/>
              <a:ea typeface="Raleway"/>
              <a:cs typeface="Raleway"/>
              <a:sym typeface="Raleway"/>
            </a:endParaRPr>
          </a:p>
        </p:txBody>
      </p:sp>
      <p:pic>
        <p:nvPicPr>
          <p:cNvPr id="1026" name="Picture 2" descr="De meetmaatschappij, Berend van der Kolk | 9789047014812 | Boeken | bol.com">
            <a:extLst>
              <a:ext uri="{FF2B5EF4-FFF2-40B4-BE49-F238E27FC236}">
                <a16:creationId xmlns:a16="http://schemas.microsoft.com/office/drawing/2014/main" id="{544412F3-ACD9-773C-C6F7-E5A640F6F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23" y="266234"/>
            <a:ext cx="2248395" cy="3498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Wat doet een cijfer met ons?</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Een cijfer over onze prestaties doet wat met ons: </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Wanneer mensen doorhebben dat ze worden “gemeten” of “becijferd” gaan ze anders handelen. </a:t>
            </a:r>
            <a:r>
              <a:rPr lang="nl-NL" sz="1800" i="0" u="none" strike="noStrike" cap="none" dirty="0">
                <a:solidFill>
                  <a:srgbClr val="000000"/>
                </a:solidFill>
                <a:latin typeface="Raleway"/>
                <a:ea typeface="Raleway"/>
                <a:cs typeface="Raleway"/>
                <a:sym typeface="Raleway"/>
              </a:rPr>
              <a:t> </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lang="nl-NL"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101988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Psychologische bijwerkingen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615424"/>
          </a:xfrm>
          <a:prstGeom prst="rect">
            <a:avLst/>
          </a:prstGeom>
          <a:noFill/>
          <a:ln>
            <a:noFill/>
          </a:ln>
        </p:spPr>
        <p:txBody>
          <a:bodyPr spcFirstLastPara="1" wrap="square" lIns="45700" tIns="45700" rIns="45700" bIns="45700" anchor="t" anchorCtr="0">
            <a:noAutofit/>
          </a:bodyPr>
          <a:lstStyle/>
          <a:p>
            <a:pPr marL="742950" marR="0" lvl="0" indent="-285750" algn="l" rtl="0">
              <a:lnSpc>
                <a:spcPct val="150000"/>
              </a:lnSpc>
              <a:spcBef>
                <a:spcPts val="0"/>
              </a:spcBef>
              <a:spcAft>
                <a:spcPts val="0"/>
              </a:spcAft>
              <a:buFont typeface="Arial" panose="020B0604020202020204" pitchFamily="34" charset="0"/>
              <a:buChar char="•"/>
            </a:pPr>
            <a:endParaRPr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De ‘kosten’: gestreste werknemers</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Gunstige effecten: rolonduidelijkheid verminderen</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Uitdrijving van motivatie: je gaat dingen niet meer doen omdat je het leuk vindt, maar omdat je er een beloning voor krijgt. </a:t>
            </a:r>
            <a:endParaRPr lang="nl-NL" sz="18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lang="nl-NL"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267229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5" name="Google Shape;65;p15"/>
          <p:cNvSpPr txBox="1"/>
          <p:nvPr/>
        </p:nvSpPr>
        <p:spPr>
          <a:xfrm>
            <a:off x="494825" y="1084062"/>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Resultaatgericht</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Prijskaartje van een prijskaartje</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Competitie</a:t>
            </a:r>
            <a:br>
              <a:rPr lang="nl-NL" sz="1800" dirty="0">
                <a:latin typeface="Raleway"/>
                <a:ea typeface="Raleway"/>
                <a:cs typeface="Raleway"/>
                <a:sym typeface="Raleway"/>
              </a:rPr>
            </a:br>
            <a:r>
              <a:rPr lang="nl-NL" sz="1800" dirty="0">
                <a:latin typeface="Raleway"/>
                <a:ea typeface="Raleway"/>
                <a:cs typeface="Raleway"/>
                <a:sym typeface="Raleway"/>
              </a:rPr>
              <a:t>De vraag: ‘Wie ben ik’ wordt verdrongen door ‘Waar sta ik ten opzichte van anderen?’</a:t>
            </a:r>
          </a:p>
        </p:txBody>
      </p:sp>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Maatschappelijke bijwerkingen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2EDDE5A1-145A-9C08-C9FF-F0659FB01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590" y="1094213"/>
            <a:ext cx="2476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8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2;p15">
            <a:extLst>
              <a:ext uri="{FF2B5EF4-FFF2-40B4-BE49-F238E27FC236}">
                <a16:creationId xmlns:a16="http://schemas.microsoft.com/office/drawing/2014/main" id="{020B9A84-9EDF-BB13-A45D-D8EF02BFB989}"/>
              </a:ext>
            </a:extLst>
          </p:cNvPr>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Bespreek in tweetallen (5 min)</a:t>
            </a:r>
            <a:endParaRPr sz="3000" dirty="0">
              <a:solidFill>
                <a:srgbClr val="FFFFFF"/>
              </a:solidFill>
              <a:latin typeface="Raleway"/>
              <a:ea typeface="Raleway"/>
              <a:cs typeface="Raleway"/>
              <a:sym typeface="Raleway"/>
            </a:endParaRPr>
          </a:p>
        </p:txBody>
      </p:sp>
      <p:sp>
        <p:nvSpPr>
          <p:cNvPr id="5" name="Tekstvak 4">
            <a:extLst>
              <a:ext uri="{FF2B5EF4-FFF2-40B4-BE49-F238E27FC236}">
                <a16:creationId xmlns:a16="http://schemas.microsoft.com/office/drawing/2014/main" id="{4C477631-9330-DA62-2DA6-D0EF691C861B}"/>
              </a:ext>
            </a:extLst>
          </p:cNvPr>
          <p:cNvSpPr txBox="1"/>
          <p:nvPr/>
        </p:nvSpPr>
        <p:spPr>
          <a:xfrm>
            <a:off x="598475" y="1076757"/>
            <a:ext cx="6820634" cy="1629292"/>
          </a:xfrm>
          <a:prstGeom prst="rect">
            <a:avLst/>
          </a:prstGeom>
          <a:noFill/>
        </p:spPr>
        <p:txBody>
          <a:bodyPr wrap="square">
            <a:spAutoFit/>
          </a:bodyPr>
          <a:lstStyle/>
          <a:p>
            <a:pPr marL="742950" marR="0" lvl="0" indent="-285750" algn="l" rtl="0">
              <a:lnSpc>
                <a:spcPct val="150000"/>
              </a:lnSpc>
              <a:spcBef>
                <a:spcPts val="0"/>
              </a:spcBef>
              <a:spcAft>
                <a:spcPts val="0"/>
              </a:spcAft>
              <a:buFont typeface="Arial" panose="020B0604020202020204" pitchFamily="34" charset="0"/>
              <a:buChar char="•"/>
            </a:pPr>
            <a:endParaRPr lang="nl-NL"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lang="nl-NL" sz="14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lang="nl-NL" sz="1400" i="0" u="none" strike="noStrike" cap="none" dirty="0">
              <a:solidFill>
                <a:srgbClr val="000000"/>
              </a:solidFill>
              <a:latin typeface="Raleway"/>
              <a:ea typeface="Raleway"/>
              <a:cs typeface="Raleway"/>
              <a:sym typeface="Raleway"/>
            </a:endParaRPr>
          </a:p>
        </p:txBody>
      </p:sp>
      <p:sp>
        <p:nvSpPr>
          <p:cNvPr id="6" name="Google Shape;65;p15">
            <a:extLst>
              <a:ext uri="{FF2B5EF4-FFF2-40B4-BE49-F238E27FC236}">
                <a16:creationId xmlns:a16="http://schemas.microsoft.com/office/drawing/2014/main" id="{E4436AE9-F6B7-6E70-5E94-FD75751479E5}"/>
              </a:ext>
            </a:extLst>
          </p:cNvPr>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Wanneer is de laatste keer dat je niet alleen maar voor een cijfer hebt geleerd?</a:t>
            </a:r>
            <a:endParaRPr lang="nl-NL" sz="18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Ervaar jij wel eens competitie op school als het gaat om cijfers? </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Wat vind je daarvan?</a:t>
            </a:r>
            <a:endParaRPr lang="nl-NL" sz="18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lang="nl-NL"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411950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Is meten dan wel weten? </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512575"/>
            <a:ext cx="8198700" cy="3412200"/>
          </a:xfrm>
          <a:prstGeom prst="rect">
            <a:avLst/>
          </a:prstGeom>
          <a:noFill/>
          <a:ln>
            <a:noFill/>
          </a:ln>
        </p:spPr>
        <p:txBody>
          <a:bodyPr spcFirstLastPara="1" wrap="square" lIns="45700" tIns="45700" rIns="45700" bIns="45700" anchor="t" anchorCtr="0">
            <a:noAutofit/>
          </a:bodyPr>
          <a:lstStyle/>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Meet met mate</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Verlies het doel niet uit het oog</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Zie cijfers als startpunt, niet als eindpunt</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136877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2;p15">
            <a:extLst>
              <a:ext uri="{FF2B5EF4-FFF2-40B4-BE49-F238E27FC236}">
                <a16:creationId xmlns:a16="http://schemas.microsoft.com/office/drawing/2014/main" id="{1136477A-6B25-0484-0278-8A54B16F5658}"/>
              </a:ext>
            </a:extLst>
          </p:cNvPr>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Bespreek in 2-tallen (5 min)</a:t>
            </a:r>
            <a:endParaRPr sz="3000" dirty="0">
              <a:solidFill>
                <a:srgbClr val="FFFFFF"/>
              </a:solidFill>
              <a:latin typeface="Raleway"/>
              <a:ea typeface="Raleway"/>
              <a:cs typeface="Raleway"/>
              <a:sym typeface="Raleway"/>
            </a:endParaRPr>
          </a:p>
        </p:txBody>
      </p:sp>
      <p:sp>
        <p:nvSpPr>
          <p:cNvPr id="4" name="Google Shape;65;p15">
            <a:extLst>
              <a:ext uri="{FF2B5EF4-FFF2-40B4-BE49-F238E27FC236}">
                <a16:creationId xmlns:a16="http://schemas.microsoft.com/office/drawing/2014/main" id="{CE982FDF-A132-1646-1B93-7523012E9BBF}"/>
              </a:ext>
            </a:extLst>
          </p:cNvPr>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Hoe kunnen we ervoor zorgen dat we cijfers als startpunt en niet als eindpunt gebruiken in het onderwijs? </a:t>
            </a:r>
          </a:p>
          <a:p>
            <a:pPr marR="0" lvl="0" algn="l" rtl="0">
              <a:lnSpc>
                <a:spcPct val="150000"/>
              </a:lnSpc>
              <a:spcBef>
                <a:spcPts val="2000"/>
              </a:spcBef>
              <a:spcAft>
                <a:spcPts val="0"/>
              </a:spcAft>
              <a:buClr>
                <a:srgbClr val="000000"/>
              </a:buClr>
              <a:buSzPts val="1200"/>
            </a:pPr>
            <a:endParaRPr lang="nl-NL" sz="18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endParaRPr lang="nl-NL"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348717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Profielwerkstuk </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4" y="1200150"/>
            <a:ext cx="8240725" cy="3615424"/>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r>
              <a:rPr lang="nl-NL" sz="1800" dirty="0">
                <a:latin typeface="Raleway"/>
                <a:ea typeface="Raleway"/>
                <a:cs typeface="Raleway"/>
                <a:sym typeface="Raleway"/>
              </a:rPr>
              <a:t>Onderzoek binnen je PWS:</a:t>
            </a:r>
          </a:p>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742950" marR="0" lvl="0" indent="-285750" algn="l" rtl="0">
              <a:lnSpc>
                <a:spcPct val="150000"/>
              </a:lnSpc>
              <a:spcBef>
                <a:spcPts val="0"/>
              </a:spcBef>
              <a:spcAft>
                <a:spcPts val="0"/>
              </a:spcAft>
              <a:buFont typeface="Arial" panose="020B0604020202020204" pitchFamily="34" charset="0"/>
              <a:buChar char="•"/>
            </a:pPr>
            <a:r>
              <a:rPr lang="nl-NL" sz="1800" dirty="0">
                <a:latin typeface="Raleway"/>
                <a:ea typeface="Raleway"/>
                <a:cs typeface="Raleway"/>
                <a:sym typeface="Raleway"/>
              </a:rPr>
              <a:t>Wat ga je dan precies meten? Met welk doel? </a:t>
            </a:r>
          </a:p>
          <a:p>
            <a:pPr marL="742950" marR="0" lvl="0" indent="-285750" algn="l" rtl="0">
              <a:lnSpc>
                <a:spcPct val="150000"/>
              </a:lnSpc>
              <a:spcBef>
                <a:spcPts val="0"/>
              </a:spcBef>
              <a:spcAft>
                <a:spcPts val="0"/>
              </a:spcAft>
              <a:buFont typeface="Arial" panose="020B0604020202020204" pitchFamily="34" charset="0"/>
              <a:buChar char="•"/>
            </a:pPr>
            <a:endParaRPr lang="nl-NL" sz="1800" dirty="0">
              <a:latin typeface="Raleway"/>
              <a:ea typeface="Raleway"/>
              <a:cs typeface="Raleway"/>
              <a:sym typeface="Raleway"/>
            </a:endParaRPr>
          </a:p>
          <a:p>
            <a:pPr marL="742950" marR="0" lvl="0" indent="-285750" algn="l" rtl="0">
              <a:lnSpc>
                <a:spcPct val="150000"/>
              </a:lnSpc>
              <a:spcBef>
                <a:spcPts val="0"/>
              </a:spcBef>
              <a:spcAft>
                <a:spcPts val="0"/>
              </a:spcAft>
              <a:buFont typeface="Arial" panose="020B0604020202020204" pitchFamily="34" charset="0"/>
              <a:buChar char="•"/>
            </a:pPr>
            <a:r>
              <a:rPr lang="nl-NL" sz="1800" dirty="0">
                <a:latin typeface="Raleway"/>
                <a:ea typeface="Raleway"/>
                <a:cs typeface="Raleway"/>
                <a:sym typeface="Raleway"/>
              </a:rPr>
              <a:t>Wat betekenen die metingen? </a:t>
            </a:r>
          </a:p>
          <a:p>
            <a:pPr marL="457200" marR="0" lvl="0" algn="l" rtl="0">
              <a:lnSpc>
                <a:spcPct val="150000"/>
              </a:lnSpc>
              <a:spcBef>
                <a:spcPts val="0"/>
              </a:spcBef>
              <a:spcAft>
                <a:spcPts val="0"/>
              </a:spcAft>
            </a:pPr>
            <a:endParaRPr lang="nl-NL" sz="1800" dirty="0">
              <a:latin typeface="Raleway"/>
              <a:ea typeface="Raleway"/>
              <a:cs typeface="Raleway"/>
              <a:sym typeface="Raleway"/>
            </a:endParaRPr>
          </a:p>
          <a:p>
            <a:pPr marL="742950" marR="0" lvl="0" indent="-285750" algn="l" rtl="0">
              <a:lnSpc>
                <a:spcPct val="150000"/>
              </a:lnSpc>
              <a:spcBef>
                <a:spcPts val="0"/>
              </a:spcBef>
              <a:spcAft>
                <a:spcPts val="0"/>
              </a:spcAft>
              <a:buFont typeface="Arial" panose="020B0604020202020204" pitchFamily="34" charset="0"/>
              <a:buChar char="•"/>
            </a:pPr>
            <a:r>
              <a:rPr lang="nl-NL" sz="1800" dirty="0">
                <a:latin typeface="Raleway"/>
                <a:ea typeface="Raleway"/>
                <a:cs typeface="Raleway"/>
                <a:sym typeface="Raleway"/>
              </a:rPr>
              <a:t>Welke indicatoren kunnen bij jouw PWS een valkuil worden?</a:t>
            </a:r>
            <a:endParaRPr sz="1800" dirty="0">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314908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Meet met mate</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494825" y="3747476"/>
            <a:ext cx="8198700" cy="1531106"/>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r>
              <a:rPr lang="nl-NL" sz="1800" dirty="0">
                <a:latin typeface="Raleway"/>
                <a:ea typeface="Raleway"/>
                <a:cs typeface="Raleway"/>
                <a:sym typeface="Raleway"/>
              </a:rPr>
              <a:t>Meer weten hierover? </a:t>
            </a:r>
          </a:p>
          <a:p>
            <a:pPr marL="457200" marR="0" lvl="0" indent="0" algn="l" rtl="0">
              <a:lnSpc>
                <a:spcPct val="150000"/>
              </a:lnSpc>
              <a:spcBef>
                <a:spcPts val="0"/>
              </a:spcBef>
              <a:spcAft>
                <a:spcPts val="0"/>
              </a:spcAft>
              <a:buNone/>
            </a:pPr>
            <a:r>
              <a:rPr lang="nl-NL" sz="1800" dirty="0">
                <a:latin typeface="Raleway"/>
                <a:ea typeface="Raleway"/>
                <a:cs typeface="Raleway"/>
                <a:sym typeface="Raleway"/>
                <a:hlinkClick r:id="rId4"/>
              </a:rPr>
              <a:t>Debat meetmaatschappij</a:t>
            </a:r>
            <a:endParaRPr sz="1800" dirty="0">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i="0" u="none" strike="noStrike" cap="none" dirty="0">
              <a:solidFill>
                <a:srgbClr val="000000"/>
              </a:solidFill>
              <a:latin typeface="Raleway"/>
              <a:ea typeface="Raleway"/>
              <a:cs typeface="Raleway"/>
              <a:sym typeface="Raleway"/>
            </a:endParaRPr>
          </a:p>
        </p:txBody>
      </p:sp>
      <p:pic>
        <p:nvPicPr>
          <p:cNvPr id="3" name="Afbeelding 2">
            <a:extLst>
              <a:ext uri="{FF2B5EF4-FFF2-40B4-BE49-F238E27FC236}">
                <a16:creationId xmlns:a16="http://schemas.microsoft.com/office/drawing/2014/main" id="{F85603A8-BF8B-58B0-93CC-C13F6192E599}"/>
              </a:ext>
            </a:extLst>
          </p:cNvPr>
          <p:cNvPicPr>
            <a:picLocks noChangeAspect="1"/>
          </p:cNvPicPr>
          <p:nvPr/>
        </p:nvPicPr>
        <p:blipFill>
          <a:blip r:embed="rId5"/>
          <a:stretch>
            <a:fillRect/>
          </a:stretch>
        </p:blipFill>
        <p:spPr>
          <a:xfrm>
            <a:off x="1786088" y="1355963"/>
            <a:ext cx="5571824" cy="2205909"/>
          </a:xfrm>
          <a:prstGeom prst="rect">
            <a:avLst/>
          </a:prstGeom>
        </p:spPr>
      </p:pic>
    </p:spTree>
    <p:extLst>
      <p:ext uri="{BB962C8B-B14F-4D97-AF65-F5344CB8AC3E}">
        <p14:creationId xmlns:p14="http://schemas.microsoft.com/office/powerpoint/2010/main" val="9239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Interessante opmerkingen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697087" y="871186"/>
            <a:ext cx="8198700" cy="3805063"/>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342900" lvl="0" indent="-342900">
              <a:buClr>
                <a:srgbClr val="202124"/>
              </a:buClr>
              <a:buFont typeface="Roboto" panose="02000000000000000000" pitchFamily="2" charset="0"/>
              <a:buChar char="-"/>
            </a:pPr>
            <a:r>
              <a:rPr lang="nl-NL" sz="1800" spc="10" dirty="0">
                <a:solidFill>
                  <a:srgbClr val="202124"/>
                </a:solidFill>
                <a:effectLst/>
                <a:latin typeface="Raleway" pitchFamily="2" charset="0"/>
                <a:ea typeface="Calibri" panose="020F0502020204030204" pitchFamily="34" charset="0"/>
                <a:cs typeface="Times New Roman" panose="02020603050405020304" pitchFamily="18" charset="0"/>
              </a:rPr>
              <a:t>Vanaf het begin van de gedocumenteerde geschiedenis tot 2003 werd zo’n 5 miljard gigabyte aan data verzameld – net zoveel als elke 10 seconden in 2015. </a:t>
            </a:r>
            <a:endParaRPr lang="nl-NL" sz="1800" dirty="0">
              <a:effectLst/>
              <a:latin typeface="Raleway" pitchFamily="2" charset="0"/>
              <a:ea typeface="Calibri" panose="020F0502020204030204" pitchFamily="34" charset="0"/>
              <a:cs typeface="Times New Roman" panose="02020603050405020304" pitchFamily="18" charset="0"/>
            </a:endParaRPr>
          </a:p>
          <a:p>
            <a:pPr marL="342900" lvl="0" indent="-342900">
              <a:buClr>
                <a:srgbClr val="202124"/>
              </a:buClr>
              <a:buFont typeface="Roboto" panose="02000000000000000000" pitchFamily="2" charset="0"/>
              <a:buChar char="-"/>
            </a:pPr>
            <a:r>
              <a:rPr lang="nl-NL" sz="1800" spc="10" dirty="0">
                <a:solidFill>
                  <a:srgbClr val="202124"/>
                </a:solidFill>
                <a:effectLst/>
                <a:latin typeface="Raleway" pitchFamily="2" charset="0"/>
                <a:ea typeface="Calibri" panose="020F0502020204030204" pitchFamily="34" charset="0"/>
                <a:cs typeface="Times New Roman" panose="02020603050405020304" pitchFamily="18" charset="0"/>
              </a:rPr>
              <a:t>Zelfontplooiing vindt tegenwoordig vaker plaats </a:t>
            </a:r>
            <a:r>
              <a:rPr lang="nl-NL" sz="1800" i="1" spc="10" dirty="0">
                <a:solidFill>
                  <a:srgbClr val="202124"/>
                </a:solidFill>
                <a:effectLst/>
                <a:latin typeface="Raleway" pitchFamily="2" charset="0"/>
                <a:ea typeface="Calibri" panose="020F0502020204030204" pitchFamily="34" charset="0"/>
                <a:cs typeface="Times New Roman" panose="02020603050405020304" pitchFamily="18" charset="0"/>
              </a:rPr>
              <a:t>op het werk</a:t>
            </a:r>
            <a:r>
              <a:rPr lang="nl-NL" sz="1800" spc="10" dirty="0">
                <a:solidFill>
                  <a:srgbClr val="202124"/>
                </a:solidFill>
                <a:effectLst/>
                <a:latin typeface="Raleway" pitchFamily="2" charset="0"/>
                <a:ea typeface="Calibri" panose="020F0502020204030204" pitchFamily="34" charset="0"/>
                <a:cs typeface="Times New Roman" panose="02020603050405020304" pitchFamily="18" charset="0"/>
              </a:rPr>
              <a:t> in het plaats van thuis, bij je familie of in je vrije tijd. Een bijeffect daarvan kan zijn dat je misschien minder zin hebt om je verder te ontplooien, maar eerder kiest voor vermaak dat verder niet al te veel cognitieve inspanning kost. </a:t>
            </a:r>
            <a:endParaRPr lang="nl-NL" sz="1800" dirty="0">
              <a:effectLst/>
              <a:latin typeface="Raleway" pitchFamily="2" charset="0"/>
              <a:ea typeface="Calibri" panose="020F0502020204030204" pitchFamily="34" charset="0"/>
              <a:cs typeface="Times New Roman" panose="02020603050405020304" pitchFamily="18" charset="0"/>
            </a:endParaRPr>
          </a:p>
          <a:p>
            <a:pPr marL="342900" lvl="0" indent="-342900">
              <a:buClr>
                <a:srgbClr val="202124"/>
              </a:buClr>
              <a:buFont typeface="Roboto" panose="02000000000000000000" pitchFamily="2" charset="0"/>
              <a:buChar char="-"/>
            </a:pPr>
            <a:r>
              <a:rPr lang="nl-NL" sz="1800" spc="10" dirty="0">
                <a:solidFill>
                  <a:srgbClr val="202124"/>
                </a:solidFill>
                <a:effectLst/>
                <a:latin typeface="Raleway" pitchFamily="2" charset="0"/>
                <a:ea typeface="Calibri" panose="020F0502020204030204" pitchFamily="34" charset="0"/>
                <a:cs typeface="Times New Roman" panose="02020603050405020304" pitchFamily="18" charset="0"/>
              </a:rPr>
              <a:t>Het meten van activiteiten en prestaties van medewerkers kan zo een manier worden waarop organisaties herdefiniëren wie we zijn – en dus hun macht uitoefenen. Meten heeft dus een sterke relatie met macht. </a:t>
            </a:r>
            <a:endParaRPr lang="nl-NL" sz="1800" dirty="0">
              <a:latin typeface="Raleway" pitchFamily="2" charset="0"/>
              <a:ea typeface="Calibri" panose="020F0502020204030204" pitchFamily="34" charset="0"/>
              <a:cs typeface="Times New Roman" panose="02020603050405020304" pitchFamily="18" charset="0"/>
            </a:endParaRPr>
          </a:p>
          <a:p>
            <a:pPr marL="342900" lvl="0" indent="-342900">
              <a:buClr>
                <a:srgbClr val="202124"/>
              </a:buClr>
              <a:buFont typeface="Roboto" panose="02000000000000000000" pitchFamily="2" charset="0"/>
              <a:buChar char="-"/>
            </a:pPr>
            <a:r>
              <a:rPr lang="nl-NL" sz="1800" spc="10" dirty="0">
                <a:solidFill>
                  <a:srgbClr val="202124"/>
                </a:solidFill>
                <a:effectLst/>
                <a:latin typeface="Raleway" pitchFamily="2" charset="0"/>
                <a:ea typeface="Calibri" panose="020F0502020204030204" pitchFamily="34" charset="0"/>
                <a:cs typeface="Times New Roman" panose="02020603050405020304" pitchFamily="18" charset="0"/>
              </a:rPr>
              <a:t>In 2014 werkten er maar 55 mensen bij Whatsapp</a:t>
            </a:r>
            <a:endParaRPr sz="1800" i="0" u="none" strike="noStrike" cap="none" dirty="0">
              <a:solidFill>
                <a:srgbClr val="000000"/>
              </a:solidFill>
              <a:latin typeface="Raleway" pitchFamily="2" charset="0"/>
              <a:ea typeface="Raleway"/>
              <a:cs typeface="Raleway"/>
              <a:sym typeface="Raleway"/>
            </a:endParaRPr>
          </a:p>
        </p:txBody>
      </p:sp>
    </p:spTree>
    <p:extLst>
      <p:ext uri="{BB962C8B-B14F-4D97-AF65-F5344CB8AC3E}">
        <p14:creationId xmlns:p14="http://schemas.microsoft.com/office/powerpoint/2010/main" val="422231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Verdieping slide 10: Indicatorisme </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a:lnSpc>
                <a:spcPct val="150000"/>
              </a:lnSpc>
            </a:pPr>
            <a:r>
              <a:rPr lang="nl-NL" sz="1800" dirty="0">
                <a:latin typeface="Raleway"/>
                <a:ea typeface="Raleway"/>
                <a:cs typeface="Raleway"/>
                <a:sym typeface="Raleway"/>
                <a:hlinkClick r:id="rId4"/>
              </a:rPr>
              <a:t>Wat is indicatorisme?</a:t>
            </a:r>
            <a:r>
              <a:rPr lang="nl-NL" sz="1800" dirty="0">
                <a:latin typeface="Raleway"/>
                <a:ea typeface="Raleway"/>
                <a:cs typeface="Raleway"/>
                <a:sym typeface="Raleway"/>
              </a:rPr>
              <a:t> </a:t>
            </a:r>
            <a:r>
              <a:rPr lang="nl-NL" sz="1800" i="0" u="none" strike="noStrike" cap="none" dirty="0">
                <a:solidFill>
                  <a:srgbClr val="000000"/>
                </a:solidFill>
                <a:latin typeface="Raleway"/>
                <a:ea typeface="Raleway"/>
                <a:cs typeface="Raleway"/>
                <a:sym typeface="Raleway"/>
              </a:rPr>
              <a:t>(12.50 – 13.10)</a:t>
            </a:r>
          </a:p>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800100" marR="0" lvl="0" indent="-342900" algn="l" rtl="0">
              <a:lnSpc>
                <a:spcPct val="150000"/>
              </a:lnSpc>
              <a:spcBef>
                <a:spcPts val="0"/>
              </a:spcBef>
              <a:spcAft>
                <a:spcPts val="0"/>
              </a:spcAft>
              <a:buAutoNum type="arabicPeriod"/>
            </a:pPr>
            <a:r>
              <a:rPr lang="nl-NL" sz="1800" dirty="0">
                <a:latin typeface="Raleway"/>
                <a:ea typeface="Raleway"/>
                <a:cs typeface="Raleway"/>
                <a:sym typeface="Raleway"/>
              </a:rPr>
              <a:t>Gerichtheid op makkelijke activiteiten</a:t>
            </a:r>
          </a:p>
          <a:p>
            <a:pPr marL="800100" marR="0" lvl="0" indent="-342900" algn="l" rtl="0">
              <a:lnSpc>
                <a:spcPct val="150000"/>
              </a:lnSpc>
              <a:spcBef>
                <a:spcPts val="0"/>
              </a:spcBef>
              <a:spcAft>
                <a:spcPts val="0"/>
              </a:spcAft>
              <a:buAutoNum type="arabicPeriod"/>
            </a:pPr>
            <a:r>
              <a:rPr lang="nl-NL" sz="1800" i="0" u="none" strike="noStrike" cap="none" dirty="0">
                <a:solidFill>
                  <a:srgbClr val="000000"/>
                </a:solidFill>
                <a:latin typeface="Raleway"/>
                <a:ea typeface="Raleway"/>
                <a:cs typeface="Raleway"/>
                <a:sym typeface="Raleway"/>
              </a:rPr>
              <a:t>Vermijden moeilijke activiteiten</a:t>
            </a:r>
          </a:p>
          <a:p>
            <a:pPr marL="800100" marR="0" lvl="0" indent="-342900" algn="l" rtl="0">
              <a:lnSpc>
                <a:spcPct val="150000"/>
              </a:lnSpc>
              <a:spcBef>
                <a:spcPts val="0"/>
              </a:spcBef>
              <a:spcAft>
                <a:spcPts val="0"/>
              </a:spcAft>
              <a:buAutoNum type="arabicPeriod"/>
            </a:pPr>
            <a:r>
              <a:rPr lang="nl-NL" sz="1800" dirty="0">
                <a:latin typeface="Raleway"/>
                <a:ea typeface="Raleway"/>
                <a:cs typeface="Raleway"/>
                <a:sym typeface="Raleway"/>
              </a:rPr>
              <a:t>Korte termijn gerichtheid</a:t>
            </a:r>
          </a:p>
          <a:p>
            <a:pPr marL="800100" marR="0" lvl="0" indent="-342900" algn="l" rtl="0">
              <a:lnSpc>
                <a:spcPct val="150000"/>
              </a:lnSpc>
              <a:spcBef>
                <a:spcPts val="0"/>
              </a:spcBef>
              <a:spcAft>
                <a:spcPts val="0"/>
              </a:spcAft>
              <a:buAutoNum type="arabicPeriod"/>
            </a:pPr>
            <a:r>
              <a:rPr lang="nl-NL" sz="1800" i="0" u="none" strike="noStrike" cap="none" dirty="0">
                <a:solidFill>
                  <a:srgbClr val="000000"/>
                </a:solidFill>
                <a:latin typeface="Raleway"/>
                <a:ea typeface="Raleway"/>
                <a:cs typeface="Raleway"/>
                <a:sym typeface="Raleway"/>
              </a:rPr>
              <a:t>Negeren wat niet gemeten wordt</a:t>
            </a:r>
          </a:p>
          <a:p>
            <a:pPr marL="800100" marR="0" lvl="0" indent="-342900" algn="l" rtl="0">
              <a:lnSpc>
                <a:spcPct val="150000"/>
              </a:lnSpc>
              <a:spcBef>
                <a:spcPts val="0"/>
              </a:spcBef>
              <a:spcAft>
                <a:spcPts val="0"/>
              </a:spcAft>
              <a:buAutoNum type="arabicPeriod"/>
            </a:pPr>
            <a:r>
              <a:rPr lang="nl-NL" sz="1800" dirty="0">
                <a:latin typeface="Raleway"/>
                <a:ea typeface="Raleway"/>
                <a:cs typeface="Raleway"/>
                <a:sym typeface="Raleway"/>
              </a:rPr>
              <a:t>Fraude of manipulatie</a:t>
            </a:r>
            <a:endParaRPr lang="nl-NL" sz="1800" i="0" u="none" strike="noStrike" cap="none" dirty="0">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None/>
            </a:pPr>
            <a:endParaRPr lang="nl-NL" sz="1800" i="0" u="none" strike="noStrike" cap="none" dirty="0">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None/>
            </a:pP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41667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Meetmaatschappij in de media</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983957" y="2310573"/>
            <a:ext cx="6274952" cy="2195971"/>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i="0" u="none" strike="noStrike" cap="none" dirty="0">
              <a:solidFill>
                <a:srgbClr val="000000"/>
              </a:solidFill>
              <a:latin typeface="Raleway"/>
              <a:ea typeface="Raleway"/>
              <a:cs typeface="Raleway"/>
              <a:sym typeface="Raleway"/>
            </a:endParaRPr>
          </a:p>
        </p:txBody>
      </p:sp>
      <p:pic>
        <p:nvPicPr>
          <p:cNvPr id="3074" name="Picture 2">
            <a:extLst>
              <a:ext uri="{FF2B5EF4-FFF2-40B4-BE49-F238E27FC236}">
                <a16:creationId xmlns:a16="http://schemas.microsoft.com/office/drawing/2014/main" id="{B59886D3-A983-B7AA-3F6E-7F35D00AB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582" y="1110423"/>
            <a:ext cx="5248835" cy="393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4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Verdieping slide 11: psychologische bijwerkingen  </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457200" marR="0" lvl="0" indent="0" algn="l" rtl="0">
              <a:lnSpc>
                <a:spcPct val="150000"/>
              </a:lnSpc>
              <a:spcBef>
                <a:spcPts val="0"/>
              </a:spcBef>
              <a:spcAft>
                <a:spcPts val="0"/>
              </a:spcAft>
              <a:buNone/>
            </a:pPr>
            <a:r>
              <a:rPr lang="nl-NL" sz="1800" i="0" u="none" strike="noStrike" cap="none" dirty="0">
                <a:solidFill>
                  <a:srgbClr val="000000"/>
                </a:solidFill>
                <a:latin typeface="Raleway"/>
                <a:ea typeface="Raleway"/>
                <a:cs typeface="Raleway"/>
                <a:sym typeface="Raleway"/>
              </a:rPr>
              <a:t>Een andere psychologische bijwerkin</a:t>
            </a:r>
            <a:r>
              <a:rPr lang="nl-NL" sz="1800" dirty="0">
                <a:latin typeface="Raleway"/>
                <a:ea typeface="Raleway"/>
                <a:cs typeface="Raleway"/>
                <a:sym typeface="Raleway"/>
              </a:rPr>
              <a:t>g van meten:</a:t>
            </a:r>
          </a:p>
          <a:p>
            <a:pPr marL="457200" marR="0" lvl="0" indent="0" algn="l" rtl="0">
              <a:lnSpc>
                <a:spcPct val="150000"/>
              </a:lnSpc>
              <a:spcBef>
                <a:spcPts val="0"/>
              </a:spcBef>
              <a:spcAft>
                <a:spcPts val="0"/>
              </a:spcAft>
              <a:buNone/>
            </a:pPr>
            <a:r>
              <a:rPr lang="nl-NL" sz="1800" dirty="0">
                <a:latin typeface="Raleway"/>
                <a:ea typeface="Raleway"/>
                <a:cs typeface="Raleway"/>
                <a:sym typeface="Raleway"/>
              </a:rPr>
              <a:t>Cognitieve dissonantie.  </a:t>
            </a:r>
            <a:endParaRPr lang="nl-NL" sz="1800" i="0" u="none" strike="noStrike" cap="none" dirty="0">
              <a:solidFill>
                <a:srgbClr val="000000"/>
              </a:solidFill>
              <a:latin typeface="Raleway"/>
              <a:ea typeface="Raleway"/>
              <a:cs typeface="Raleway"/>
              <a:sym typeface="Raleway"/>
            </a:endParaRPr>
          </a:p>
          <a:p>
            <a:pPr marL="457200" marR="0" lvl="0" indent="0" algn="l" rtl="0">
              <a:lnSpc>
                <a:spcPct val="150000"/>
              </a:lnSpc>
              <a:spcBef>
                <a:spcPts val="0"/>
              </a:spcBef>
              <a:spcAft>
                <a:spcPts val="0"/>
              </a:spcAft>
              <a:buNone/>
            </a:pP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39203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Verdieping slide 14: Is meten dan wel weten?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829350"/>
            <a:ext cx="8198700" cy="3846899"/>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Meet met mate</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Houd rekening met de context</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Verlies het doel niet uit het oog</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Doe het samen</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Wees flexibel</a:t>
            </a:r>
          </a:p>
          <a:p>
            <a:pPr marL="285750" marR="0" lvl="0" indent="-285750" algn="l" rtl="0">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Zie cijfers als startpunt, niet als eindpunt</a:t>
            </a:r>
          </a:p>
        </p:txBody>
      </p:sp>
    </p:spTree>
    <p:extLst>
      <p:ext uri="{BB962C8B-B14F-4D97-AF65-F5344CB8AC3E}">
        <p14:creationId xmlns:p14="http://schemas.microsoft.com/office/powerpoint/2010/main" val="363391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i="0" u="none" strike="noStrike" cap="none" dirty="0">
              <a:solidFill>
                <a:srgbClr val="000000"/>
              </a:solidFill>
              <a:latin typeface="Raleway"/>
              <a:ea typeface="Raleway"/>
              <a:cs typeface="Raleway"/>
              <a:sym typeface="Raleway"/>
            </a:endParaRPr>
          </a:p>
        </p:txBody>
      </p:sp>
      <p:pic>
        <p:nvPicPr>
          <p:cNvPr id="2" name="Afbeelding 1">
            <a:extLst>
              <a:ext uri="{FF2B5EF4-FFF2-40B4-BE49-F238E27FC236}">
                <a16:creationId xmlns:a16="http://schemas.microsoft.com/office/drawing/2014/main" id="{0166842D-C1D9-1330-189D-95D6DF4BBFFB}"/>
              </a:ext>
            </a:extLst>
          </p:cNvPr>
          <p:cNvPicPr>
            <a:picLocks noChangeAspect="1"/>
          </p:cNvPicPr>
          <p:nvPr/>
        </p:nvPicPr>
        <p:blipFill>
          <a:blip r:embed="rId4"/>
          <a:stretch>
            <a:fillRect/>
          </a:stretch>
        </p:blipFill>
        <p:spPr>
          <a:xfrm>
            <a:off x="-217669" y="-57346"/>
            <a:ext cx="9823999" cy="5258191"/>
          </a:xfrm>
          <a:prstGeom prst="rect">
            <a:avLst/>
          </a:prstGeom>
        </p:spPr>
      </p:pic>
      <p:sp>
        <p:nvSpPr>
          <p:cNvPr id="3" name="Tekstvak 2">
            <a:extLst>
              <a:ext uri="{FF2B5EF4-FFF2-40B4-BE49-F238E27FC236}">
                <a16:creationId xmlns:a16="http://schemas.microsoft.com/office/drawing/2014/main" id="{15738495-2388-A964-B6F5-00244C76C6A7}"/>
              </a:ext>
            </a:extLst>
          </p:cNvPr>
          <p:cNvSpPr txBox="1"/>
          <p:nvPr/>
        </p:nvSpPr>
        <p:spPr>
          <a:xfrm>
            <a:off x="346825" y="1046261"/>
            <a:ext cx="1421606" cy="307777"/>
          </a:xfrm>
          <a:prstGeom prst="rect">
            <a:avLst/>
          </a:prstGeom>
          <a:noFill/>
        </p:spPr>
        <p:txBody>
          <a:bodyPr wrap="square" rtlCol="0">
            <a:spAutoFit/>
          </a:bodyPr>
          <a:lstStyle/>
          <a:p>
            <a:r>
              <a:rPr lang="nl-NL" dirty="0">
                <a:hlinkClick r:id="rId5"/>
              </a:rPr>
              <a:t>Link artikel</a:t>
            </a:r>
            <a:r>
              <a:rPr lang="nl-NL"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Werknemers controleren</a:t>
            </a: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4" y="1875613"/>
            <a:ext cx="8198700" cy="2263597"/>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i="0" u="none" strike="noStrike" cap="none" dirty="0">
              <a:solidFill>
                <a:srgbClr val="000000"/>
              </a:solidFill>
              <a:latin typeface="Raleway"/>
              <a:ea typeface="Raleway"/>
              <a:cs typeface="Raleway"/>
              <a:sym typeface="Raleway"/>
            </a:endParaRPr>
          </a:p>
        </p:txBody>
      </p:sp>
      <p:pic>
        <p:nvPicPr>
          <p:cNvPr id="2" name="Afbeelding 1">
            <a:extLst>
              <a:ext uri="{FF2B5EF4-FFF2-40B4-BE49-F238E27FC236}">
                <a16:creationId xmlns:a16="http://schemas.microsoft.com/office/drawing/2014/main" id="{CE1051EC-976E-2E1B-4DF7-00503E871EA5}"/>
              </a:ext>
            </a:extLst>
          </p:cNvPr>
          <p:cNvPicPr>
            <a:picLocks noChangeAspect="1"/>
          </p:cNvPicPr>
          <p:nvPr/>
        </p:nvPicPr>
        <p:blipFill>
          <a:blip r:embed="rId4"/>
          <a:stretch>
            <a:fillRect/>
          </a:stretch>
        </p:blipFill>
        <p:spPr>
          <a:xfrm>
            <a:off x="0" y="1137312"/>
            <a:ext cx="9144000" cy="2168828"/>
          </a:xfrm>
          <a:prstGeom prst="rect">
            <a:avLst/>
          </a:prstGeom>
        </p:spPr>
      </p:pic>
      <p:sp>
        <p:nvSpPr>
          <p:cNvPr id="3" name="Tekstvak 2">
            <a:extLst>
              <a:ext uri="{FF2B5EF4-FFF2-40B4-BE49-F238E27FC236}">
                <a16:creationId xmlns:a16="http://schemas.microsoft.com/office/drawing/2014/main" id="{7B1F22B2-196F-E4F0-B4BB-9A97CF5F89F4}"/>
              </a:ext>
            </a:extLst>
          </p:cNvPr>
          <p:cNvSpPr txBox="1"/>
          <p:nvPr/>
        </p:nvSpPr>
        <p:spPr>
          <a:xfrm>
            <a:off x="1302679" y="3522620"/>
            <a:ext cx="7494495" cy="400110"/>
          </a:xfrm>
          <a:prstGeom prst="rect">
            <a:avLst/>
          </a:prstGeom>
          <a:noFill/>
        </p:spPr>
        <p:txBody>
          <a:bodyPr wrap="square" rtlCol="0">
            <a:spAutoFit/>
          </a:bodyPr>
          <a:lstStyle/>
          <a:p>
            <a:r>
              <a:rPr lang="nl-NL" sz="2000" dirty="0">
                <a:latin typeface="Raleway" pitchFamily="2" charset="0"/>
              </a:rPr>
              <a:t>Wat zeggen cijfers precies over het werk dat je doet? </a:t>
            </a:r>
          </a:p>
        </p:txBody>
      </p:sp>
    </p:spTree>
    <p:extLst>
      <p:ext uri="{BB962C8B-B14F-4D97-AF65-F5344CB8AC3E}">
        <p14:creationId xmlns:p14="http://schemas.microsoft.com/office/powerpoint/2010/main" val="275975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Profielwerkstuk </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r>
              <a:rPr lang="nl-NL" sz="1800" dirty="0">
                <a:latin typeface="Raleway"/>
                <a:ea typeface="Raleway"/>
                <a:cs typeface="Raleway"/>
                <a:sym typeface="Raleway"/>
              </a:rPr>
              <a:t>Onderzoek binnen je PWS:</a:t>
            </a:r>
          </a:p>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742950" marR="0" lvl="0" indent="-285750" algn="l" rtl="0">
              <a:lnSpc>
                <a:spcPct val="150000"/>
              </a:lnSpc>
              <a:spcBef>
                <a:spcPts val="0"/>
              </a:spcBef>
              <a:spcAft>
                <a:spcPts val="0"/>
              </a:spcAft>
              <a:buFont typeface="Arial" panose="020B0604020202020204" pitchFamily="34" charset="0"/>
              <a:buChar char="•"/>
            </a:pPr>
            <a:r>
              <a:rPr lang="nl-NL" sz="1800" dirty="0">
                <a:latin typeface="Raleway"/>
                <a:ea typeface="Raleway"/>
                <a:cs typeface="Raleway"/>
                <a:sym typeface="Raleway"/>
              </a:rPr>
              <a:t>Wat ga je onderzoeken?</a:t>
            </a:r>
          </a:p>
          <a:p>
            <a:pPr marL="457200" marR="0" lvl="0" algn="l" rtl="0">
              <a:lnSpc>
                <a:spcPct val="150000"/>
              </a:lnSpc>
              <a:spcBef>
                <a:spcPts val="0"/>
              </a:spcBef>
              <a:spcAft>
                <a:spcPts val="0"/>
              </a:spcAft>
            </a:pPr>
            <a:endParaRPr lang="nl-NL" sz="1800" dirty="0">
              <a:latin typeface="Raleway"/>
              <a:ea typeface="Raleway"/>
              <a:cs typeface="Raleway"/>
              <a:sym typeface="Raleway"/>
            </a:endParaRPr>
          </a:p>
          <a:p>
            <a:pPr marL="742950" marR="0" lvl="0" indent="-285750" algn="l" rtl="0">
              <a:lnSpc>
                <a:spcPct val="150000"/>
              </a:lnSpc>
              <a:spcBef>
                <a:spcPts val="0"/>
              </a:spcBef>
              <a:spcAft>
                <a:spcPts val="0"/>
              </a:spcAft>
              <a:buFont typeface="Arial" panose="020B0604020202020204" pitchFamily="34" charset="0"/>
              <a:buChar char="•"/>
            </a:pPr>
            <a:r>
              <a:rPr lang="nl-NL" sz="1800" dirty="0">
                <a:latin typeface="Raleway"/>
                <a:ea typeface="Raleway"/>
                <a:cs typeface="Raleway"/>
                <a:sym typeface="Raleway"/>
              </a:rPr>
              <a:t>Wat ga je dan precies meten? Met welk doel? </a:t>
            </a:r>
          </a:p>
          <a:p>
            <a:pPr marL="742950" marR="0" lvl="0" indent="-285750" algn="l" rtl="0">
              <a:lnSpc>
                <a:spcPct val="150000"/>
              </a:lnSpc>
              <a:spcBef>
                <a:spcPts val="0"/>
              </a:spcBef>
              <a:spcAft>
                <a:spcPts val="0"/>
              </a:spcAft>
              <a:buFont typeface="Arial" panose="020B0604020202020204" pitchFamily="34" charset="0"/>
              <a:buChar char="•"/>
            </a:pPr>
            <a:endParaRPr lang="nl-NL" sz="1800" dirty="0">
              <a:latin typeface="Raleway"/>
              <a:ea typeface="Raleway"/>
              <a:cs typeface="Raleway"/>
              <a:sym typeface="Raleway"/>
            </a:endParaRPr>
          </a:p>
          <a:p>
            <a:pPr marL="742950" marR="0" lvl="0" indent="-285750" algn="l" rtl="0">
              <a:lnSpc>
                <a:spcPct val="150000"/>
              </a:lnSpc>
              <a:spcBef>
                <a:spcPts val="0"/>
              </a:spcBef>
              <a:spcAft>
                <a:spcPts val="0"/>
              </a:spcAft>
              <a:buFont typeface="Arial" panose="020B0604020202020204" pitchFamily="34" charset="0"/>
              <a:buChar char="•"/>
            </a:pPr>
            <a:r>
              <a:rPr lang="nl-NL" sz="1800" dirty="0">
                <a:latin typeface="Raleway"/>
                <a:ea typeface="Raleway"/>
                <a:cs typeface="Raleway"/>
                <a:sym typeface="Raleway"/>
              </a:rPr>
              <a:t>Wat betekenen die metingen? </a:t>
            </a:r>
          </a:p>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0" marR="0" lvl="0" indent="0" algn="l" rtl="0">
              <a:lnSpc>
                <a:spcPct val="150000"/>
              </a:lnSpc>
              <a:spcBef>
                <a:spcPts val="2000"/>
              </a:spcBef>
              <a:spcAft>
                <a:spcPts val="0"/>
              </a:spcAft>
              <a:buClr>
                <a:srgbClr val="000000"/>
              </a:buClr>
              <a:buSzPts val="1200"/>
              <a:buFont typeface="Arial"/>
              <a:buNone/>
            </a:pP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179382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Waarom meten we zoveel?</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633128"/>
            <a:ext cx="8198700" cy="3877244"/>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Verlangen naar grip</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Democratisering van wat als ‘kwaliteit’ wordt gezien in verschillende domeinen</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Ontwikkeling in technologie</a:t>
            </a:r>
            <a:endParaRPr sz="1800" i="0" u="none" strike="noStrike" cap="none"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194631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A88F6F8-24C4-1FBD-854B-0A8CF81E3641}"/>
              </a:ext>
            </a:extLst>
          </p:cNvPr>
          <p:cNvPicPr>
            <a:picLocks noChangeAspect="1"/>
          </p:cNvPicPr>
          <p:nvPr/>
        </p:nvPicPr>
        <p:blipFill>
          <a:blip r:embed="rId3"/>
          <a:stretch>
            <a:fillRect/>
          </a:stretch>
        </p:blipFill>
        <p:spPr>
          <a:xfrm>
            <a:off x="1298036" y="1417299"/>
            <a:ext cx="6547928" cy="3150702"/>
          </a:xfrm>
          <a:prstGeom prst="rect">
            <a:avLst/>
          </a:prstGeom>
        </p:spPr>
      </p:pic>
      <p:sp>
        <p:nvSpPr>
          <p:cNvPr id="4" name="Google Shape;62;p15">
            <a:extLst>
              <a:ext uri="{FF2B5EF4-FFF2-40B4-BE49-F238E27FC236}">
                <a16:creationId xmlns:a16="http://schemas.microsoft.com/office/drawing/2014/main" id="{710D4756-5285-2F77-BB79-25670D6E9BA9}"/>
              </a:ext>
            </a:extLst>
          </p:cNvPr>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Wat zie je?</a:t>
            </a:r>
            <a:endParaRPr sz="3000" dirty="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345348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5"/>
          <p:cNvSpPr txBox="1"/>
          <p:nvPr/>
        </p:nvSpPr>
        <p:spPr>
          <a:xfrm>
            <a:off x="598475" y="211200"/>
            <a:ext cx="7991400"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Wat gebeurt er precies als we iets proberen te vangen in een getal?</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3">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200150"/>
            <a:ext cx="8198700" cy="3412200"/>
          </a:xfrm>
          <a:prstGeom prst="rect">
            <a:avLst/>
          </a:prstGeom>
          <a:noFill/>
          <a:ln>
            <a:noFill/>
          </a:ln>
        </p:spPr>
        <p:txBody>
          <a:bodyPr spcFirstLastPara="1" wrap="square" lIns="45700" tIns="45700" rIns="45700" bIns="45700" anchor="t" anchorCtr="0">
            <a:noAutofit/>
          </a:bodyPr>
          <a:lstStyle/>
          <a:p>
            <a:pPr marL="457200" marR="0" lvl="0" indent="0" algn="l" rtl="0">
              <a:lnSpc>
                <a:spcPct val="150000"/>
              </a:lnSpc>
              <a:spcBef>
                <a:spcPts val="0"/>
              </a:spcBef>
              <a:spcAft>
                <a:spcPts val="0"/>
              </a:spcAft>
              <a:buNone/>
            </a:pPr>
            <a:endParaRPr lang="nl-NL" sz="1800" dirty="0">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Verarming van informatie</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i="0" u="none" strike="noStrike" cap="none" dirty="0">
                <a:solidFill>
                  <a:srgbClr val="000000"/>
                </a:solidFill>
                <a:latin typeface="Raleway"/>
                <a:ea typeface="Raleway"/>
                <a:cs typeface="Raleway"/>
                <a:sym typeface="Raleway"/>
              </a:rPr>
              <a:t>Schadelijke effecten </a:t>
            </a:r>
          </a:p>
        </p:txBody>
      </p:sp>
    </p:spTree>
    <p:extLst>
      <p:ext uri="{BB962C8B-B14F-4D97-AF65-F5344CB8AC3E}">
        <p14:creationId xmlns:p14="http://schemas.microsoft.com/office/powerpoint/2010/main" val="179879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0ECFC6-80BC-D33A-B657-80BCF8C2C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53"/>
          <a:stretch/>
        </p:blipFill>
        <p:spPr bwMode="auto">
          <a:xfrm>
            <a:off x="5630409" y="105315"/>
            <a:ext cx="2374900" cy="487333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62;p15">
            <a:extLst>
              <a:ext uri="{FF2B5EF4-FFF2-40B4-BE49-F238E27FC236}">
                <a16:creationId xmlns:a16="http://schemas.microsoft.com/office/drawing/2014/main" id="{CD22F30A-FA2B-4F10-D4CA-40CA58FFD75F}"/>
              </a:ext>
            </a:extLst>
          </p:cNvPr>
          <p:cNvSpPr txBox="1"/>
          <p:nvPr/>
        </p:nvSpPr>
        <p:spPr>
          <a:xfrm>
            <a:off x="247746" y="173621"/>
            <a:ext cx="9046566"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Wat zeggen cijfers over jou?			     5 min</a:t>
            </a:r>
            <a:endParaRPr sz="3000" dirty="0">
              <a:solidFill>
                <a:srgbClr val="FFFFFF"/>
              </a:solidFill>
              <a:latin typeface="Raleway"/>
              <a:ea typeface="Raleway"/>
              <a:cs typeface="Raleway"/>
              <a:sym typeface="Raleway"/>
            </a:endParaRPr>
          </a:p>
        </p:txBody>
      </p:sp>
      <p:sp>
        <p:nvSpPr>
          <p:cNvPr id="6" name="Tekstvak 5">
            <a:extLst>
              <a:ext uri="{FF2B5EF4-FFF2-40B4-BE49-F238E27FC236}">
                <a16:creationId xmlns:a16="http://schemas.microsoft.com/office/drawing/2014/main" id="{74B09B80-BCB5-6436-EC24-72D443E61759}"/>
              </a:ext>
            </a:extLst>
          </p:cNvPr>
          <p:cNvSpPr txBox="1"/>
          <p:nvPr/>
        </p:nvSpPr>
        <p:spPr>
          <a:xfrm>
            <a:off x="247746" y="1548922"/>
            <a:ext cx="5179512" cy="2218621"/>
          </a:xfrm>
          <a:prstGeom prst="rect">
            <a:avLst/>
          </a:prstGeom>
          <a:noFill/>
        </p:spPr>
        <p:txBody>
          <a:bodyPr wrap="square">
            <a:spAutoFit/>
          </a:bodyPr>
          <a:lstStyle/>
          <a:p>
            <a:pPr marL="457200">
              <a:lnSpc>
                <a:spcPct val="150000"/>
              </a:lnSpc>
            </a:pPr>
            <a:r>
              <a:rPr lang="nl-NL" sz="1800" dirty="0">
                <a:latin typeface="Raleway"/>
                <a:ea typeface="Raleway"/>
                <a:cs typeface="Raleway"/>
                <a:sym typeface="Raleway"/>
              </a:rPr>
              <a:t>Bespreek in 2-tallen de volgende vragen: </a:t>
            </a: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Wat zeggen cijfers over jou?</a:t>
            </a:r>
            <a:endParaRPr lang="nl-NL" sz="1800" i="0" u="none" strike="noStrike" cap="none" dirty="0">
              <a:solidFill>
                <a:srgbClr val="000000"/>
              </a:solidFill>
              <a:latin typeface="Raleway"/>
              <a:ea typeface="Raleway"/>
              <a:cs typeface="Raleway"/>
              <a:sym typeface="Raleway"/>
            </a:endParaRPr>
          </a:p>
          <a:p>
            <a:pPr marL="285750" marR="0" lvl="0" indent="-285750" algn="l" rtl="0">
              <a:lnSpc>
                <a:spcPct val="150000"/>
              </a:lnSpc>
              <a:spcBef>
                <a:spcPts val="2000"/>
              </a:spcBef>
              <a:spcAft>
                <a:spcPts val="0"/>
              </a:spcAft>
              <a:buClr>
                <a:srgbClr val="000000"/>
              </a:buClr>
              <a:buSzPts val="1200"/>
              <a:buFont typeface="Arial" panose="020B0604020202020204" pitchFamily="34" charset="0"/>
              <a:buChar char="•"/>
            </a:pPr>
            <a:r>
              <a:rPr lang="nl-NL" sz="1800" dirty="0">
                <a:latin typeface="Raleway"/>
                <a:ea typeface="Raleway"/>
                <a:cs typeface="Raleway"/>
                <a:sym typeface="Raleway"/>
              </a:rPr>
              <a:t>Zou je zonder cijfers op school kunnen?</a:t>
            </a:r>
          </a:p>
          <a:p>
            <a:pPr marL="457200">
              <a:lnSpc>
                <a:spcPct val="150000"/>
              </a:lnSpc>
            </a:pPr>
            <a:r>
              <a:rPr lang="nl-NL" sz="1800" i="0" u="none" strike="noStrike" cap="none" dirty="0">
                <a:solidFill>
                  <a:srgbClr val="000000"/>
                </a:solidFill>
                <a:latin typeface="Raleway"/>
                <a:ea typeface="Raleway"/>
                <a:cs typeface="Raleway"/>
                <a:sym typeface="Raleway"/>
              </a:rPr>
              <a:t> </a:t>
            </a:r>
          </a:p>
        </p:txBody>
      </p:sp>
    </p:spTree>
    <p:extLst>
      <p:ext uri="{BB962C8B-B14F-4D97-AF65-F5344CB8AC3E}">
        <p14:creationId xmlns:p14="http://schemas.microsoft.com/office/powerpoint/2010/main" val="12784415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9040</TotalTime>
  <Words>3787</Words>
  <Application>Microsoft Office PowerPoint</Application>
  <PresentationFormat>Diavoorstelling (16:9)</PresentationFormat>
  <Paragraphs>191</Paragraphs>
  <Slides>21</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Roboto</vt:lpstr>
      <vt:lpstr>Raleway</vt:lpstr>
      <vt:lpstr>Calibri</vt:lpstr>
      <vt:lpstr>Arial</vt:lpstr>
      <vt:lpstr>Helvetica Neue</vt:lpstr>
      <vt:lpstr>Simple Light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Eva Stoffelsen</dc:creator>
  <cp:lastModifiedBy>Eva Stoffelsen</cp:lastModifiedBy>
  <cp:revision>9</cp:revision>
  <dcterms:modified xsi:type="dcterms:W3CDTF">2022-11-24T13:20:59Z</dcterms:modified>
</cp:coreProperties>
</file>