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1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</p:sldIdLst>
  <p:sldSz cx="9144000" cy="5143500" type="screen16x9"/>
  <p:notesSz cx="6858000" cy="9144000"/>
  <p:embeddedFontLst>
    <p:embeddedFont>
      <p:font typeface="PT Sans" panose="020B0503020203020204" pitchFamily="34" charset="0"/>
      <p:regular r:id="rId19"/>
      <p:bold r:id="rId20"/>
      <p:italic r:id="rId21"/>
      <p:boldItalic r:id="rId22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8272" autoAdjust="0"/>
  </p:normalViewPr>
  <p:slideViewPr>
    <p:cSldViewPr snapToGrid="0">
      <p:cViewPr varScale="1">
        <p:scale>
          <a:sx n="121" d="100"/>
          <a:sy n="121" d="100"/>
        </p:scale>
        <p:origin x="1200" y="10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53eb014e6d_0_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53eb014e6d_0_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g1a9a51b188e_0_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9" name="Google Shape;119;g1a9a51b188e_0_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1a9a51b188e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Google Shape;126;g1a9a51b188e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g1a9a51b188e_0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3" name="Google Shape;133;g1a9a51b188e_0_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g1a9a51b188e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0" name="Google Shape;140;g1a9a51b188e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" name="Google Shape;145;g1a9a51b188e_0_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6" name="Google Shape;146;g1a9a51b188e_0_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nl">
                <a:solidFill>
                  <a:schemeClr val="dk1"/>
                </a:solidFill>
              </a:rPr>
              <a:t>brede kaken, diepliggende ogen, vaak doorlopende wenkbrauwen, een asymmetrisch gezicht, hoge jukbeenderen, afwijkende oren, haviksneus, vlezige lippen en dergelijke.</a:t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g53eb014e6d_0_1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" name="Google Shape;153;g53eb014e6d_0_1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g53eb014e6d_0_20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0" name="Google Shape;160;g53eb014e6d_0_20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g53eb014e6d_0_1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" name="Google Shape;58;g53eb014e6d_0_1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Google Shape;64;g53eb014e6d_0_17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5" name="Google Shape;65;g53eb014e6d_0_17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53eb014e6d_0_17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g53eb014e6d_0_17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g53eb014e6d_0_1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0" name="Google Shape;80;g53eb014e6d_0_1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53eb014e6d_0_18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Google Shape;87;g53eb014e6d_0_18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53eb014e6d_0_19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4" name="Google Shape;94;g53eb014e6d_0_19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1a9a51b188e_0_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" name="Google Shape;100;g1a9a51b188e_0_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-NL" dirty="0"/>
              <a:t>In deze korte werkvorm mogen leerlingen even raden of de foto een crimineel laat zien of niet. Daarna kun je het koppelen aan de theorie van </a:t>
            </a:r>
            <a:r>
              <a:rPr lang="nl-NL" dirty="0" err="1"/>
              <a:t>Lombroso</a:t>
            </a:r>
            <a:r>
              <a:rPr lang="nl-NL" dirty="0"/>
              <a:t> en vertellen dat we bij MASK meer – en meer wetenschappelijk onderbouwde – theorieën behandelen. Eenvoudig te begrijpen theorieën die criminaliteit verklaren.</a:t>
            </a:r>
            <a:endParaRPr dirty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g1a9a51b188e_0_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2" name="Google Shape;112;g1a9a51b188e_0_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8761D"/>
              </a:buClr>
              <a:buSzPts val="2800"/>
              <a:buFont typeface="PT Sans"/>
              <a:buNone/>
              <a:defRPr sz="2800">
                <a:solidFill>
                  <a:srgbClr val="38761D"/>
                </a:solidFill>
                <a:latin typeface="PT Sans"/>
                <a:ea typeface="PT Sans"/>
                <a:cs typeface="PT Sans"/>
                <a:sym typeface="PT Sans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61950" algn="ctr">
              <a:spcBef>
                <a:spcPts val="0"/>
              </a:spcBef>
              <a:spcAft>
                <a:spcPts val="0"/>
              </a:spcAft>
              <a:buSzPts val="2100"/>
              <a:buChar char="●"/>
              <a:defRPr/>
            </a:lvl1pPr>
            <a:lvl2pPr marL="914400" lvl="1" indent="-336550" algn="ctr">
              <a:spcBef>
                <a:spcPts val="1600"/>
              </a:spcBef>
              <a:spcAft>
                <a:spcPts val="0"/>
              </a:spcAft>
              <a:buSzPts val="1700"/>
              <a:buChar char="○"/>
              <a:defRPr/>
            </a:lvl2pPr>
            <a:lvl3pPr marL="1371600" lvl="2" indent="-336550" algn="ctr">
              <a:spcBef>
                <a:spcPts val="1600"/>
              </a:spcBef>
              <a:spcAft>
                <a:spcPts val="0"/>
              </a:spcAft>
              <a:buSzPts val="1700"/>
              <a:buChar char="■"/>
              <a:defRPr/>
            </a:lvl3pPr>
            <a:lvl4pPr marL="1828800" lvl="3" indent="-336550" algn="ctr">
              <a:spcBef>
                <a:spcPts val="1600"/>
              </a:spcBef>
              <a:spcAft>
                <a:spcPts val="0"/>
              </a:spcAft>
              <a:buSzPts val="1700"/>
              <a:buChar char="●"/>
              <a:defRPr/>
            </a:lvl4pPr>
            <a:lvl5pPr marL="2286000" lvl="4" indent="-336550" algn="ctr">
              <a:spcBef>
                <a:spcPts val="1600"/>
              </a:spcBef>
              <a:spcAft>
                <a:spcPts val="0"/>
              </a:spcAft>
              <a:buSzPts val="1700"/>
              <a:buChar char="○"/>
              <a:defRPr/>
            </a:lvl5pPr>
            <a:lvl6pPr marL="2743200" lvl="5" indent="-336550" algn="ctr">
              <a:spcBef>
                <a:spcPts val="1600"/>
              </a:spcBef>
              <a:spcAft>
                <a:spcPts val="0"/>
              </a:spcAft>
              <a:buSzPts val="1700"/>
              <a:buChar char="■"/>
              <a:defRPr/>
            </a:lvl6pPr>
            <a:lvl7pPr marL="3200400" lvl="6" indent="-336550" algn="ctr">
              <a:spcBef>
                <a:spcPts val="1600"/>
              </a:spcBef>
              <a:spcAft>
                <a:spcPts val="0"/>
              </a:spcAft>
              <a:buSzPts val="1700"/>
              <a:buChar char="●"/>
              <a:defRPr/>
            </a:lvl7pPr>
            <a:lvl8pPr marL="3657600" lvl="7" indent="-336550" algn="ctr">
              <a:spcBef>
                <a:spcPts val="1600"/>
              </a:spcBef>
              <a:spcAft>
                <a:spcPts val="0"/>
              </a:spcAft>
              <a:buSzPts val="1700"/>
              <a:buChar char="○"/>
              <a:defRPr/>
            </a:lvl8pPr>
            <a:lvl9pPr marL="4114800" lvl="8" indent="-336550" algn="ctr">
              <a:spcBef>
                <a:spcPts val="1600"/>
              </a:spcBef>
              <a:spcAft>
                <a:spcPts val="1600"/>
              </a:spcAft>
              <a:buSzPts val="17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61950">
              <a:spcBef>
                <a:spcPts val="0"/>
              </a:spcBef>
              <a:spcAft>
                <a:spcPts val="0"/>
              </a:spcAft>
              <a:buSzPts val="2100"/>
              <a:buChar char="●"/>
              <a:defRPr/>
            </a:lvl1pPr>
            <a:lvl2pPr marL="914400" lvl="1" indent="-336550">
              <a:spcBef>
                <a:spcPts val="1600"/>
              </a:spcBef>
              <a:spcAft>
                <a:spcPts val="0"/>
              </a:spcAft>
              <a:buSzPts val="1700"/>
              <a:buChar char="○"/>
              <a:defRPr/>
            </a:lvl2pPr>
            <a:lvl3pPr marL="1371600" lvl="2" indent="-336550">
              <a:spcBef>
                <a:spcPts val="1600"/>
              </a:spcBef>
              <a:spcAft>
                <a:spcPts val="0"/>
              </a:spcAft>
              <a:buSzPts val="1700"/>
              <a:buChar char="■"/>
              <a:defRPr/>
            </a:lvl3pPr>
            <a:lvl4pPr marL="1828800" lvl="3" indent="-336550">
              <a:spcBef>
                <a:spcPts val="1600"/>
              </a:spcBef>
              <a:spcAft>
                <a:spcPts val="0"/>
              </a:spcAft>
              <a:buSzPts val="1700"/>
              <a:buChar char="●"/>
              <a:defRPr/>
            </a:lvl4pPr>
            <a:lvl5pPr marL="2286000" lvl="4" indent="-336550">
              <a:spcBef>
                <a:spcPts val="1600"/>
              </a:spcBef>
              <a:spcAft>
                <a:spcPts val="0"/>
              </a:spcAft>
              <a:buSzPts val="1700"/>
              <a:buChar char="○"/>
              <a:defRPr/>
            </a:lvl5pPr>
            <a:lvl6pPr marL="2743200" lvl="5" indent="-336550">
              <a:spcBef>
                <a:spcPts val="1600"/>
              </a:spcBef>
              <a:spcAft>
                <a:spcPts val="0"/>
              </a:spcAft>
              <a:buSzPts val="1700"/>
              <a:buChar char="■"/>
              <a:defRPr/>
            </a:lvl6pPr>
            <a:lvl7pPr marL="3200400" lvl="6" indent="-336550">
              <a:spcBef>
                <a:spcPts val="1600"/>
              </a:spcBef>
              <a:spcAft>
                <a:spcPts val="0"/>
              </a:spcAft>
              <a:buSzPts val="1700"/>
              <a:buChar char="●"/>
              <a:defRPr/>
            </a:lvl7pPr>
            <a:lvl8pPr marL="3657600" lvl="7" indent="-336550">
              <a:spcBef>
                <a:spcPts val="1600"/>
              </a:spcBef>
              <a:spcAft>
                <a:spcPts val="0"/>
              </a:spcAft>
              <a:buSzPts val="1700"/>
              <a:buChar char="○"/>
              <a:defRPr/>
            </a:lvl8pPr>
            <a:lvl9pPr marL="4114800" lvl="8" indent="-336550">
              <a:spcBef>
                <a:spcPts val="1600"/>
              </a:spcBef>
              <a:spcAft>
                <a:spcPts val="1600"/>
              </a:spcAft>
              <a:buSzPts val="1700"/>
              <a:buChar char="■"/>
              <a:defRPr/>
            </a:lvl9pPr>
          </a:lstStyle>
          <a:p>
            <a:endParaRPr/>
          </a:p>
        </p:txBody>
      </p:sp>
      <p:sp>
        <p:nvSpPr>
          <p:cNvPr id="19" name="Google Shape;19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25"/>
            <a:ext cx="4572000" cy="5143500"/>
          </a:xfrm>
          <a:prstGeom prst="rect">
            <a:avLst/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6195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100"/>
              <a:buChar char="●"/>
              <a:defRPr>
                <a:solidFill>
                  <a:schemeClr val="dk1"/>
                </a:solidFill>
              </a:defRPr>
            </a:lvl1pPr>
            <a:lvl2pPr marL="914400" lvl="1" indent="-33655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700"/>
              <a:buChar char="○"/>
              <a:defRPr>
                <a:solidFill>
                  <a:schemeClr val="dk1"/>
                </a:solidFill>
              </a:defRPr>
            </a:lvl2pPr>
            <a:lvl3pPr marL="1371600" lvl="2" indent="-33655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700"/>
              <a:buChar char="■"/>
              <a:defRPr>
                <a:solidFill>
                  <a:schemeClr val="dk1"/>
                </a:solidFill>
              </a:defRPr>
            </a:lvl3pPr>
            <a:lvl4pPr marL="1828800" lvl="3" indent="-33655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700"/>
              <a:buChar char="●"/>
              <a:defRPr>
                <a:solidFill>
                  <a:schemeClr val="dk1"/>
                </a:solidFill>
              </a:defRPr>
            </a:lvl4pPr>
            <a:lvl5pPr marL="2286000" lvl="4" indent="-33655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700"/>
              <a:buChar char="○"/>
              <a:defRPr>
                <a:solidFill>
                  <a:schemeClr val="dk1"/>
                </a:solidFill>
              </a:defRPr>
            </a:lvl5pPr>
            <a:lvl6pPr marL="2743200" lvl="5" indent="-33655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700"/>
              <a:buChar char="■"/>
              <a:defRPr>
                <a:solidFill>
                  <a:schemeClr val="dk1"/>
                </a:solidFill>
              </a:defRPr>
            </a:lvl6pPr>
            <a:lvl7pPr marL="3200400" lvl="6" indent="-33655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700"/>
              <a:buChar char="●"/>
              <a:defRPr>
                <a:solidFill>
                  <a:schemeClr val="dk1"/>
                </a:solidFill>
              </a:defRPr>
            </a:lvl7pPr>
            <a:lvl8pPr marL="3657600" lvl="7" indent="-336550"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700"/>
              <a:buChar char="○"/>
              <a:defRPr>
                <a:solidFill>
                  <a:schemeClr val="dk1"/>
                </a:solidFill>
              </a:defRPr>
            </a:lvl8pPr>
            <a:lvl9pPr marL="4114800" lvl="8" indent="-336550"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700"/>
              <a:buChar char="■"/>
              <a:defRPr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‹nr.›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‹nr.›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dark-2">
    <p:bg>
      <p:bgRef idx="1001">
        <a:schemeClr val="bg1"/>
      </p:bgRef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rgbClr val="38761D"/>
              </a:buClr>
              <a:buSzPts val="2800"/>
              <a:buFont typeface="PT Sans"/>
              <a:buNone/>
              <a:defRPr sz="2800">
                <a:solidFill>
                  <a:srgbClr val="38761D"/>
                </a:solidFill>
                <a:latin typeface="PT Sans"/>
                <a:ea typeface="PT Sans"/>
                <a:cs typeface="PT Sans"/>
                <a:sym typeface="PT San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6195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38761D"/>
              </a:buClr>
              <a:buSzPts val="2100"/>
              <a:buFont typeface="PT Sans"/>
              <a:buChar char="●"/>
              <a:defRPr sz="2100">
                <a:solidFill>
                  <a:srgbClr val="38761D"/>
                </a:solidFill>
                <a:latin typeface="PT Sans"/>
                <a:ea typeface="PT Sans"/>
                <a:cs typeface="PT Sans"/>
                <a:sym typeface="PT Sans"/>
              </a:defRPr>
            </a:lvl1pPr>
            <a:lvl2pPr marL="914400" lvl="1" indent="-3365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38761D"/>
              </a:buClr>
              <a:buSzPts val="1700"/>
              <a:buFont typeface="PT Sans"/>
              <a:buChar char="○"/>
              <a:defRPr sz="1700">
                <a:solidFill>
                  <a:srgbClr val="38761D"/>
                </a:solidFill>
                <a:latin typeface="PT Sans"/>
                <a:ea typeface="PT Sans"/>
                <a:cs typeface="PT Sans"/>
                <a:sym typeface="PT Sans"/>
              </a:defRPr>
            </a:lvl2pPr>
            <a:lvl3pPr marL="1371600" lvl="2" indent="-3365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38761D"/>
              </a:buClr>
              <a:buSzPts val="1700"/>
              <a:buFont typeface="PT Sans"/>
              <a:buChar char="■"/>
              <a:defRPr sz="1700">
                <a:solidFill>
                  <a:srgbClr val="38761D"/>
                </a:solidFill>
                <a:latin typeface="PT Sans"/>
                <a:ea typeface="PT Sans"/>
                <a:cs typeface="PT Sans"/>
                <a:sym typeface="PT Sans"/>
              </a:defRPr>
            </a:lvl3pPr>
            <a:lvl4pPr marL="1828800" lvl="3" indent="-3365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38761D"/>
              </a:buClr>
              <a:buSzPts val="1700"/>
              <a:buFont typeface="PT Sans"/>
              <a:buChar char="●"/>
              <a:defRPr sz="1700">
                <a:solidFill>
                  <a:srgbClr val="38761D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marL="2286000" lvl="4" indent="-3365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38761D"/>
              </a:buClr>
              <a:buSzPts val="1700"/>
              <a:buFont typeface="PT Sans"/>
              <a:buChar char="○"/>
              <a:defRPr sz="1700">
                <a:solidFill>
                  <a:srgbClr val="38761D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marL="2743200" lvl="5" indent="-3365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38761D"/>
              </a:buClr>
              <a:buSzPts val="1700"/>
              <a:buFont typeface="PT Sans"/>
              <a:buChar char="■"/>
              <a:defRPr sz="1700">
                <a:solidFill>
                  <a:srgbClr val="38761D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marL="3200400" lvl="6" indent="-3365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38761D"/>
              </a:buClr>
              <a:buSzPts val="1700"/>
              <a:buFont typeface="PT Sans"/>
              <a:buChar char="●"/>
              <a:defRPr sz="1700">
                <a:solidFill>
                  <a:srgbClr val="38761D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marL="3657600" lvl="7" indent="-33655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rgbClr val="38761D"/>
              </a:buClr>
              <a:buSzPts val="1700"/>
              <a:buFont typeface="PT Sans"/>
              <a:buChar char="○"/>
              <a:defRPr sz="1700">
                <a:solidFill>
                  <a:srgbClr val="38761D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marL="4114800" lvl="8" indent="-33655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rgbClr val="38761D"/>
              </a:buClr>
              <a:buSzPts val="1700"/>
              <a:buFont typeface="PT Sans"/>
              <a:buChar char="■"/>
              <a:defRPr sz="1700">
                <a:solidFill>
                  <a:srgbClr val="38761D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000">
                <a:solidFill>
                  <a:schemeClr val="lt2"/>
                </a:solidFill>
              </a:defRPr>
            </a:lvl1pPr>
            <a:lvl2pPr lvl="1" algn="r">
              <a:buNone/>
              <a:defRPr sz="1000">
                <a:solidFill>
                  <a:schemeClr val="lt2"/>
                </a:solidFill>
              </a:defRPr>
            </a:lvl2pPr>
            <a:lvl3pPr lvl="2" algn="r">
              <a:buNone/>
              <a:defRPr sz="1000">
                <a:solidFill>
                  <a:schemeClr val="lt2"/>
                </a:solidFill>
              </a:defRPr>
            </a:lvl3pPr>
            <a:lvl4pPr lvl="3" algn="r">
              <a:buNone/>
              <a:defRPr sz="1000">
                <a:solidFill>
                  <a:schemeClr val="lt2"/>
                </a:solidFill>
              </a:defRPr>
            </a:lvl4pPr>
            <a:lvl5pPr lvl="4" algn="r">
              <a:buNone/>
              <a:defRPr sz="1000">
                <a:solidFill>
                  <a:schemeClr val="lt2"/>
                </a:solidFill>
              </a:defRPr>
            </a:lvl5pPr>
            <a:lvl6pPr lvl="5" algn="r">
              <a:buNone/>
              <a:defRPr sz="1000">
                <a:solidFill>
                  <a:schemeClr val="lt2"/>
                </a:solidFill>
              </a:defRPr>
            </a:lvl6pPr>
            <a:lvl7pPr lvl="6" algn="r">
              <a:buNone/>
              <a:defRPr sz="1000">
                <a:solidFill>
                  <a:schemeClr val="lt2"/>
                </a:solidFill>
              </a:defRPr>
            </a:lvl7pPr>
            <a:lvl8pPr lvl="7" algn="r">
              <a:buNone/>
              <a:defRPr sz="1000">
                <a:solidFill>
                  <a:schemeClr val="lt2"/>
                </a:solidFill>
              </a:defRPr>
            </a:lvl8pPr>
            <a:lvl9pPr lvl="8" algn="r">
              <a:buNone/>
              <a:defRPr sz="1000">
                <a:solidFill>
                  <a:schemeClr val="lt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nl"/>
              <a:t>‹nr.›</a:t>
            </a:fld>
            <a:endParaRPr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emf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chemeClr val="accent1">
                <a:lumMod val="5000"/>
                <a:lumOff val="95000"/>
              </a:schemeClr>
            </a:gs>
            <a:gs pos="75000">
              <a:schemeClr val="accent1">
                <a:lumMod val="75000"/>
              </a:schemeClr>
            </a:gs>
          </a:gsLst>
          <a:lin ang="5400000" scaled="1"/>
        </a:grad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ctrTitle"/>
          </p:nvPr>
        </p:nvSpPr>
        <p:spPr>
          <a:xfrm>
            <a:off x="2427450" y="1476375"/>
            <a:ext cx="4380900" cy="715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nl" sz="3000" b="1">
                <a:solidFill>
                  <a:srgbClr val="FFFFFF"/>
                </a:solidFill>
              </a:rPr>
              <a:t>Voorlichting profielkeuze</a:t>
            </a:r>
            <a:endParaRPr sz="3000">
              <a:latin typeface="PT Sans"/>
              <a:ea typeface="PT Sans"/>
              <a:cs typeface="PT Sans"/>
              <a:sym typeface="PT Sans"/>
            </a:endParaRPr>
          </a:p>
        </p:txBody>
      </p:sp>
      <p:sp>
        <p:nvSpPr>
          <p:cNvPr id="55" name="Google Shape;55;p13"/>
          <p:cNvSpPr txBox="1">
            <a:spLocks noGrp="1"/>
          </p:cNvSpPr>
          <p:nvPr>
            <p:ph type="subTitle" idx="1"/>
          </p:nvPr>
        </p:nvSpPr>
        <p:spPr>
          <a:xfrm>
            <a:off x="3018000" y="2395075"/>
            <a:ext cx="4559400" cy="1296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nl" sz="2950" b="1" i="1">
                <a:solidFill>
                  <a:srgbClr val="FFFFFF"/>
                </a:solidFill>
              </a:rPr>
              <a:t>Maatschappijkunde (MASK) </a:t>
            </a:r>
            <a:endParaRPr sz="2950" b="1" i="1">
              <a:solidFill>
                <a:srgbClr val="FFFFFF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nl" sz="2950" i="1">
                <a:solidFill>
                  <a:srgbClr val="FFFFFF"/>
                </a:solidFill>
              </a:rPr>
              <a:t>Mavo </a:t>
            </a:r>
            <a:endParaRPr sz="2950" i="1">
              <a:solidFill>
                <a:srgbClr val="FF0000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p2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2" name="Google Shape;122;p2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123" name="Google Shape;123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" y="0"/>
            <a:ext cx="3858403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2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9" name="Google Shape;129;p2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130" name="Google Shape;130;p24"/>
          <p:cNvPicPr preferRelativeResize="0"/>
          <p:nvPr/>
        </p:nvPicPr>
        <p:blipFill rotWithShape="1">
          <a:blip r:embed="rId3">
            <a:alphaModFix/>
          </a:blip>
          <a:srcRect l="12617"/>
          <a:stretch/>
        </p:blipFill>
        <p:spPr>
          <a:xfrm>
            <a:off x="0" y="0"/>
            <a:ext cx="6104087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Google Shape;135;p2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6" name="Google Shape;136;p2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137" name="Google Shape;137;p25"/>
          <p:cNvPicPr preferRelativeResize="0"/>
          <p:nvPr/>
        </p:nvPicPr>
        <p:blipFill rotWithShape="1">
          <a:blip r:embed="rId3">
            <a:alphaModFix/>
          </a:blip>
          <a:srcRect l="10698"/>
          <a:stretch/>
        </p:blipFill>
        <p:spPr>
          <a:xfrm>
            <a:off x="-1" y="0"/>
            <a:ext cx="6884999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2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/>
              <a:t>Wel of niet? </a:t>
            </a:r>
            <a:endParaRPr/>
          </a:p>
        </p:txBody>
      </p:sp>
      <p:sp>
        <p:nvSpPr>
          <p:cNvPr id="143" name="Google Shape;143;p2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SzPts val="2100"/>
              <a:buAutoNum type="arabicPeriod"/>
            </a:pPr>
            <a:r>
              <a:rPr lang="nl" dirty="0"/>
              <a:t>Volkert van der Graaf (moordenaar Pim Fortuyn)</a:t>
            </a:r>
            <a:endParaRPr dirty="0"/>
          </a:p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SzPts val="2100"/>
              <a:buAutoNum type="arabicPeriod"/>
            </a:pPr>
            <a:r>
              <a:rPr lang="nl" dirty="0"/>
              <a:t>Pieter Broertjes (voormalig burgemeester van Hilversum)</a:t>
            </a:r>
            <a:endParaRPr dirty="0"/>
          </a:p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SzPts val="2100"/>
              <a:buAutoNum type="arabicPeriod"/>
            </a:pPr>
            <a:r>
              <a:rPr lang="nl" dirty="0"/>
              <a:t>Ridouan Taghi (hoofdverdachte in het Marengo-proces) </a:t>
            </a:r>
            <a:endParaRPr dirty="0"/>
          </a:p>
          <a:p>
            <a:pPr marL="457200" lvl="0" indent="-361950" algn="l" rtl="0">
              <a:spcBef>
                <a:spcPts val="0"/>
              </a:spcBef>
              <a:spcAft>
                <a:spcPts val="0"/>
              </a:spcAft>
              <a:buSzPts val="2100"/>
              <a:buAutoNum type="arabicPeriod"/>
            </a:pPr>
            <a:r>
              <a:rPr lang="nl" dirty="0"/>
              <a:t>Inez Weski (advocaat van Taghi) </a:t>
            </a:r>
            <a:endParaRPr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Google Shape;148;p2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/>
              <a:t>Theorie van LOMBROSO</a:t>
            </a:r>
            <a:endParaRPr/>
          </a:p>
        </p:txBody>
      </p:sp>
      <p:sp>
        <p:nvSpPr>
          <p:cNvPr id="149" name="Google Shape;149;p2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150" name="Google Shape;150;p2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90190" y="1409500"/>
            <a:ext cx="6177675" cy="35360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28"/>
          <p:cNvSpPr txBox="1">
            <a:spLocks noGrp="1"/>
          </p:cNvSpPr>
          <p:nvPr>
            <p:ph type="body" idx="1"/>
          </p:nvPr>
        </p:nvSpPr>
        <p:spPr>
          <a:xfrm>
            <a:off x="-152400" y="1612000"/>
            <a:ext cx="7580700" cy="320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i="1">
              <a:solidFill>
                <a:srgbClr val="3A6E55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i="1">
              <a:solidFill>
                <a:srgbClr val="3A6E55"/>
              </a:solidFill>
            </a:endParaRPr>
          </a:p>
          <a:p>
            <a:pPr marL="457200" lvl="0" indent="-3619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A6E55"/>
              </a:buClr>
              <a:buSzPts val="2100"/>
              <a:buChar char="-"/>
            </a:pPr>
            <a:r>
              <a:rPr lang="nl" i="1">
                <a:solidFill>
                  <a:srgbClr val="3A6E55"/>
                </a:solidFill>
              </a:rPr>
              <a:t>‘Heeft dat allemaal te maken met </a:t>
            </a:r>
            <a:br>
              <a:rPr lang="nl" i="1">
                <a:solidFill>
                  <a:srgbClr val="3A6E55"/>
                </a:solidFill>
              </a:rPr>
            </a:br>
            <a:r>
              <a:rPr lang="nl" i="1">
                <a:solidFill>
                  <a:srgbClr val="3A6E55"/>
                </a:solidFill>
              </a:rPr>
              <a:t>maatschappijkunde?’</a:t>
            </a:r>
            <a:endParaRPr i="1">
              <a:solidFill>
                <a:srgbClr val="3A6E55"/>
              </a:solidFill>
            </a:endParaRPr>
          </a:p>
          <a:p>
            <a:pPr marL="457200" lvl="0" indent="-3619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A6E55"/>
              </a:buClr>
              <a:buSzPts val="2100"/>
              <a:buChar char="-"/>
            </a:pPr>
            <a:r>
              <a:rPr lang="nl" i="1">
                <a:solidFill>
                  <a:srgbClr val="3A6E55"/>
                </a:solidFill>
              </a:rPr>
              <a:t>‘Word je echt geboren als crimineel </a:t>
            </a:r>
            <a:br>
              <a:rPr lang="nl" i="1">
                <a:solidFill>
                  <a:srgbClr val="3A6E55"/>
                </a:solidFill>
              </a:rPr>
            </a:br>
            <a:r>
              <a:rPr lang="nl" i="1">
                <a:solidFill>
                  <a:srgbClr val="3A6E55"/>
                </a:solidFill>
              </a:rPr>
              <a:t>of word je zo gemaakt?’</a:t>
            </a:r>
            <a:endParaRPr i="1">
              <a:solidFill>
                <a:srgbClr val="3A6E55"/>
              </a:solidFill>
            </a:endParaRPr>
          </a:p>
          <a:p>
            <a:pPr marL="457200" lvl="0" indent="-3619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A6E55"/>
              </a:buClr>
              <a:buSzPts val="2100"/>
              <a:buChar char="-"/>
            </a:pPr>
            <a:r>
              <a:rPr lang="nl" i="1">
                <a:solidFill>
                  <a:srgbClr val="3A6E55"/>
                </a:solidFill>
              </a:rPr>
              <a:t>‘Eigenlijk is Nederland best wel veilig.’</a:t>
            </a:r>
            <a:endParaRPr i="1">
              <a:solidFill>
                <a:srgbClr val="3A6E55"/>
              </a:solidFill>
            </a:endParaRPr>
          </a:p>
          <a:p>
            <a:pPr marL="457200" lvl="0" indent="-3619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A6E55"/>
              </a:buClr>
              <a:buSzPts val="2100"/>
              <a:buChar char="-"/>
            </a:pPr>
            <a:r>
              <a:rPr lang="nl" i="1">
                <a:solidFill>
                  <a:srgbClr val="3A6E55"/>
                </a:solidFill>
              </a:rPr>
              <a:t>‘Ik heb eigenlijk nu pas door hoeveel </a:t>
            </a:r>
            <a:br>
              <a:rPr lang="nl" i="1">
                <a:solidFill>
                  <a:srgbClr val="3A6E55"/>
                </a:solidFill>
              </a:rPr>
            </a:br>
            <a:r>
              <a:rPr lang="nl" i="1">
                <a:solidFill>
                  <a:srgbClr val="3A6E55"/>
                </a:solidFill>
              </a:rPr>
              <a:t>invloed insta op mij heeft.’</a:t>
            </a:r>
            <a:endParaRPr i="1">
              <a:solidFill>
                <a:srgbClr val="3A6E55"/>
              </a:solidFill>
            </a:endParaRPr>
          </a:p>
          <a:p>
            <a:pPr marL="4572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i="1">
              <a:solidFill>
                <a:srgbClr val="3A6E55"/>
              </a:solidFill>
            </a:endParaRPr>
          </a:p>
        </p:txBody>
      </p:sp>
      <p:sp>
        <p:nvSpPr>
          <p:cNvPr id="156" name="Google Shape;156;p28"/>
          <p:cNvSpPr txBox="1"/>
          <p:nvPr/>
        </p:nvSpPr>
        <p:spPr>
          <a:xfrm>
            <a:off x="650700" y="801100"/>
            <a:ext cx="7580700" cy="636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nl" sz="2850" b="1">
                <a:solidFill>
                  <a:srgbClr val="335C2F"/>
                </a:solidFill>
                <a:latin typeface="PT Sans"/>
                <a:ea typeface="PT Sans"/>
                <a:cs typeface="PT Sans"/>
                <a:sym typeface="PT Sans"/>
              </a:rPr>
              <a:t>‘Waarom krijgen we maatschappijkunde </a:t>
            </a:r>
            <a:br>
              <a:rPr lang="nl" sz="2850" b="1">
                <a:solidFill>
                  <a:srgbClr val="335C2F"/>
                </a:solidFill>
                <a:latin typeface="PT Sans"/>
                <a:ea typeface="PT Sans"/>
                <a:cs typeface="PT Sans"/>
                <a:sym typeface="PT Sans"/>
              </a:rPr>
            </a:br>
            <a:r>
              <a:rPr lang="nl" sz="2850" b="1">
                <a:solidFill>
                  <a:srgbClr val="335C2F"/>
                </a:solidFill>
                <a:latin typeface="PT Sans"/>
                <a:ea typeface="PT Sans"/>
                <a:cs typeface="PT Sans"/>
                <a:sym typeface="PT Sans"/>
              </a:rPr>
              <a:t>maar zo weinig?’</a:t>
            </a:r>
            <a:endParaRPr sz="2850" b="1">
              <a:solidFill>
                <a:srgbClr val="335C2F"/>
              </a:solidFill>
              <a:latin typeface="PT Sans"/>
              <a:ea typeface="PT Sans"/>
              <a:cs typeface="PT Sans"/>
              <a:sym typeface="PT Sans"/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2850" b="1">
              <a:solidFill>
                <a:srgbClr val="335C2F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pic>
        <p:nvPicPr>
          <p:cNvPr id="157" name="Google Shape;157;p28"/>
          <p:cNvPicPr preferRelativeResize="0"/>
          <p:nvPr/>
        </p:nvPicPr>
        <p:blipFill rotWithShape="1">
          <a:blip r:embed="rId3">
            <a:alphaModFix/>
          </a:blip>
          <a:srcRect l="4970"/>
          <a:stretch/>
        </p:blipFill>
        <p:spPr>
          <a:xfrm>
            <a:off x="4799375" y="2095500"/>
            <a:ext cx="4344624" cy="304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p29"/>
          <p:cNvSpPr txBox="1">
            <a:spLocks noGrp="1"/>
          </p:cNvSpPr>
          <p:nvPr>
            <p:ph type="body" idx="1"/>
          </p:nvPr>
        </p:nvSpPr>
        <p:spPr>
          <a:xfrm>
            <a:off x="915600" y="1367525"/>
            <a:ext cx="7315800" cy="320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i="1">
              <a:solidFill>
                <a:srgbClr val="3A6E55"/>
              </a:solidFill>
            </a:endParaRPr>
          </a:p>
        </p:txBody>
      </p:sp>
      <p:sp>
        <p:nvSpPr>
          <p:cNvPr id="163" name="Google Shape;163;p29"/>
          <p:cNvSpPr txBox="1"/>
          <p:nvPr/>
        </p:nvSpPr>
        <p:spPr>
          <a:xfrm>
            <a:off x="915600" y="801094"/>
            <a:ext cx="7315800" cy="41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950" i="1">
              <a:solidFill>
                <a:srgbClr val="335C2F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pic>
        <p:nvPicPr>
          <p:cNvPr id="164" name="Google Shape;164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579645" y="2766150"/>
            <a:ext cx="3564356" cy="23773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5" name="Google Shape;165;p29"/>
          <p:cNvPicPr preferRelativeResize="0"/>
          <p:nvPr/>
        </p:nvPicPr>
        <p:blipFill rotWithShape="1">
          <a:blip r:embed="rId4">
            <a:alphaModFix/>
          </a:blip>
          <a:srcRect b="16156"/>
          <a:stretch/>
        </p:blipFill>
        <p:spPr>
          <a:xfrm>
            <a:off x="6944450" y="0"/>
            <a:ext cx="2199550" cy="2766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6" name="Google Shape;166;p29"/>
          <p:cNvPicPr preferRelativeResize="0"/>
          <p:nvPr/>
        </p:nvPicPr>
        <p:blipFill rotWithShape="1">
          <a:blip r:embed="rId5">
            <a:alphaModFix/>
          </a:blip>
          <a:srcRect l="15275"/>
          <a:stretch/>
        </p:blipFill>
        <p:spPr>
          <a:xfrm>
            <a:off x="3429000" y="0"/>
            <a:ext cx="3515450" cy="2766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2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2" y="0"/>
            <a:ext cx="3436226" cy="51434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8" name="Google Shape;168;p29"/>
          <p:cNvPicPr preferRelativeResize="0"/>
          <p:nvPr/>
        </p:nvPicPr>
        <p:blipFill rotWithShape="1">
          <a:blip r:embed="rId7">
            <a:alphaModFix/>
          </a:blip>
          <a:srcRect l="31579" t="21033" r="23338" b="24461"/>
          <a:stretch/>
        </p:blipFill>
        <p:spPr>
          <a:xfrm>
            <a:off x="3436250" y="2766150"/>
            <a:ext cx="2949424" cy="237735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14"/>
          <p:cNvSpPr txBox="1">
            <a:spLocks noGrp="1"/>
          </p:cNvSpPr>
          <p:nvPr>
            <p:ph type="body" idx="1"/>
          </p:nvPr>
        </p:nvSpPr>
        <p:spPr>
          <a:xfrm>
            <a:off x="915600" y="1367525"/>
            <a:ext cx="7315800" cy="320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A6E55"/>
              </a:buClr>
              <a:buSzPts val="1400"/>
              <a:buFont typeface="Arial"/>
              <a:buChar char="-"/>
            </a:pPr>
            <a:r>
              <a:rPr lang="nl" i="1">
                <a:solidFill>
                  <a:srgbClr val="3A6E55"/>
                </a:solidFill>
              </a:rPr>
              <a:t>Omdat jij je enorm kan verbazen over het gedrag van anderen</a:t>
            </a:r>
            <a:endParaRPr i="1">
              <a:solidFill>
                <a:srgbClr val="3A6E55"/>
              </a:solidFill>
            </a:endParaRPr>
          </a:p>
          <a:p>
            <a:pPr marL="457200" lvl="0" indent="-3619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A6E55"/>
              </a:buClr>
              <a:buSzPts val="2100"/>
              <a:buFont typeface="PT Sans"/>
              <a:buChar char="-"/>
            </a:pPr>
            <a:r>
              <a:rPr lang="nl" i="1">
                <a:solidFill>
                  <a:srgbClr val="3A6E55"/>
                </a:solidFill>
              </a:rPr>
              <a:t>Omdat je het leuk vindt te onderzoeken</a:t>
            </a:r>
            <a:endParaRPr i="1">
              <a:solidFill>
                <a:srgbClr val="3A6E55"/>
              </a:solidFill>
            </a:endParaRPr>
          </a:p>
          <a:p>
            <a:pPr marL="45720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A6E55"/>
              </a:buClr>
              <a:buSzPts val="1400"/>
              <a:buFont typeface="Arial"/>
              <a:buChar char="-"/>
            </a:pPr>
            <a:r>
              <a:rPr lang="nl" i="1">
                <a:solidFill>
                  <a:srgbClr val="3A6E55"/>
                </a:solidFill>
              </a:rPr>
              <a:t>Omdat je uitstapjes en excursies leuk vindt</a:t>
            </a:r>
            <a:endParaRPr i="1">
              <a:solidFill>
                <a:srgbClr val="3A6E55"/>
              </a:solidFill>
            </a:endParaRPr>
          </a:p>
          <a:p>
            <a:pPr marL="457200" lvl="0" indent="-3619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A6E55"/>
              </a:buClr>
              <a:buSzPts val="2100"/>
              <a:buFont typeface="PT Sans"/>
              <a:buChar char="-"/>
            </a:pPr>
            <a:r>
              <a:rPr lang="nl" i="1">
                <a:solidFill>
                  <a:srgbClr val="3A6E55"/>
                </a:solidFill>
              </a:rPr>
              <a:t>Omdat je het nieuws interessant vindt </a:t>
            </a:r>
            <a:endParaRPr i="1">
              <a:solidFill>
                <a:srgbClr val="3A6E55"/>
              </a:solidFill>
            </a:endParaRPr>
          </a:p>
          <a:p>
            <a:pPr marL="457200" lvl="0" indent="-3619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A6E55"/>
              </a:buClr>
              <a:buSzPts val="2100"/>
              <a:buFont typeface="PT Sans"/>
              <a:buChar char="-"/>
            </a:pPr>
            <a:r>
              <a:rPr lang="nl" i="1">
                <a:solidFill>
                  <a:srgbClr val="3A6E55"/>
                </a:solidFill>
              </a:rPr>
              <a:t>Omdat je ook zo graag wilde weten wie de nieuwe Amerikaanse president zou worden</a:t>
            </a:r>
            <a:endParaRPr i="1">
              <a:solidFill>
                <a:srgbClr val="3A6E55"/>
              </a:solidFill>
            </a:endParaRPr>
          </a:p>
          <a:p>
            <a:pPr marL="45720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A6E55"/>
              </a:buClr>
              <a:buSzPts val="1400"/>
              <a:buFont typeface="Arial"/>
              <a:buChar char="-"/>
            </a:pPr>
            <a:r>
              <a:rPr lang="nl" i="1">
                <a:solidFill>
                  <a:srgbClr val="3A6E55"/>
                </a:solidFill>
              </a:rPr>
              <a:t>Omdat je pownews journalisten grappig vindt..</a:t>
            </a:r>
            <a:endParaRPr i="1">
              <a:solidFill>
                <a:srgbClr val="3A6E55"/>
              </a:solidFill>
            </a:endParaRPr>
          </a:p>
          <a:p>
            <a:pPr marL="457200" lvl="0" indent="-3619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A6E55"/>
              </a:buClr>
              <a:buSzPts val="2100"/>
              <a:buFont typeface="PT Sans"/>
              <a:buChar char="-"/>
            </a:pPr>
            <a:r>
              <a:rPr lang="nl" i="1">
                <a:solidFill>
                  <a:srgbClr val="3A6E55"/>
                </a:solidFill>
              </a:rPr>
              <a:t>Of omdat je zelf journalist wil worden!  </a:t>
            </a:r>
            <a:endParaRPr i="1">
              <a:solidFill>
                <a:srgbClr val="3A6E55"/>
              </a:solidFill>
            </a:endParaRPr>
          </a:p>
        </p:txBody>
      </p:sp>
      <p:sp>
        <p:nvSpPr>
          <p:cNvPr id="61" name="Google Shape;61;p14"/>
          <p:cNvSpPr txBox="1"/>
          <p:nvPr/>
        </p:nvSpPr>
        <p:spPr>
          <a:xfrm>
            <a:off x="915600" y="801094"/>
            <a:ext cx="7315800" cy="41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nl" sz="2850" b="1">
                <a:solidFill>
                  <a:srgbClr val="335C2F"/>
                </a:solidFill>
                <a:latin typeface="PT Sans"/>
                <a:ea typeface="PT Sans"/>
                <a:cs typeface="PT Sans"/>
                <a:sym typeface="PT Sans"/>
              </a:rPr>
              <a:t>Waarom kies je MASK? </a:t>
            </a:r>
            <a:endParaRPr sz="1950" i="1">
              <a:solidFill>
                <a:srgbClr val="335C2F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pic>
        <p:nvPicPr>
          <p:cNvPr id="62" name="Google Shape;62;p14"/>
          <p:cNvPicPr preferRelativeResize="0"/>
          <p:nvPr/>
        </p:nvPicPr>
        <p:blipFill rotWithShape="1">
          <a:blip r:embed="rId3">
            <a:alphaModFix/>
          </a:blip>
          <a:srcRect l="-1640" t="37209" r="1639" b="5305"/>
          <a:stretch/>
        </p:blipFill>
        <p:spPr>
          <a:xfrm>
            <a:off x="6931800" y="3450500"/>
            <a:ext cx="2212200" cy="16929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" name="Google Shape;67;p15"/>
          <p:cNvSpPr txBox="1">
            <a:spLocks noGrp="1"/>
          </p:cNvSpPr>
          <p:nvPr>
            <p:ph type="body" idx="1"/>
          </p:nvPr>
        </p:nvSpPr>
        <p:spPr>
          <a:xfrm>
            <a:off x="915600" y="1367525"/>
            <a:ext cx="7315800" cy="320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619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A6E55"/>
              </a:buClr>
              <a:buSzPts val="2100"/>
              <a:buFont typeface="PT Sans"/>
              <a:buChar char="-"/>
            </a:pPr>
            <a:r>
              <a:rPr lang="nl" i="1" dirty="0">
                <a:solidFill>
                  <a:srgbClr val="3A6E55"/>
                </a:solidFill>
              </a:rPr>
              <a:t>Maatschappij vak in elk profiel </a:t>
            </a:r>
            <a:endParaRPr i="1" dirty="0">
              <a:solidFill>
                <a:srgbClr val="3A6E55"/>
              </a:solidFill>
            </a:endParaRPr>
          </a:p>
          <a:p>
            <a:pPr marL="4572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i="1" dirty="0">
              <a:solidFill>
                <a:srgbClr val="3A6E55"/>
              </a:solidFill>
            </a:endParaRPr>
          </a:p>
          <a:p>
            <a:pPr marL="45720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A6E55"/>
              </a:buClr>
              <a:buSzPts val="1400"/>
              <a:buFont typeface="Arial"/>
              <a:buChar char="-"/>
            </a:pPr>
            <a:r>
              <a:rPr lang="nl" i="1" dirty="0">
                <a:solidFill>
                  <a:srgbClr val="3A6E55"/>
                </a:solidFill>
              </a:rPr>
              <a:t>Massamedia </a:t>
            </a:r>
          </a:p>
          <a:p>
            <a:pPr marL="45720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A6E55"/>
              </a:buClr>
              <a:buSzPts val="1400"/>
              <a:buFont typeface="Arial"/>
              <a:buChar char="-"/>
            </a:pPr>
            <a:r>
              <a:rPr lang="nl" i="1" dirty="0">
                <a:solidFill>
                  <a:srgbClr val="3A6E55"/>
                </a:solidFill>
              </a:rPr>
              <a:t>Werk </a:t>
            </a:r>
            <a:endParaRPr i="1" dirty="0">
              <a:solidFill>
                <a:srgbClr val="3A6E55"/>
              </a:solidFill>
            </a:endParaRPr>
          </a:p>
          <a:p>
            <a:pPr marL="45720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A6E55"/>
              </a:buClr>
              <a:buSzPts val="1400"/>
              <a:buFont typeface="Arial"/>
              <a:buChar char="-"/>
            </a:pPr>
            <a:r>
              <a:rPr lang="nl" i="1" dirty="0">
                <a:solidFill>
                  <a:srgbClr val="3A6E55"/>
                </a:solidFill>
              </a:rPr>
              <a:t>Multiculturele samenleving </a:t>
            </a:r>
            <a:endParaRPr i="1" dirty="0">
              <a:solidFill>
                <a:srgbClr val="3A6E55"/>
              </a:solidFill>
            </a:endParaRPr>
          </a:p>
          <a:p>
            <a:pPr marL="45720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A6E55"/>
              </a:buClr>
              <a:buSzPts val="1400"/>
              <a:buFont typeface="Arial"/>
              <a:buChar char="-"/>
            </a:pPr>
            <a:r>
              <a:rPr lang="nl" i="1" dirty="0">
                <a:solidFill>
                  <a:srgbClr val="3A6E55"/>
                </a:solidFill>
              </a:rPr>
              <a:t>Criminaliteit </a:t>
            </a:r>
            <a:endParaRPr i="1" dirty="0">
              <a:solidFill>
                <a:srgbClr val="3A6E55"/>
              </a:solidFill>
            </a:endParaRPr>
          </a:p>
          <a:p>
            <a:pPr marL="45720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A6E55"/>
              </a:buClr>
              <a:buSzPts val="1400"/>
              <a:buFont typeface="Arial"/>
              <a:buChar char="-"/>
            </a:pPr>
            <a:r>
              <a:rPr lang="nl" i="1" dirty="0">
                <a:solidFill>
                  <a:srgbClr val="3A6E55"/>
                </a:solidFill>
              </a:rPr>
              <a:t>Politiek </a:t>
            </a:r>
            <a:endParaRPr i="1" dirty="0">
              <a:solidFill>
                <a:srgbClr val="3A6E55"/>
              </a:solidFill>
            </a:endParaRPr>
          </a:p>
          <a:p>
            <a:pPr marL="45720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A6E55"/>
              </a:buClr>
              <a:buSzPts val="1400"/>
              <a:buFont typeface="Arial"/>
              <a:buChar char="-"/>
            </a:pPr>
            <a:r>
              <a:rPr lang="nl" i="1" dirty="0">
                <a:solidFill>
                  <a:srgbClr val="3A6E55"/>
                </a:solidFill>
              </a:rPr>
              <a:t>Analyse maatschappelijke vraagstukken </a:t>
            </a:r>
            <a:endParaRPr i="1" dirty="0">
              <a:solidFill>
                <a:srgbClr val="3A6E55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i="1" dirty="0">
              <a:solidFill>
                <a:srgbClr val="3A6E55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  <p:sp>
        <p:nvSpPr>
          <p:cNvPr id="68" name="Google Shape;68;p15"/>
          <p:cNvSpPr txBox="1"/>
          <p:nvPr/>
        </p:nvSpPr>
        <p:spPr>
          <a:xfrm>
            <a:off x="915600" y="801094"/>
            <a:ext cx="7315800" cy="41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nl" sz="2850" b="1">
                <a:solidFill>
                  <a:srgbClr val="335C2F"/>
                </a:solidFill>
                <a:latin typeface="PT Sans"/>
                <a:ea typeface="PT Sans"/>
                <a:cs typeface="PT Sans"/>
                <a:sym typeface="PT Sans"/>
              </a:rPr>
              <a:t>Examenvak</a:t>
            </a:r>
            <a:endParaRPr sz="1950" i="1">
              <a:solidFill>
                <a:srgbClr val="335C2F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pic>
        <p:nvPicPr>
          <p:cNvPr id="69" name="Google Shape;69;p15"/>
          <p:cNvPicPr preferRelativeResize="0"/>
          <p:nvPr/>
        </p:nvPicPr>
        <p:blipFill rotWithShape="1">
          <a:blip r:embed="rId3">
            <a:alphaModFix/>
          </a:blip>
          <a:srcRect l="6203" t="52766" r="24286" b="27093"/>
          <a:stretch/>
        </p:blipFill>
        <p:spPr>
          <a:xfrm>
            <a:off x="4049293" y="4085412"/>
            <a:ext cx="4720058" cy="966826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70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01725" y="1137875"/>
            <a:ext cx="3067626" cy="22999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6"/>
          <p:cNvSpPr txBox="1">
            <a:spLocks noGrp="1"/>
          </p:cNvSpPr>
          <p:nvPr>
            <p:ph type="body" idx="1"/>
          </p:nvPr>
        </p:nvSpPr>
        <p:spPr>
          <a:xfrm>
            <a:off x="915600" y="1367525"/>
            <a:ext cx="7315800" cy="320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619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A6E55"/>
              </a:buClr>
              <a:buSzPts val="2100"/>
              <a:buFont typeface="PT Sans"/>
              <a:buChar char="-"/>
            </a:pPr>
            <a:r>
              <a:rPr lang="nl" i="1">
                <a:solidFill>
                  <a:srgbClr val="3A6E55"/>
                </a:solidFill>
              </a:rPr>
              <a:t>Je wordt opgeleid tot kritisch burger...</a:t>
            </a:r>
            <a:endParaRPr i="1">
              <a:solidFill>
                <a:srgbClr val="3A6E55"/>
              </a:solidFill>
            </a:endParaRPr>
          </a:p>
          <a:p>
            <a:pPr marL="45720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A6E55"/>
              </a:buClr>
              <a:buSzPts val="1400"/>
              <a:buFont typeface="Arial"/>
              <a:buChar char="-"/>
            </a:pPr>
            <a:r>
              <a:rPr lang="nl" i="1">
                <a:solidFill>
                  <a:srgbClr val="3A6E55"/>
                </a:solidFill>
              </a:rPr>
              <a:t>Handel &amp; ondernemen, </a:t>
            </a:r>
            <a:br>
              <a:rPr lang="nl" i="1">
                <a:solidFill>
                  <a:srgbClr val="3A6E55"/>
                </a:solidFill>
              </a:rPr>
            </a:br>
            <a:r>
              <a:rPr lang="nl" i="1">
                <a:solidFill>
                  <a:srgbClr val="3A6E55"/>
                </a:solidFill>
              </a:rPr>
              <a:t>Economie &amp; marketing, </a:t>
            </a:r>
            <a:br>
              <a:rPr lang="nl" i="1">
                <a:solidFill>
                  <a:srgbClr val="3A6E55"/>
                </a:solidFill>
              </a:rPr>
            </a:br>
            <a:r>
              <a:rPr lang="nl" i="1">
                <a:solidFill>
                  <a:srgbClr val="3A6E55"/>
                </a:solidFill>
              </a:rPr>
              <a:t>International Studies, </a:t>
            </a:r>
            <a:br>
              <a:rPr lang="nl" i="1">
                <a:solidFill>
                  <a:srgbClr val="3A6E55"/>
                </a:solidFill>
              </a:rPr>
            </a:br>
            <a:r>
              <a:rPr lang="nl" i="1">
                <a:solidFill>
                  <a:srgbClr val="3A6E55"/>
                </a:solidFill>
              </a:rPr>
              <a:t>Culturele studies, </a:t>
            </a:r>
            <a:br>
              <a:rPr lang="nl" i="1">
                <a:solidFill>
                  <a:srgbClr val="3A6E55"/>
                </a:solidFill>
              </a:rPr>
            </a:br>
            <a:r>
              <a:rPr lang="nl" i="1">
                <a:solidFill>
                  <a:srgbClr val="3A6E55"/>
                </a:solidFill>
              </a:rPr>
              <a:t>Veiligheid, </a:t>
            </a:r>
            <a:br>
              <a:rPr lang="nl" i="1">
                <a:solidFill>
                  <a:srgbClr val="3A6E55"/>
                </a:solidFill>
              </a:rPr>
            </a:br>
            <a:r>
              <a:rPr lang="nl" i="1">
                <a:solidFill>
                  <a:srgbClr val="3A6E55"/>
                </a:solidFill>
              </a:rPr>
              <a:t>Zorg &amp; welzijn, </a:t>
            </a:r>
            <a:br>
              <a:rPr lang="nl" i="1">
                <a:solidFill>
                  <a:srgbClr val="3A6E55"/>
                </a:solidFill>
              </a:rPr>
            </a:br>
            <a:r>
              <a:rPr lang="nl" i="1">
                <a:solidFill>
                  <a:srgbClr val="3A6E55"/>
                </a:solidFill>
              </a:rPr>
              <a:t>Juridisch, </a:t>
            </a:r>
            <a:br>
              <a:rPr lang="nl" i="1">
                <a:solidFill>
                  <a:srgbClr val="3A6E55"/>
                </a:solidFill>
              </a:rPr>
            </a:br>
            <a:r>
              <a:rPr lang="nl" i="1">
                <a:solidFill>
                  <a:srgbClr val="3A6E55"/>
                </a:solidFill>
              </a:rPr>
              <a:t>Vormgeving en Media, </a:t>
            </a:r>
            <a:br>
              <a:rPr lang="nl" i="1">
                <a:solidFill>
                  <a:srgbClr val="3A6E55"/>
                </a:solidFill>
              </a:rPr>
            </a:br>
            <a:r>
              <a:rPr lang="nl" i="1">
                <a:solidFill>
                  <a:srgbClr val="3A6E55"/>
                </a:solidFill>
              </a:rPr>
              <a:t>Pedagogiek, </a:t>
            </a:r>
            <a:br>
              <a:rPr lang="nl" i="1">
                <a:solidFill>
                  <a:srgbClr val="3A6E55"/>
                </a:solidFill>
              </a:rPr>
            </a:br>
            <a:r>
              <a:rPr lang="nl" i="1">
                <a:solidFill>
                  <a:srgbClr val="3A6E55"/>
                </a:solidFill>
              </a:rPr>
              <a:t>Journalistiek.</a:t>
            </a:r>
            <a:endParaRPr i="1">
              <a:solidFill>
                <a:srgbClr val="3A6E55"/>
              </a:solidFill>
            </a:endParaRPr>
          </a:p>
          <a:p>
            <a:pPr marL="4572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i="1">
              <a:solidFill>
                <a:srgbClr val="3A6E55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i="1">
              <a:solidFill>
                <a:srgbClr val="3A6E55"/>
              </a:solidFill>
            </a:endParaRPr>
          </a:p>
          <a:p>
            <a:pPr marL="4572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i="1">
              <a:solidFill>
                <a:srgbClr val="3A6E55"/>
              </a:solidFill>
            </a:endParaRPr>
          </a:p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i="1">
              <a:solidFill>
                <a:srgbClr val="3A6E55"/>
              </a:solidFill>
            </a:endParaRPr>
          </a:p>
          <a:p>
            <a:pPr marL="0" lvl="0" indent="4572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16"/>
          <p:cNvSpPr txBox="1"/>
          <p:nvPr/>
        </p:nvSpPr>
        <p:spPr>
          <a:xfrm>
            <a:off x="915600" y="801094"/>
            <a:ext cx="7315800" cy="41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nl" sz="2850" b="1">
                <a:solidFill>
                  <a:srgbClr val="335C2F"/>
                </a:solidFill>
                <a:latin typeface="PT Sans"/>
                <a:ea typeface="PT Sans"/>
                <a:cs typeface="PT Sans"/>
                <a:sym typeface="PT Sans"/>
              </a:rPr>
              <a:t>Vervolgstudie</a:t>
            </a:r>
            <a:endParaRPr sz="1950" i="1">
              <a:solidFill>
                <a:srgbClr val="335C2F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pic>
        <p:nvPicPr>
          <p:cNvPr id="77" name="Google Shape;77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15000" y="0"/>
            <a:ext cx="3429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17"/>
          <p:cNvSpPr txBox="1">
            <a:spLocks noGrp="1"/>
          </p:cNvSpPr>
          <p:nvPr>
            <p:ph type="body" idx="1"/>
          </p:nvPr>
        </p:nvSpPr>
        <p:spPr>
          <a:xfrm>
            <a:off x="0" y="1450075"/>
            <a:ext cx="7315800" cy="320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A6E55"/>
              </a:buClr>
              <a:buSzPts val="1400"/>
              <a:buFont typeface="Arial"/>
              <a:buChar char="-"/>
            </a:pPr>
            <a:r>
              <a:rPr lang="nl" i="1">
                <a:solidFill>
                  <a:srgbClr val="3A6E55"/>
                </a:solidFill>
              </a:rPr>
              <a:t>Vaardigheden in je beroep:</a:t>
            </a:r>
            <a:endParaRPr i="1">
              <a:solidFill>
                <a:srgbClr val="3A6E55"/>
              </a:solidFill>
            </a:endParaRPr>
          </a:p>
          <a:p>
            <a:pPr marL="4572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nl" i="1">
                <a:solidFill>
                  <a:srgbClr val="3A6E55"/>
                </a:solidFill>
              </a:rPr>
              <a:t>Taalvaardigheden in mails/brieven, vergaderingen, klantgesprekken &amp; patiënt-gesprekken</a:t>
            </a:r>
            <a:endParaRPr i="1">
              <a:solidFill>
                <a:srgbClr val="3A6E55"/>
              </a:solidFill>
            </a:endParaRPr>
          </a:p>
          <a:p>
            <a:pPr marL="4572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nl" i="1">
                <a:solidFill>
                  <a:srgbClr val="3A6E55"/>
                </a:solidFill>
              </a:rPr>
              <a:t>Problemen analyseren &amp; oplossen</a:t>
            </a:r>
            <a:endParaRPr i="1">
              <a:solidFill>
                <a:srgbClr val="3A6E55"/>
              </a:solidFill>
            </a:endParaRPr>
          </a:p>
          <a:p>
            <a:pPr marL="4572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nl" i="1">
                <a:solidFill>
                  <a:srgbClr val="3A6E55"/>
                </a:solidFill>
              </a:rPr>
              <a:t>Mediawijsheid &amp; informatievaardigheden </a:t>
            </a:r>
            <a:br>
              <a:rPr lang="nl" i="1">
                <a:solidFill>
                  <a:srgbClr val="3A6E55"/>
                </a:solidFill>
              </a:rPr>
            </a:br>
            <a:endParaRPr i="1">
              <a:solidFill>
                <a:srgbClr val="3A6E55"/>
              </a:solidFill>
            </a:endParaRPr>
          </a:p>
          <a:p>
            <a:pPr marL="457200" lvl="0" indent="-3619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A6E55"/>
              </a:buClr>
              <a:buSzPts val="2100"/>
              <a:buChar char="-"/>
            </a:pPr>
            <a:r>
              <a:rPr lang="nl" i="1">
                <a:solidFill>
                  <a:srgbClr val="3A6E55"/>
                </a:solidFill>
              </a:rPr>
              <a:t>Journalist, schrijver, ‘iets met media’, </a:t>
            </a:r>
            <a:br>
              <a:rPr lang="nl" i="1">
                <a:solidFill>
                  <a:srgbClr val="3A6E55"/>
                </a:solidFill>
              </a:rPr>
            </a:br>
            <a:r>
              <a:rPr lang="nl" i="1">
                <a:solidFill>
                  <a:srgbClr val="3A6E55"/>
                </a:solidFill>
              </a:rPr>
              <a:t>jurist, ‘iets met communicatie’, ondernemer, </a:t>
            </a:r>
            <a:br>
              <a:rPr lang="nl" i="1">
                <a:solidFill>
                  <a:srgbClr val="3A6E55"/>
                </a:solidFill>
              </a:rPr>
            </a:br>
            <a:r>
              <a:rPr lang="nl" i="1">
                <a:solidFill>
                  <a:srgbClr val="3A6E55"/>
                </a:solidFill>
              </a:rPr>
              <a:t>pedagogisch medewerker, beveiliger of militair. </a:t>
            </a:r>
            <a:endParaRPr i="1">
              <a:solidFill>
                <a:srgbClr val="3A6E55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83;p17"/>
          <p:cNvSpPr txBox="1"/>
          <p:nvPr/>
        </p:nvSpPr>
        <p:spPr>
          <a:xfrm>
            <a:off x="915600" y="801094"/>
            <a:ext cx="7315800" cy="41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nl" sz="2850" b="1">
                <a:solidFill>
                  <a:srgbClr val="335C2F"/>
                </a:solidFill>
                <a:latin typeface="PT Sans"/>
                <a:ea typeface="PT Sans"/>
                <a:cs typeface="PT Sans"/>
                <a:sym typeface="PT Sans"/>
              </a:rPr>
              <a:t>Beroep</a:t>
            </a:r>
            <a:endParaRPr sz="1950" i="1">
              <a:solidFill>
                <a:srgbClr val="335C2F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pic>
        <p:nvPicPr>
          <p:cNvPr id="3" name="Afbeelding 2">
            <a:extLst>
              <a:ext uri="{FF2B5EF4-FFF2-40B4-BE49-F238E27FC236}">
                <a16:creationId xmlns:a16="http://schemas.microsoft.com/office/drawing/2014/main" id="{C18EC462-8F75-B1B6-49D8-2F5BF7997D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80367" y="2222585"/>
            <a:ext cx="3363633" cy="2246939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8"/>
          <p:cNvSpPr txBox="1">
            <a:spLocks noGrp="1"/>
          </p:cNvSpPr>
          <p:nvPr>
            <p:ph type="body" idx="1"/>
          </p:nvPr>
        </p:nvSpPr>
        <p:spPr>
          <a:xfrm>
            <a:off x="322625" y="1367525"/>
            <a:ext cx="7908900" cy="320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i="1">
              <a:solidFill>
                <a:srgbClr val="3A6E55"/>
              </a:solidFill>
            </a:endParaRPr>
          </a:p>
          <a:p>
            <a:pPr marL="457200" lvl="0" indent="-3619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A6E55"/>
              </a:buClr>
              <a:buSzPts val="2100"/>
              <a:buFont typeface="PT Sans"/>
              <a:buChar char="-"/>
            </a:pPr>
            <a:r>
              <a:rPr lang="nl" i="1">
                <a:solidFill>
                  <a:srgbClr val="3A6E55"/>
                </a:solidFill>
              </a:rPr>
              <a:t>Leesvaardigheden</a:t>
            </a:r>
            <a:endParaRPr i="1">
              <a:solidFill>
                <a:srgbClr val="3A6E55"/>
              </a:solidFill>
            </a:endParaRPr>
          </a:p>
          <a:p>
            <a:pPr marL="457200" lvl="0" indent="-3619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A6E55"/>
              </a:buClr>
              <a:buSzPts val="2100"/>
              <a:buFont typeface="PT Sans"/>
              <a:buChar char="-"/>
            </a:pPr>
            <a:r>
              <a:rPr lang="nl" i="1">
                <a:solidFill>
                  <a:srgbClr val="3A6E55"/>
                </a:solidFill>
              </a:rPr>
              <a:t>Nieuws up to date </a:t>
            </a:r>
            <a:endParaRPr i="1">
              <a:solidFill>
                <a:srgbClr val="3A6E55"/>
              </a:solidFill>
            </a:endParaRPr>
          </a:p>
          <a:p>
            <a:pPr marL="457200" lvl="0" indent="-3619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A6E55"/>
              </a:buClr>
              <a:buSzPts val="2100"/>
              <a:buFont typeface="PT Sans"/>
              <a:buChar char="-"/>
            </a:pPr>
            <a:r>
              <a:rPr lang="nl" i="1">
                <a:solidFill>
                  <a:srgbClr val="3A6E55"/>
                </a:solidFill>
              </a:rPr>
              <a:t>Nieuwsgierige houding </a:t>
            </a:r>
            <a:endParaRPr i="1">
              <a:solidFill>
                <a:srgbClr val="3A6E55"/>
              </a:solidFill>
            </a:endParaRPr>
          </a:p>
          <a:p>
            <a:pPr marL="457200" lvl="0" indent="-3619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A6E55"/>
              </a:buClr>
              <a:buSzPts val="2100"/>
              <a:buFont typeface="PT Sans"/>
              <a:buChar char="-"/>
            </a:pPr>
            <a:r>
              <a:rPr lang="nl" i="1">
                <a:solidFill>
                  <a:srgbClr val="3A6E55"/>
                </a:solidFill>
              </a:rPr>
              <a:t>Interesse in onderzoek </a:t>
            </a:r>
            <a:endParaRPr i="1">
              <a:solidFill>
                <a:srgbClr val="3A6E55"/>
              </a:solidFill>
            </a:endParaRPr>
          </a:p>
          <a:p>
            <a:pPr marL="457200" lvl="0" indent="-3175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A6E55"/>
              </a:buClr>
              <a:buSzPts val="1400"/>
              <a:buFont typeface="Arial"/>
              <a:buChar char="-"/>
            </a:pPr>
            <a:r>
              <a:rPr lang="nl" i="1">
                <a:solidFill>
                  <a:srgbClr val="3A6E55"/>
                </a:solidFill>
              </a:rPr>
              <a:t>Debatteren </a:t>
            </a:r>
            <a:endParaRPr i="1">
              <a:solidFill>
                <a:srgbClr val="3A6E55"/>
              </a:solidFill>
            </a:endParaRPr>
          </a:p>
        </p:txBody>
      </p:sp>
      <p:sp>
        <p:nvSpPr>
          <p:cNvPr id="90" name="Google Shape;90;p18"/>
          <p:cNvSpPr txBox="1"/>
          <p:nvPr/>
        </p:nvSpPr>
        <p:spPr>
          <a:xfrm>
            <a:off x="915600" y="801094"/>
            <a:ext cx="7315800" cy="41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nl" sz="2850" b="1">
                <a:solidFill>
                  <a:srgbClr val="335C2F"/>
                </a:solidFill>
                <a:latin typeface="PT Sans"/>
                <a:ea typeface="PT Sans"/>
                <a:cs typeface="PT Sans"/>
                <a:sym typeface="PT Sans"/>
              </a:rPr>
              <a:t>Slagen voor MASK</a:t>
            </a:r>
            <a:endParaRPr sz="1950" i="1">
              <a:solidFill>
                <a:srgbClr val="335C2F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  <p:pic>
        <p:nvPicPr>
          <p:cNvPr id="91" name="Google Shape;91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977975" y="1582450"/>
            <a:ext cx="4664376" cy="2623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19"/>
          <p:cNvSpPr txBox="1">
            <a:spLocks noGrp="1"/>
          </p:cNvSpPr>
          <p:nvPr>
            <p:ph type="body" idx="1"/>
          </p:nvPr>
        </p:nvSpPr>
        <p:spPr>
          <a:xfrm>
            <a:off x="915600" y="1367525"/>
            <a:ext cx="7315800" cy="3201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619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A6E55"/>
              </a:buClr>
              <a:buSzPts val="2100"/>
              <a:buChar char="-"/>
            </a:pPr>
            <a:r>
              <a:rPr lang="nl" i="1">
                <a:solidFill>
                  <a:srgbClr val="3A6E55"/>
                </a:solidFill>
              </a:rPr>
              <a:t>We geven leerlingen de vaardigheden, attitudes, en kennis mee, zodat ze zich ontwikkelen tot zelfstandige mondige burgers. </a:t>
            </a:r>
            <a:endParaRPr i="1">
              <a:solidFill>
                <a:srgbClr val="3A6E55"/>
              </a:solidFill>
            </a:endParaRPr>
          </a:p>
          <a:p>
            <a:pPr marL="457200" lvl="0" indent="-3619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A6E55"/>
              </a:buClr>
              <a:buSzPts val="2100"/>
              <a:buChar char="-"/>
            </a:pPr>
            <a:r>
              <a:rPr lang="nl" i="1">
                <a:solidFill>
                  <a:srgbClr val="3A6E55"/>
                </a:solidFill>
              </a:rPr>
              <a:t>Koppelen theorie aan actualiteit - daarom makkelijker theorie te leren.</a:t>
            </a:r>
            <a:endParaRPr i="1">
              <a:solidFill>
                <a:srgbClr val="3A6E55"/>
              </a:solidFill>
            </a:endParaRPr>
          </a:p>
          <a:p>
            <a:pPr marL="457200" lvl="0" indent="-3619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A6E55"/>
              </a:buClr>
              <a:buSzPts val="2100"/>
              <a:buChar char="-"/>
            </a:pPr>
            <a:r>
              <a:rPr lang="nl" i="1">
                <a:solidFill>
                  <a:srgbClr val="3A6E55"/>
                </a:solidFill>
              </a:rPr>
              <a:t>Leuke uitstapjes zoals de Tweede Kamer, Gevangenpoort, het bijwonen van rechtszaken en een bezoek aan het mediapark.</a:t>
            </a:r>
            <a:endParaRPr i="1">
              <a:solidFill>
                <a:srgbClr val="3A6E55"/>
              </a:solidFill>
            </a:endParaRPr>
          </a:p>
          <a:p>
            <a:pPr marL="457200" lvl="0" indent="-3619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A6E55"/>
              </a:buClr>
              <a:buSzPts val="2100"/>
              <a:buChar char="-"/>
            </a:pPr>
            <a:r>
              <a:rPr lang="nl" i="1">
                <a:solidFill>
                  <a:srgbClr val="3A6E55"/>
                </a:solidFill>
              </a:rPr>
              <a:t>Onderwerpen tijdens de les die jullie ook leuk vinden!</a:t>
            </a:r>
            <a:endParaRPr i="1">
              <a:solidFill>
                <a:srgbClr val="3A6E55"/>
              </a:solidFill>
            </a:endParaRPr>
          </a:p>
          <a:p>
            <a:pPr marL="45720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i="1">
              <a:solidFill>
                <a:srgbClr val="3A6E55"/>
              </a:solidFill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19"/>
          <p:cNvSpPr txBox="1"/>
          <p:nvPr/>
        </p:nvSpPr>
        <p:spPr>
          <a:xfrm>
            <a:off x="915600" y="801094"/>
            <a:ext cx="7315800" cy="417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nl" sz="2850" b="1">
                <a:solidFill>
                  <a:srgbClr val="335C2F"/>
                </a:solidFill>
                <a:latin typeface="PT Sans"/>
                <a:ea typeface="PT Sans"/>
                <a:cs typeface="PT Sans"/>
                <a:sym typeface="PT Sans"/>
              </a:rPr>
              <a:t>Waarom kiezen voor dit vak?</a:t>
            </a:r>
            <a:endParaRPr sz="1950" i="1">
              <a:solidFill>
                <a:srgbClr val="335C2F"/>
              </a:solidFill>
              <a:latin typeface="PT Sans"/>
              <a:ea typeface="PT Sans"/>
              <a:cs typeface="PT Sans"/>
              <a:sym typeface="PT Sans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0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nl"/>
              <a:t>Wie is de crimineel? </a:t>
            </a:r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2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" name="Google Shape;115;p2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116" name="Google Shape;116;p22"/>
          <p:cNvPicPr preferRelativeResize="0"/>
          <p:nvPr/>
        </p:nvPicPr>
        <p:blipFill rotWithShape="1">
          <a:blip r:embed="rId3">
            <a:alphaModFix/>
          </a:blip>
          <a:srcRect l="13246" r="19272"/>
          <a:stretch/>
        </p:blipFill>
        <p:spPr>
          <a:xfrm>
            <a:off x="0" y="0"/>
            <a:ext cx="6167151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imple Dark">
  <a:themeElements>
    <a:clrScheme name="Simple Dark">
      <a:dk1>
        <a:srgbClr val="FFFFFF"/>
      </a:dk1>
      <a:lt1>
        <a:srgbClr val="212121"/>
      </a:lt1>
      <a:dk2>
        <a:srgbClr val="303030"/>
      </a:dk2>
      <a:lt2>
        <a:srgbClr val="ADADAD"/>
      </a:lt2>
      <a:accent1>
        <a:srgbClr val="009688"/>
      </a:accent1>
      <a:accent2>
        <a:srgbClr val="EEEEEE"/>
      </a:accent2>
      <a:accent3>
        <a:srgbClr val="78909C"/>
      </a:accent3>
      <a:accent4>
        <a:srgbClr val="FFAB40"/>
      </a:accent4>
      <a:accent5>
        <a:srgbClr val="4DD0E1"/>
      </a:accent5>
      <a:accent6>
        <a:srgbClr val="EEFF41"/>
      </a:accent6>
      <a:hlink>
        <a:srgbClr val="4DD0E1"/>
      </a:hlink>
      <a:folHlink>
        <a:srgbClr val="4DD0E1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448</Words>
  <Application>Microsoft Office PowerPoint</Application>
  <PresentationFormat>Diavoorstelling (16:9)</PresentationFormat>
  <Paragraphs>60</Paragraphs>
  <Slides>16</Slides>
  <Notes>16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2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16</vt:i4>
      </vt:variant>
    </vt:vector>
  </HeadingPairs>
  <TitlesOfParts>
    <vt:vector size="19" baseType="lpstr">
      <vt:lpstr>Arial</vt:lpstr>
      <vt:lpstr>PT Sans</vt:lpstr>
      <vt:lpstr>Simple Dark</vt:lpstr>
      <vt:lpstr>Voorlichting profielkeuze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Wie is de crimineel? </vt:lpstr>
      <vt:lpstr>PowerPoint-presentatie</vt:lpstr>
      <vt:lpstr>PowerPoint-presentatie</vt:lpstr>
      <vt:lpstr>PowerPoint-presentatie</vt:lpstr>
      <vt:lpstr>PowerPoint-presentatie</vt:lpstr>
      <vt:lpstr>Wel of niet? </vt:lpstr>
      <vt:lpstr>Theorie van LOMBROSO</vt:lpstr>
      <vt:lpstr>PowerPoint-presentatie</vt:lpstr>
      <vt:lpstr>PowerPoint-presentatie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Voorlichting profielkeuze</dc:title>
  <cp:lastModifiedBy>Marco Veldman</cp:lastModifiedBy>
  <cp:revision>3</cp:revision>
  <dcterms:modified xsi:type="dcterms:W3CDTF">2023-11-05T07:00:47Z</dcterms:modified>
</cp:coreProperties>
</file>