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72" r:id="rId2"/>
    <p:sldId id="270" r:id="rId3"/>
    <p:sldId id="271" r:id="rId4"/>
    <p:sldId id="263" r:id="rId5"/>
    <p:sldId id="264" r:id="rId6"/>
    <p:sldId id="265" r:id="rId7"/>
    <p:sldId id="266" r:id="rId8"/>
    <p:sldId id="267" r:id="rId9"/>
    <p:sldId id="269" r:id="rId10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34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5E8E7-FBF6-5E47-A6C1-AC3517D697EB}" type="datetimeFigureOut">
              <a:rPr lang="nl-NL" smtClean="0"/>
              <a:t>05-09-2024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D1036-7CB7-0243-BEED-9FD2A97FC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674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Uitspraken</a:t>
            </a:r>
            <a:r>
              <a:rPr lang="en-US" dirty="0"/>
              <a:t> om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 wat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 over: </a:t>
            </a:r>
            <a:r>
              <a:rPr lang="en-US" dirty="0" err="1"/>
              <a:t>Prinsjesdag</a:t>
            </a:r>
            <a:r>
              <a:rPr lang="en-US" dirty="0"/>
              <a:t> (</a:t>
            </a:r>
            <a:r>
              <a:rPr lang="en-US" dirty="0" err="1"/>
              <a:t>wanneer</a:t>
            </a:r>
            <a:r>
              <a:rPr lang="en-US" dirty="0"/>
              <a:t> is het,  wat </a:t>
            </a:r>
            <a:r>
              <a:rPr lang="en-US" dirty="0" err="1"/>
              <a:t>gebeurt</a:t>
            </a:r>
            <a:r>
              <a:rPr lang="en-US" dirty="0"/>
              <a:t> er, </a:t>
            </a:r>
            <a:r>
              <a:rPr lang="en-US" dirty="0" err="1"/>
              <a:t>etc</a:t>
            </a:r>
            <a:r>
              <a:rPr lang="en-US" dirty="0"/>
              <a:t>), het </a:t>
            </a:r>
            <a:r>
              <a:rPr lang="en-US" dirty="0" err="1"/>
              <a:t>citaat</a:t>
            </a:r>
            <a:r>
              <a:rPr lang="en-US" dirty="0"/>
              <a:t> over </a:t>
            </a:r>
            <a:r>
              <a:rPr lang="en-US" dirty="0" err="1"/>
              <a:t>Valentijnsdag</a:t>
            </a:r>
            <a:r>
              <a:rPr lang="en-US" dirty="0"/>
              <a:t> is </a:t>
            </a:r>
            <a:r>
              <a:rPr lang="en-US" dirty="0" err="1"/>
              <a:t>afkomstig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havo4-leerling.</a:t>
            </a:r>
            <a:endParaRPr lang="nl-NL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FD5F7-7B92-4FE4-B4C8-B5876E1E210B}" type="slidenum"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17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Korte </a:t>
            </a:r>
            <a:r>
              <a:rPr lang="en-US" err="1"/>
              <a:t>uitleg</a:t>
            </a:r>
            <a:r>
              <a:rPr lang="en-US"/>
              <a:t> over </a:t>
            </a:r>
            <a:r>
              <a:rPr lang="en-US" err="1"/>
              <a:t>Prinsjesdag</a:t>
            </a:r>
            <a:r>
              <a:rPr lang="en-US"/>
              <a:t> met </a:t>
            </a:r>
            <a:r>
              <a:rPr lang="en-US" err="1"/>
              <a:t>filmpje</a:t>
            </a:r>
            <a:r>
              <a:rPr lang="en-US"/>
              <a:t>. </a:t>
            </a:r>
            <a:r>
              <a:rPr lang="en-US" err="1"/>
              <a:t>Koppeling</a:t>
            </a:r>
            <a:r>
              <a:rPr lang="en-US"/>
              <a:t> </a:t>
            </a:r>
            <a:r>
              <a:rPr lang="en-US" err="1"/>
              <a:t>leggen</a:t>
            </a:r>
            <a:r>
              <a:rPr lang="en-US"/>
              <a:t> met </a:t>
            </a:r>
            <a:r>
              <a:rPr lang="en-US" err="1"/>
              <a:t>politiek</a:t>
            </a:r>
            <a:r>
              <a:rPr lang="en-US"/>
              <a:t> (</a:t>
            </a:r>
            <a:r>
              <a:rPr lang="en-US" err="1"/>
              <a:t>keuzes</a:t>
            </a:r>
            <a:r>
              <a:rPr lang="en-US"/>
              <a:t> </a:t>
            </a:r>
            <a:r>
              <a:rPr lang="en-US" err="1"/>
              <a:t>maken</a:t>
            </a:r>
            <a:r>
              <a:rPr lang="en-US"/>
              <a:t>)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maatschappelijk</a:t>
            </a:r>
            <a:r>
              <a:rPr lang="en-US"/>
              <a:t> </a:t>
            </a:r>
            <a:r>
              <a:rPr lang="en-US" err="1"/>
              <a:t>geluk</a:t>
            </a:r>
            <a:r>
              <a:rPr lang="en-US"/>
              <a:t> (rode </a:t>
            </a:r>
            <a:r>
              <a:rPr lang="en-US" err="1"/>
              <a:t>draad</a:t>
            </a:r>
            <a:r>
              <a:rPr lang="en-US"/>
              <a:t> </a:t>
            </a:r>
            <a:r>
              <a:rPr lang="en-US" err="1"/>
              <a:t>bij</a:t>
            </a:r>
            <a:r>
              <a:rPr lang="en-US"/>
              <a:t>  Seneca </a:t>
            </a:r>
            <a:r>
              <a:rPr lang="en-US" err="1"/>
              <a:t>maatschappijleer</a:t>
            </a:r>
            <a:r>
              <a:rPr lang="en-US"/>
              <a:t>). Mensen </a:t>
            </a:r>
            <a:r>
              <a:rPr lang="en-US" err="1"/>
              <a:t>reageren</a:t>
            </a:r>
            <a:r>
              <a:rPr lang="en-US"/>
              <a:t> </a:t>
            </a:r>
            <a:r>
              <a:rPr lang="en-US" err="1"/>
              <a:t>verschillend</a:t>
            </a:r>
            <a:r>
              <a:rPr lang="en-US"/>
              <a:t> op de </a:t>
            </a:r>
            <a:r>
              <a:rPr lang="en-US" err="1"/>
              <a:t>plannen</a:t>
            </a:r>
            <a:r>
              <a:rPr lang="en-US"/>
              <a:t>.</a:t>
            </a:r>
            <a:endParaRPr lang="nl-NL"/>
          </a:p>
          <a:p>
            <a:endParaRPr lang="en-US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FD5F7-7B92-4FE4-B4C8-B5876E1E210B}" type="slidenum"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927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de </a:t>
            </a:r>
            <a:r>
              <a:rPr lang="en-US" err="1"/>
              <a:t>volgende</a:t>
            </a:r>
            <a:r>
              <a:rPr lang="en-US"/>
              <a:t> rondes </a:t>
            </a:r>
            <a:r>
              <a:rPr lang="en-US" err="1"/>
              <a:t>krijgen</a:t>
            </a:r>
            <a:r>
              <a:rPr lang="en-US"/>
              <a:t> </a:t>
            </a:r>
            <a:r>
              <a:rPr lang="en-US" err="1"/>
              <a:t>leerlingen</a:t>
            </a:r>
            <a:r>
              <a:rPr lang="en-US"/>
              <a:t>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rol</a:t>
            </a:r>
            <a:r>
              <a:rPr lang="en-US"/>
              <a:t>; </a:t>
            </a:r>
            <a:r>
              <a:rPr lang="en-US" err="1"/>
              <a:t>als</a:t>
            </a:r>
            <a:r>
              <a:rPr lang="en-US"/>
              <a:t> docent </a:t>
            </a:r>
            <a:r>
              <a:rPr lang="en-US" err="1"/>
              <a:t>kun</a:t>
            </a:r>
            <a:r>
              <a:rPr lang="en-US"/>
              <a:t> je elk </a:t>
            </a:r>
            <a:r>
              <a:rPr lang="en-US" err="1"/>
              <a:t>leerling</a:t>
            </a:r>
            <a:r>
              <a:rPr lang="en-US"/>
              <a:t> </a:t>
            </a:r>
            <a:r>
              <a:rPr lang="en-US" err="1"/>
              <a:t>elke</a:t>
            </a:r>
            <a:r>
              <a:rPr lang="en-US"/>
              <a:t> ronde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rol</a:t>
            </a:r>
            <a:r>
              <a:rPr lang="en-US"/>
              <a:t> </a:t>
            </a:r>
            <a:r>
              <a:rPr lang="en-US" err="1"/>
              <a:t>geven</a:t>
            </a:r>
            <a:r>
              <a:rPr lang="en-US"/>
              <a:t> (steeds </a:t>
            </a:r>
            <a:r>
              <a:rPr lang="en-US" err="1"/>
              <a:t>hetzelfde</a:t>
            </a:r>
            <a:r>
              <a:rPr lang="en-US"/>
              <a:t> </a:t>
            </a:r>
            <a:r>
              <a:rPr lang="en-US" err="1"/>
              <a:t>getal</a:t>
            </a:r>
            <a:r>
              <a:rPr lang="en-US"/>
              <a:t>; </a:t>
            </a:r>
            <a:r>
              <a:rPr lang="en-US" err="1"/>
              <a:t>meer</a:t>
            </a:r>
            <a:r>
              <a:rPr lang="en-US"/>
              <a:t> </a:t>
            </a:r>
            <a:r>
              <a:rPr lang="en-US" err="1"/>
              <a:t>leerlingen</a:t>
            </a:r>
            <a:r>
              <a:rPr lang="en-US"/>
              <a:t> in de </a:t>
            </a:r>
            <a:r>
              <a:rPr lang="en-US" err="1"/>
              <a:t>klas</a:t>
            </a:r>
            <a:r>
              <a:rPr lang="en-US"/>
              <a:t> </a:t>
            </a:r>
            <a:r>
              <a:rPr lang="en-US" err="1"/>
              <a:t>spelen</a:t>
            </a:r>
            <a:r>
              <a:rPr lang="en-US"/>
              <a:t> dan </a:t>
            </a:r>
            <a:r>
              <a:rPr lang="en-US" err="1"/>
              <a:t>dezelfde</a:t>
            </a:r>
            <a:r>
              <a:rPr lang="en-US"/>
              <a:t> actor) of je </a:t>
            </a:r>
            <a:r>
              <a:rPr lang="en-US" err="1"/>
              <a:t>kunt</a:t>
            </a:r>
            <a:r>
              <a:rPr lang="en-US"/>
              <a:t> ze </a:t>
            </a:r>
            <a:r>
              <a:rPr lang="en-US" err="1"/>
              <a:t>één</a:t>
            </a:r>
            <a:r>
              <a:rPr lang="en-US"/>
              <a:t> </a:t>
            </a:r>
            <a:r>
              <a:rPr lang="en-US" err="1"/>
              <a:t>rol</a:t>
            </a:r>
            <a:r>
              <a:rPr lang="en-US"/>
              <a:t> </a:t>
            </a:r>
            <a:r>
              <a:rPr lang="en-US" err="1"/>
              <a:t>geven</a:t>
            </a:r>
            <a:r>
              <a:rPr lang="en-US"/>
              <a:t> in de </a:t>
            </a:r>
            <a:r>
              <a:rPr lang="en-US" err="1"/>
              <a:t>drie</a:t>
            </a:r>
            <a:r>
              <a:rPr lang="en-US"/>
              <a:t> </a:t>
            </a:r>
            <a:r>
              <a:rPr lang="en-US" err="1"/>
              <a:t>ronden</a:t>
            </a:r>
            <a:r>
              <a:rPr lang="en-US"/>
              <a:t>. De journalist </a:t>
            </a:r>
            <a:r>
              <a:rPr lang="en-US" err="1"/>
              <a:t>kan</a:t>
            </a:r>
            <a:r>
              <a:rPr lang="en-US"/>
              <a:t> door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leerling</a:t>
            </a:r>
            <a:r>
              <a:rPr lang="en-US"/>
              <a:t> </a:t>
            </a:r>
            <a:r>
              <a:rPr lang="en-US" err="1"/>
              <a:t>gespeeld</a:t>
            </a:r>
            <a:r>
              <a:rPr lang="en-US"/>
              <a:t> </a:t>
            </a:r>
            <a:r>
              <a:rPr lang="en-US" err="1"/>
              <a:t>worden</a:t>
            </a:r>
            <a:r>
              <a:rPr lang="en-US"/>
              <a:t>, maar </a:t>
            </a:r>
            <a:r>
              <a:rPr lang="en-US" err="1"/>
              <a:t>bij</a:t>
            </a:r>
            <a:r>
              <a:rPr lang="en-US"/>
              <a:t> </a:t>
            </a:r>
            <a:r>
              <a:rPr lang="en-US" err="1"/>
              <a:t>nieuwe</a:t>
            </a:r>
            <a:r>
              <a:rPr lang="en-US"/>
              <a:t> </a:t>
            </a:r>
            <a:r>
              <a:rPr lang="en-US" err="1"/>
              <a:t>klassen</a:t>
            </a:r>
            <a:r>
              <a:rPr lang="en-US"/>
              <a:t> is het </a:t>
            </a:r>
            <a:r>
              <a:rPr lang="en-US" err="1"/>
              <a:t>aan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</a:t>
            </a:r>
            <a:r>
              <a:rPr lang="en-US" err="1"/>
              <a:t>bevelen</a:t>
            </a:r>
            <a:r>
              <a:rPr lang="en-US"/>
              <a:t> om </a:t>
            </a:r>
            <a:r>
              <a:rPr lang="en-US" err="1"/>
              <a:t>dat</a:t>
            </a:r>
            <a:r>
              <a:rPr lang="en-US"/>
              <a:t> </a:t>
            </a:r>
            <a:r>
              <a:rPr lang="en-US" err="1"/>
              <a:t>zelf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</a:t>
            </a:r>
            <a:r>
              <a:rPr lang="en-US" err="1"/>
              <a:t>doen</a:t>
            </a:r>
            <a:r>
              <a:rPr lang="en-US"/>
              <a:t>.</a:t>
            </a:r>
            <a:endParaRPr lang="nl-NL"/>
          </a:p>
          <a:p>
            <a:endParaRPr lang="en-US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FD5F7-7B92-4FE4-B4C8-B5876E1E210B}" type="slidenum"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598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ronde 1 </a:t>
            </a:r>
            <a:r>
              <a:rPr lang="en-US" err="1"/>
              <a:t>leven</a:t>
            </a:r>
            <a:r>
              <a:rPr lang="en-US"/>
              <a:t> </a:t>
            </a:r>
            <a:r>
              <a:rPr lang="en-US" err="1"/>
              <a:t>leerlingen</a:t>
            </a:r>
            <a:r>
              <a:rPr lang="en-US"/>
              <a:t> </a:t>
            </a:r>
            <a:r>
              <a:rPr lang="en-US" err="1"/>
              <a:t>zich</a:t>
            </a:r>
            <a:r>
              <a:rPr lang="en-US"/>
              <a:t> in in </a:t>
            </a:r>
            <a:r>
              <a:rPr lang="en-US" err="1"/>
              <a:t>mensen</a:t>
            </a:r>
            <a:r>
              <a:rPr lang="en-US"/>
              <a:t> met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kenmerk</a:t>
            </a:r>
            <a:r>
              <a:rPr lang="en-US"/>
              <a:t> </a:t>
            </a:r>
            <a:r>
              <a:rPr lang="en-US" err="1"/>
              <a:t>uit</a:t>
            </a:r>
            <a:r>
              <a:rPr lang="en-US"/>
              <a:t> </a:t>
            </a:r>
            <a:r>
              <a:rPr lang="en-US" err="1"/>
              <a:t>dit</a:t>
            </a:r>
            <a:r>
              <a:rPr lang="en-US"/>
              <a:t> SCP-</a:t>
            </a:r>
            <a:r>
              <a:rPr lang="en-US" err="1"/>
              <a:t>kwadrant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buigen</a:t>
            </a:r>
            <a:r>
              <a:rPr lang="en-US"/>
              <a:t> </a:t>
            </a:r>
            <a:r>
              <a:rPr lang="en-US" err="1"/>
              <a:t>zich</a:t>
            </a:r>
            <a:r>
              <a:rPr lang="en-US"/>
              <a:t> over de </a:t>
            </a:r>
            <a:r>
              <a:rPr lang="en-US" err="1"/>
              <a:t>uitgelekte</a:t>
            </a:r>
            <a:r>
              <a:rPr lang="en-US"/>
              <a:t> </a:t>
            </a:r>
            <a:r>
              <a:rPr lang="en-US" err="1"/>
              <a:t>plannen</a:t>
            </a:r>
            <a:r>
              <a:rPr lang="en-US"/>
              <a:t>. Doel is </a:t>
            </a:r>
            <a:r>
              <a:rPr lang="en-US" err="1"/>
              <a:t>dat</a:t>
            </a:r>
            <a:r>
              <a:rPr lang="en-US"/>
              <a:t> </a:t>
            </a:r>
            <a:r>
              <a:rPr lang="en-US" err="1"/>
              <a:t>leerlingen</a:t>
            </a:r>
            <a:r>
              <a:rPr lang="en-US"/>
              <a:t> </a:t>
            </a:r>
            <a:r>
              <a:rPr lang="en-US" err="1"/>
              <a:t>worden</a:t>
            </a:r>
            <a:r>
              <a:rPr lang="en-US"/>
              <a:t> </a:t>
            </a:r>
            <a:r>
              <a:rPr lang="en-US" err="1"/>
              <a:t>zich</a:t>
            </a:r>
            <a:r>
              <a:rPr lang="en-US"/>
              <a:t> zo </a:t>
            </a:r>
            <a:r>
              <a:rPr lang="en-US" err="1"/>
              <a:t>bewust</a:t>
            </a:r>
            <a:r>
              <a:rPr lang="en-US"/>
              <a:t>  van </a:t>
            </a:r>
            <a:r>
              <a:rPr lang="en-US" err="1"/>
              <a:t>verschillen</a:t>
            </a:r>
            <a:r>
              <a:rPr lang="en-US"/>
              <a:t> </a:t>
            </a:r>
            <a:r>
              <a:rPr lang="en-US" err="1"/>
              <a:t>tussen</a:t>
            </a:r>
            <a:r>
              <a:rPr lang="en-US"/>
              <a:t> </a:t>
            </a:r>
            <a:r>
              <a:rPr lang="en-US" err="1"/>
              <a:t>mensen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zo </a:t>
            </a:r>
            <a:r>
              <a:rPr lang="en-US" err="1"/>
              <a:t>opvattingen</a:t>
            </a:r>
            <a:r>
              <a:rPr lang="en-US"/>
              <a:t> van </a:t>
            </a:r>
            <a:r>
              <a:rPr lang="en-US" err="1"/>
              <a:t>mensen</a:t>
            </a:r>
            <a:r>
              <a:rPr lang="en-US"/>
              <a:t> </a:t>
            </a:r>
            <a:r>
              <a:rPr lang="en-US" err="1"/>
              <a:t>wellicht</a:t>
            </a:r>
            <a:r>
              <a:rPr lang="en-US"/>
              <a:t> </a:t>
            </a:r>
            <a:r>
              <a:rPr lang="en-US" err="1"/>
              <a:t>ook</a:t>
            </a:r>
            <a:r>
              <a:rPr lang="en-US"/>
              <a:t> </a:t>
            </a:r>
            <a:r>
              <a:rPr lang="en-US" err="1"/>
              <a:t>beter</a:t>
            </a:r>
            <a:r>
              <a:rPr lang="en-US"/>
              <a:t> </a:t>
            </a:r>
            <a:r>
              <a:rPr lang="en-US" err="1"/>
              <a:t>kunnen</a:t>
            </a:r>
            <a:r>
              <a:rPr lang="en-US"/>
              <a:t> </a:t>
            </a:r>
            <a:r>
              <a:rPr lang="en-US" err="1"/>
              <a:t>plaatsen</a:t>
            </a:r>
            <a:r>
              <a:rPr lang="en-US"/>
              <a:t> ((</a:t>
            </a:r>
            <a:r>
              <a:rPr lang="en-US" err="1"/>
              <a:t>bron</a:t>
            </a:r>
            <a:r>
              <a:rPr lang="en-US"/>
              <a:t> </a:t>
            </a:r>
            <a:r>
              <a:rPr lang="en-US" err="1"/>
              <a:t>kwadrant</a:t>
            </a:r>
            <a:r>
              <a:rPr lang="en-US"/>
              <a:t> </a:t>
            </a:r>
            <a:r>
              <a:rPr lang="en-US" err="1"/>
              <a:t>Trouw</a:t>
            </a:r>
            <a:r>
              <a:rPr lang="en-US"/>
              <a:t>, 17-09-2022, SCP 2018) </a:t>
            </a:r>
            <a:endParaRPr lang="nl-NL"/>
          </a:p>
          <a:p>
            <a:endParaRPr lang="en-US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FD5F7-7B92-4FE4-B4C8-B5876E1E210B}" type="slidenum"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38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ronde 2 </a:t>
            </a:r>
            <a:r>
              <a:rPr lang="en-US" err="1"/>
              <a:t>gaat</a:t>
            </a:r>
            <a:r>
              <a:rPr lang="en-US"/>
              <a:t> het heel </a:t>
            </a:r>
            <a:r>
              <a:rPr lang="en-US" err="1"/>
              <a:t>concreet</a:t>
            </a:r>
            <a:r>
              <a:rPr lang="en-US"/>
              <a:t> over </a:t>
            </a:r>
            <a:r>
              <a:rPr lang="en-US" err="1"/>
              <a:t>armoede</a:t>
            </a:r>
            <a:r>
              <a:rPr lang="en-US"/>
              <a:t>. </a:t>
            </a:r>
            <a:r>
              <a:rPr lang="en-US" err="1"/>
              <a:t>Leerlingen</a:t>
            </a:r>
            <a:r>
              <a:rPr lang="en-US"/>
              <a:t> ‘</a:t>
            </a:r>
            <a:r>
              <a:rPr lang="en-US" err="1"/>
              <a:t>onderzoeken</a:t>
            </a:r>
            <a:r>
              <a:rPr lang="en-US"/>
              <a:t>’ zo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concreet</a:t>
            </a:r>
            <a:r>
              <a:rPr lang="en-US"/>
              <a:t> </a:t>
            </a:r>
            <a:r>
              <a:rPr lang="en-US" err="1"/>
              <a:t>maatschappelijk</a:t>
            </a:r>
            <a:r>
              <a:rPr lang="en-US"/>
              <a:t> </a:t>
            </a:r>
            <a:r>
              <a:rPr lang="en-US" err="1"/>
              <a:t>vraagstuk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leven</a:t>
            </a:r>
            <a:r>
              <a:rPr lang="en-US"/>
              <a:t> </a:t>
            </a:r>
            <a:r>
              <a:rPr lang="en-US" err="1"/>
              <a:t>zich</a:t>
            </a:r>
            <a:r>
              <a:rPr lang="en-US"/>
              <a:t> in in </a:t>
            </a:r>
            <a:r>
              <a:rPr lang="en-US" err="1"/>
              <a:t>verschillende</a:t>
            </a:r>
            <a:r>
              <a:rPr lang="en-US"/>
              <a:t> </a:t>
            </a:r>
            <a:r>
              <a:rPr lang="en-US" err="1"/>
              <a:t>perspectieven</a:t>
            </a:r>
            <a:r>
              <a:rPr lang="en-US"/>
              <a:t>. </a:t>
            </a:r>
            <a:endParaRPr lang="nl-NL"/>
          </a:p>
          <a:p>
            <a:endParaRPr lang="en-US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FD5F7-7B92-4FE4-B4C8-B5876E1E210B}" type="slidenum"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229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de </a:t>
            </a:r>
            <a:r>
              <a:rPr lang="en-US" err="1"/>
              <a:t>derde</a:t>
            </a:r>
            <a:r>
              <a:rPr lang="en-US"/>
              <a:t> ronde is het </a:t>
            </a:r>
            <a:r>
              <a:rPr lang="en-US" err="1"/>
              <a:t>onderwerp</a:t>
            </a:r>
            <a:r>
              <a:rPr lang="en-US"/>
              <a:t> wat ‘</a:t>
            </a:r>
            <a:r>
              <a:rPr lang="en-US" err="1"/>
              <a:t>vager</a:t>
            </a:r>
            <a:r>
              <a:rPr lang="en-US"/>
              <a:t>’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zijn</a:t>
            </a:r>
            <a:r>
              <a:rPr lang="en-US"/>
              <a:t> de </a:t>
            </a:r>
            <a:r>
              <a:rPr lang="en-US" err="1"/>
              <a:t>rollen</a:t>
            </a:r>
            <a:r>
              <a:rPr lang="en-US"/>
              <a:t> </a:t>
            </a:r>
            <a:r>
              <a:rPr lang="en-US" err="1"/>
              <a:t>ook</a:t>
            </a:r>
            <a:r>
              <a:rPr lang="en-US"/>
              <a:t> wat abstracter. </a:t>
            </a:r>
            <a:r>
              <a:rPr lang="en-US" err="1"/>
              <a:t>Deze</a:t>
            </a:r>
            <a:r>
              <a:rPr lang="en-US"/>
              <a:t> ronde is </a:t>
            </a:r>
            <a:r>
              <a:rPr lang="en-US" err="1"/>
              <a:t>vooral</a:t>
            </a:r>
            <a:r>
              <a:rPr lang="en-US"/>
              <a:t> </a:t>
            </a:r>
            <a:r>
              <a:rPr lang="en-US" err="1"/>
              <a:t>bedoeld</a:t>
            </a:r>
            <a:r>
              <a:rPr lang="en-US"/>
              <a:t> </a:t>
            </a:r>
            <a:r>
              <a:rPr lang="en-US" err="1"/>
              <a:t>voor</a:t>
            </a:r>
            <a:r>
              <a:rPr lang="en-US"/>
              <a:t> maw in havo5, vwo5, 6. </a:t>
            </a:r>
            <a:endParaRPr lang="nl-NL"/>
          </a:p>
          <a:p>
            <a:endParaRPr lang="en-US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FD5F7-7B92-4FE4-B4C8-B5876E1E210B}" type="slidenum"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6666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Met </a:t>
            </a:r>
            <a:r>
              <a:rPr lang="en-US" err="1"/>
              <a:t>deze</a:t>
            </a:r>
            <a:r>
              <a:rPr lang="en-US"/>
              <a:t> </a:t>
            </a:r>
            <a:r>
              <a:rPr lang="en-US" err="1"/>
              <a:t>dia</a:t>
            </a:r>
            <a:r>
              <a:rPr lang="en-US"/>
              <a:t> kan </a:t>
            </a:r>
            <a:r>
              <a:rPr lang="en-US" err="1"/>
              <a:t>ook</a:t>
            </a:r>
            <a:r>
              <a:rPr lang="en-US"/>
              <a:t> </a:t>
            </a:r>
            <a:r>
              <a:rPr lang="en-US" err="1"/>
              <a:t>kort</a:t>
            </a:r>
            <a:r>
              <a:rPr lang="en-US"/>
              <a:t> </a:t>
            </a:r>
            <a:r>
              <a:rPr lang="en-US" err="1"/>
              <a:t>sociaal-wetenschappelijk</a:t>
            </a:r>
            <a:r>
              <a:rPr lang="en-US"/>
              <a:t> </a:t>
            </a:r>
            <a:r>
              <a:rPr lang="en-US" err="1"/>
              <a:t>onderzoek</a:t>
            </a:r>
            <a:r>
              <a:rPr lang="en-US"/>
              <a:t> </a:t>
            </a:r>
            <a:r>
              <a:rPr lang="en-US" err="1"/>
              <a:t>weer</a:t>
            </a:r>
            <a:r>
              <a:rPr lang="en-US"/>
              <a:t> even </a:t>
            </a:r>
            <a:r>
              <a:rPr lang="en-US" err="1"/>
              <a:t>worden</a:t>
            </a:r>
            <a:r>
              <a:rPr lang="en-US"/>
              <a:t> </a:t>
            </a:r>
            <a:r>
              <a:rPr lang="en-US" err="1"/>
              <a:t>toegelicht</a:t>
            </a:r>
            <a:r>
              <a:rPr lang="en-US"/>
              <a:t>.</a:t>
            </a:r>
            <a:endParaRPr lang="nl-NL"/>
          </a:p>
          <a:p>
            <a:endParaRPr lang="en-US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FD5F7-7B92-4FE4-B4C8-B5876E1E210B}" type="slidenum"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7680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D1A14-B5B0-79CD-FC97-CF6588F02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5E761-54C6-2044-81C2-E3F85309CA15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9596A-B991-FCE9-140C-F092E98ED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EC147-12FE-737A-5DF9-B42BD90F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6B103-A67B-C14E-B60D-5E70908F24F3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52560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0C4E2-608F-3A4B-F301-938A4AE1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E9981-B60A-3844-8053-B9B548138929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4E068-35C8-6A95-57A8-B719CE1D7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49E46-04DE-0BF6-EE45-C636F08A8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5A974-57CB-7A47-A336-1BD8900C097F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3172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B3CAB-6273-32DC-52CB-9ACB42B7A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12B5F-9F87-B84C-A20D-85786E78D5B2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C99DE-4C7D-6F26-A9C9-FFAF3D14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64C45-50B2-3C26-C5C6-6A9F2367F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C325B-F604-E54C-86CF-9366CDAE9EA4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8987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31469-E5AC-CC1E-FA72-8C2D9A84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6774B-E6A9-AF48-83DD-3749E1EB351B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C79A1-D156-5E70-B754-73C6EDE8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1DF0B-AB50-7412-F78F-A4433B5F7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0E022-34AB-C741-B0E3-6403D3DB7874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9710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3799B-4F5B-38C2-09BD-19DD512C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029BE-5E72-C74C-B086-7906F4EE176A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FA5E2-44EF-B31F-F92E-14E19091E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087C8-91F1-14BE-1A75-DAFA2BCC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C3FA-1715-4341-BE01-02D7D1AB432C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8545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AA9A59-4CAA-7285-CA03-5D6C7417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4D8FA-A21D-0944-987E-80020BCA135F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2C2E0B-3CE9-2135-8CB7-CBF71C826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8E21E76-A178-30D9-7F6A-FD487B11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D361A-3ABE-7B42-8577-C761BC600A84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13590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D3AE830-0266-8891-68A1-71EE0326B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00CA0-4836-7F40-B91C-F0BFB928BA33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0AEBE6-8C4F-9EB0-C1B9-893C00BDF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5C0E80A-3B5F-E31C-36E6-5FFC855E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A8EF1-444B-5A41-BC8E-183BA36CEAAA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6663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7D6C470-D8BA-B51E-CBBD-B40ECF82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2CB08-3EAE-D844-B3D6-A2D6A1C8D008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3D6E8A9-6B49-18F1-23E9-438DB42F2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C105D1B-AB26-441B-1D80-3A82B134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A8DA3-E116-9A4C-B7B8-CC3D00AF95B6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2616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3912E20-B09A-B4EE-0C39-654FDE040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EBDA4-3D68-D94D-8053-EF330AA3575A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BC29E8C-69AC-B6F5-5554-7BCAFA9A9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EB98D-CEAF-F5A1-0C01-91E82B30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0B35-7B60-3F40-8937-D77ACE226D6D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2950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96AF07-0BC9-6A3D-B4D3-178CF675C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6E077-F9A3-494F-91FE-5CA9B4655A69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2033C3-50BD-A97E-34DD-241D96257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39738F-0C94-7FC0-2DB5-92FD2054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AF02A-A666-1B49-B722-5DD7A280789C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94920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A0E76D-53CA-5BDC-C04A-8AA41F24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D8D27-A018-5647-88AF-F37799E33D0B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49ECC6-6489-30FF-5C50-8710BE05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65F124-1BD6-B825-5B15-03ACE821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5C029-56FD-6242-B9E4-4C2EEEADEA27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0607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4841044-B91F-79CC-20A9-5A976CC3BD2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1B58EBC-BCA9-9D97-A100-8DC5FCDC81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4B110-5CEA-02C4-575E-DCF2AC11B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BACC5A6-72B9-784E-B972-91389EA120B3}" type="datetimeFigureOut">
              <a:rPr lang="en-US" altLang="nl-NL"/>
              <a:pPr>
                <a:defRPr/>
              </a:pPr>
              <a:t>9/5/24</a:t>
            </a:fld>
            <a:endParaRPr lang="en-US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1BD04-5A11-1AF9-F22C-32EF82CA5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8392E-0440-9EC2-02DE-0A8E96B35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2D28ECF-B66E-CC43-873D-8ACA75F63D72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WFhslG00w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os.nl/collectie/13951/video/2491092-dit-was-prinsjesda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os.nl/artikel/2488632-demissionair-kabinet-bereikt-akkoord-over-begroting-kaag-noemt-het-evenwichti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D7F0790-8F83-F390-655E-4E5A9D9594FC}"/>
              </a:ext>
            </a:extLst>
          </p:cNvPr>
          <p:cNvSpPr txBox="1">
            <a:spLocks/>
          </p:cNvSpPr>
          <p:nvPr/>
        </p:nvSpPr>
        <p:spPr bwMode="auto">
          <a:xfrm>
            <a:off x="598489" y="2570664"/>
            <a:ext cx="79914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fontAlgn="base" latinLnBrk="0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Prinsjesdag</a:t>
            </a:r>
            <a:r>
              <a:rPr lang="en-US" dirty="0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 2024</a:t>
            </a:r>
            <a:endParaRPr lang="en-US" dirty="0">
              <a:solidFill>
                <a:schemeClr val="bg1"/>
              </a:solidFill>
              <a:ea typeface="+mj-ea"/>
              <a:cs typeface="Calibri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AD8568-403C-DB8C-119C-583CCD668D63}"/>
              </a:ext>
            </a:extLst>
          </p:cNvPr>
          <p:cNvSpPr txBox="1">
            <a:spLocks/>
          </p:cNvSpPr>
          <p:nvPr/>
        </p:nvSpPr>
        <p:spPr bwMode="auto">
          <a:xfrm>
            <a:off x="598489" y="3219972"/>
            <a:ext cx="7991475" cy="137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marL="342900" indent="-342900" algn="l" defTabSz="609585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indent="-285750" algn="l" defTabSz="609585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indent="-228600" algn="l" defTabSz="609585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indent="-228600" algn="l" defTabSz="609585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indent="-228600" algn="l" defTabSz="609585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indent="-228600" algn="l" defTabSz="121917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indent="-228600" algn="l" defTabSz="121917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indent="-228600" algn="l" defTabSz="121917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indent="-228600" algn="l" defTabSz="121917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nl-NL" altLang="nl-NL" dirty="0">
                <a:solidFill>
                  <a:schemeClr val="bg1"/>
                </a:solidFill>
                <a:latin typeface="Calibri"/>
                <a:ea typeface="ＭＳ Ｐゴシック"/>
                <a:cs typeface="Calibri"/>
              </a:rPr>
              <a:t>Rollendebat</a:t>
            </a:r>
            <a:endParaRPr lang="nl-NL" altLang="nl-NL" dirty="0">
              <a:solidFill>
                <a:schemeClr val="bg1"/>
              </a:solidFill>
              <a:latin typeface="Calibri"/>
              <a:ea typeface="ＭＳ Ｐゴシック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1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7A03-DC96-A2DB-0368-88241BDD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75" y="300321"/>
            <a:ext cx="7983790" cy="639763"/>
          </a:xfrm>
        </p:spPr>
        <p:txBody>
          <a:bodyPr rtlCol="0">
            <a:normAutofit fontScale="90000"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Welke</a:t>
            </a:r>
            <a:r>
              <a:rPr lang="en-US" dirty="0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dag</a:t>
            </a:r>
            <a:r>
              <a:rPr lang="en-US" dirty="0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?</a:t>
            </a:r>
            <a:endParaRPr lang="en-US" dirty="0">
              <a:solidFill>
                <a:schemeClr val="bg1"/>
              </a:solidFill>
              <a:ea typeface="+mj-ea"/>
              <a:cs typeface="Calibri"/>
            </a:endParaRPr>
          </a:p>
        </p:txBody>
      </p:sp>
      <p:sp>
        <p:nvSpPr>
          <p:cNvPr id="3" name="Tekstballon: rechthoek met afgeronde hoeken 2">
            <a:extLst>
              <a:ext uri="{FF2B5EF4-FFF2-40B4-BE49-F238E27FC236}">
                <a16:creationId xmlns:a16="http://schemas.microsoft.com/office/drawing/2014/main" id="{CA356800-63B4-662A-6535-08E96DAC518D}"/>
              </a:ext>
            </a:extLst>
          </p:cNvPr>
          <p:cNvSpPr/>
          <p:nvPr/>
        </p:nvSpPr>
        <p:spPr>
          <a:xfrm>
            <a:off x="3895686" y="1282383"/>
            <a:ext cx="2346429" cy="1079133"/>
          </a:xfrm>
          <a:prstGeom prst="wedgeRoundRectCallou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ballon: rechthoek met afgeronde hoeken 3">
            <a:extLst>
              <a:ext uri="{FF2B5EF4-FFF2-40B4-BE49-F238E27FC236}">
                <a16:creationId xmlns:a16="http://schemas.microsoft.com/office/drawing/2014/main" id="{469B368D-864E-7165-7AE9-F58D00EE9738}"/>
              </a:ext>
            </a:extLst>
          </p:cNvPr>
          <p:cNvSpPr/>
          <p:nvPr/>
        </p:nvSpPr>
        <p:spPr>
          <a:xfrm>
            <a:off x="318518" y="2150217"/>
            <a:ext cx="3034346" cy="1269632"/>
          </a:xfrm>
          <a:prstGeom prst="wedgeRoundRectCallou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ballon: rechthoek met afgeronde hoeken 4">
            <a:extLst>
              <a:ext uri="{FF2B5EF4-FFF2-40B4-BE49-F238E27FC236}">
                <a16:creationId xmlns:a16="http://schemas.microsoft.com/office/drawing/2014/main" id="{97516A79-C1FF-AC31-8574-536A89979175}"/>
              </a:ext>
            </a:extLst>
          </p:cNvPr>
          <p:cNvSpPr/>
          <p:nvPr/>
        </p:nvSpPr>
        <p:spPr>
          <a:xfrm>
            <a:off x="7441102" y="1536383"/>
            <a:ext cx="1468013" cy="1269632"/>
          </a:xfrm>
          <a:prstGeom prst="wedgeRoundRectCallou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8AEA63A-6F26-15E8-296E-69031C16E2FF}"/>
              </a:ext>
            </a:extLst>
          </p:cNvPr>
          <p:cNvSpPr txBox="1"/>
          <p:nvPr/>
        </p:nvSpPr>
        <p:spPr>
          <a:xfrm>
            <a:off x="316872" y="2152874"/>
            <a:ext cx="3039247" cy="13157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100" dirty="0">
                <a:latin typeface="Calibri"/>
                <a:ea typeface="Calibri"/>
                <a:cs typeface="Calibri"/>
              </a:rPr>
              <a:t>‘Ik vergeet altijd het verschil tussen Prinsjesdag en Valentijnsdag’</a:t>
            </a:r>
          </a:p>
          <a:p>
            <a:pPr algn="l"/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DE240F9-B861-18C5-D7C9-71D689D013F7}"/>
              </a:ext>
            </a:extLst>
          </p:cNvPr>
          <p:cNvSpPr txBox="1"/>
          <p:nvPr/>
        </p:nvSpPr>
        <p:spPr>
          <a:xfrm>
            <a:off x="7427341" y="1534139"/>
            <a:ext cx="1581786" cy="13157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100" dirty="0">
                <a:latin typeface="Calibri"/>
                <a:ea typeface="Calibri"/>
                <a:cs typeface="Calibri"/>
              </a:rPr>
              <a:t>‘Hebben we vrij met Prinsjesdag?’</a:t>
            </a:r>
          </a:p>
          <a:p>
            <a:pPr algn="l"/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D9BA734-0BD4-1AA6-D901-5D2C7F610BFD}"/>
              </a:ext>
            </a:extLst>
          </p:cNvPr>
          <p:cNvSpPr txBox="1"/>
          <p:nvPr/>
        </p:nvSpPr>
        <p:spPr>
          <a:xfrm>
            <a:off x="4443363" y="3208550"/>
            <a:ext cx="2529002" cy="13157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100" dirty="0">
                <a:latin typeface="Calibri"/>
                <a:ea typeface="Calibri"/>
                <a:cs typeface="Calibri"/>
              </a:rPr>
              <a:t>Wel dit jaar voor het eerst met het nieuwe kabinet</a:t>
            </a:r>
          </a:p>
          <a:p>
            <a:pPr algn="l"/>
            <a:endParaRPr lang="nl-NL" dirty="0"/>
          </a:p>
        </p:txBody>
      </p:sp>
      <p:sp>
        <p:nvSpPr>
          <p:cNvPr id="10" name="Tekstballon: rechthoek met afgeronde hoeken 9">
            <a:extLst>
              <a:ext uri="{FF2B5EF4-FFF2-40B4-BE49-F238E27FC236}">
                <a16:creationId xmlns:a16="http://schemas.microsoft.com/office/drawing/2014/main" id="{F274F16A-5EC1-5264-F3B1-AC942F75A6C4}"/>
              </a:ext>
            </a:extLst>
          </p:cNvPr>
          <p:cNvSpPr/>
          <p:nvPr/>
        </p:nvSpPr>
        <p:spPr>
          <a:xfrm>
            <a:off x="4414269" y="3039217"/>
            <a:ext cx="2515762" cy="1269632"/>
          </a:xfrm>
          <a:prstGeom prst="wedgeRoundRectCallou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06212D2-5E69-5FD5-6ADB-76A31E13A045}"/>
              </a:ext>
            </a:extLst>
          </p:cNvPr>
          <p:cNvSpPr txBox="1"/>
          <p:nvPr/>
        </p:nvSpPr>
        <p:spPr>
          <a:xfrm>
            <a:off x="4046832" y="1282858"/>
            <a:ext cx="2356874" cy="13157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100" dirty="0">
                <a:latin typeface="Calibri"/>
                <a:ea typeface="Calibri"/>
                <a:cs typeface="Calibri"/>
              </a:rPr>
              <a:t>Krijgen we dit jaar Prinsjesdag in een nieuw jasje?</a:t>
            </a:r>
          </a:p>
          <a:p>
            <a:pPr algn="l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22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7A03-DC96-A2DB-0368-88241BDD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89" y="300321"/>
            <a:ext cx="7991475" cy="639763"/>
          </a:xfrm>
        </p:spPr>
        <p:txBody>
          <a:bodyPr rtlCol="0">
            <a:normAutofit fontScale="90000"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Prinsjesdag</a:t>
            </a:r>
            <a:endParaRPr lang="en-US" dirty="0">
              <a:solidFill>
                <a:schemeClr val="bg1"/>
              </a:solidFill>
              <a:ea typeface="+mj-ea"/>
              <a:cs typeface="Calibri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17C7014-7527-A637-99E8-F95A7CA1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89" y="1200151"/>
            <a:ext cx="7991475" cy="3394075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lnSpc>
                <a:spcPct val="150000"/>
              </a:lnSpc>
              <a:buNone/>
            </a:pPr>
            <a:r>
              <a:rPr lang="nl-NL" sz="2000" dirty="0">
                <a:latin typeface="Arial"/>
                <a:ea typeface="ＭＳ Ｐゴシック"/>
                <a:cs typeface="Arial"/>
              </a:rPr>
              <a:t>• </a:t>
            </a:r>
            <a:r>
              <a:rPr lang="nl-NL" sz="2000" dirty="0">
                <a:latin typeface="Calibri"/>
                <a:ea typeface="ＭＳ Ｐゴシック"/>
                <a:cs typeface="Calibri"/>
              </a:rPr>
              <a:t>De koning spreekt op </a:t>
            </a:r>
            <a:r>
              <a:rPr lang="nl-NL" sz="2000" dirty="0">
                <a:latin typeface="Calibri"/>
                <a:ea typeface="ＭＳ Ｐゴシック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Prinsjesdag</a:t>
            </a:r>
            <a:r>
              <a:rPr lang="nl-NL" sz="2000" dirty="0">
                <a:latin typeface="Calibri"/>
                <a:ea typeface="ＭＳ Ｐゴシック"/>
                <a:cs typeface="Calibri"/>
              </a:rPr>
              <a:t> de troonrede uit, daarna biedt de minister van Financiën “het koffertje” met de rijksbegroting aan aan de Tweede Kamer</a:t>
            </a:r>
          </a:p>
          <a:p>
            <a:pPr>
              <a:lnSpc>
                <a:spcPct val="150000"/>
              </a:lnSpc>
              <a:buNone/>
            </a:pPr>
            <a:r>
              <a:rPr lang="nl-NL" sz="2000" dirty="0">
                <a:latin typeface="Arial"/>
                <a:ea typeface="ＭＳ Ｐゴシック"/>
                <a:cs typeface="Arial"/>
              </a:rPr>
              <a:t>• </a:t>
            </a:r>
            <a:r>
              <a:rPr lang="nl-NL" sz="2000" dirty="0">
                <a:latin typeface="Calibri"/>
                <a:ea typeface="ＭＳ Ｐゴシック"/>
                <a:cs typeface="Calibri"/>
              </a:rPr>
              <a:t>Het heeft alles te maken met politiek en maatschappelijk geluk</a:t>
            </a:r>
          </a:p>
          <a:p>
            <a:pPr>
              <a:lnSpc>
                <a:spcPct val="150000"/>
              </a:lnSpc>
              <a:buNone/>
            </a:pPr>
            <a:r>
              <a:rPr lang="nl-NL" sz="2000" dirty="0">
                <a:latin typeface="Arial"/>
                <a:ea typeface="ＭＳ Ｐゴシック"/>
                <a:cs typeface="Arial"/>
              </a:rPr>
              <a:t>• </a:t>
            </a:r>
            <a:r>
              <a:rPr lang="nl-NL" sz="2000" dirty="0">
                <a:latin typeface="Calibri"/>
                <a:ea typeface="ＭＳ Ｐゴシック"/>
                <a:cs typeface="Calibri"/>
              </a:rPr>
              <a:t>Er zijn dus ook verschillende ideeën over de plannen (</a:t>
            </a:r>
            <a:r>
              <a:rPr lang="nl-NL" sz="2000" dirty="0">
                <a:latin typeface="Calibri"/>
                <a:ea typeface="ＭＳ Ｐゴシック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terugblik 2023</a:t>
            </a:r>
            <a:r>
              <a:rPr lang="nl-NL" sz="2000" dirty="0">
                <a:latin typeface="Calibri"/>
                <a:ea typeface="ＭＳ Ｐゴシック"/>
                <a:cs typeface="Calibri"/>
              </a:rPr>
              <a:t>)</a:t>
            </a:r>
            <a:endParaRPr lang="nl-NL" sz="2000" dirty="0">
              <a:latin typeface="Calibri"/>
              <a:ea typeface="ＭＳ Ｐゴシック"/>
            </a:endParaRPr>
          </a:p>
          <a:p>
            <a:pPr>
              <a:lnSpc>
                <a:spcPct val="150000"/>
              </a:lnSpc>
              <a:buNone/>
            </a:pPr>
            <a:endParaRPr lang="nl-NL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283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7A03-DC96-A2DB-0368-88241BDD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89" y="300321"/>
            <a:ext cx="7991475" cy="639763"/>
          </a:xfrm>
        </p:spPr>
        <p:txBody>
          <a:bodyPr rtlCol="0">
            <a:normAutofit fontScale="90000"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Prinsjesdag</a:t>
            </a:r>
            <a:r>
              <a:rPr lang="en-US" dirty="0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rollendebat</a:t>
            </a:r>
            <a:endParaRPr lang="en-US" dirty="0">
              <a:solidFill>
                <a:schemeClr val="bg1"/>
              </a:solidFill>
              <a:ea typeface="+mj-ea"/>
              <a:cs typeface="Calibri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17C7014-7527-A637-99E8-F95A7CA1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89" y="1200151"/>
            <a:ext cx="8402388" cy="3394075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lnSpc>
                <a:spcPct val="150000"/>
              </a:lnSpc>
              <a:buNone/>
            </a:pPr>
            <a:r>
              <a:rPr lang="nl-NL" sz="2000" dirty="0">
                <a:latin typeface="Arial"/>
                <a:ea typeface="ＭＳ Ｐゴシック"/>
                <a:cs typeface="Arial"/>
              </a:rPr>
              <a:t>• </a:t>
            </a:r>
            <a:r>
              <a:rPr lang="nl-NL" sz="2000" dirty="0">
                <a:latin typeface="Calibri"/>
                <a:ea typeface="ＭＳ Ｐゴシック"/>
                <a:cs typeface="Calibri"/>
              </a:rPr>
              <a:t>Het lokaal is een fictieve markt</a:t>
            </a:r>
          </a:p>
          <a:p>
            <a:pPr>
              <a:lnSpc>
                <a:spcPct val="150000"/>
              </a:lnSpc>
              <a:buNone/>
            </a:pPr>
            <a:r>
              <a:rPr lang="nl-NL" sz="2000" dirty="0">
                <a:latin typeface="Arial"/>
                <a:ea typeface="ＭＳ Ｐゴシック"/>
                <a:cs typeface="Arial"/>
              </a:rPr>
              <a:t>• </a:t>
            </a:r>
            <a:r>
              <a:rPr lang="nl-NL" sz="2000" dirty="0">
                <a:latin typeface="Calibri"/>
                <a:ea typeface="ＭＳ Ｐゴシック"/>
                <a:cs typeface="Calibri"/>
              </a:rPr>
              <a:t>Iedereen krijgt een rol toebedeeld</a:t>
            </a:r>
          </a:p>
          <a:p>
            <a:pPr>
              <a:lnSpc>
                <a:spcPct val="150000"/>
              </a:lnSpc>
              <a:buNone/>
            </a:pPr>
            <a:r>
              <a:rPr lang="nl-NL" sz="2000" dirty="0">
                <a:latin typeface="Arial"/>
                <a:ea typeface="ＭＳ Ｐゴシック"/>
                <a:cs typeface="Arial"/>
              </a:rPr>
              <a:t>• </a:t>
            </a:r>
            <a:r>
              <a:rPr lang="nl-NL" sz="2000" dirty="0">
                <a:latin typeface="Calibri"/>
                <a:ea typeface="ＭＳ Ｐゴシック"/>
                <a:cs typeface="Calibri"/>
              </a:rPr>
              <a:t>Er zijn verschillende rondes</a:t>
            </a:r>
          </a:p>
          <a:p>
            <a:pPr>
              <a:lnSpc>
                <a:spcPct val="150000"/>
              </a:lnSpc>
              <a:buNone/>
            </a:pPr>
            <a:r>
              <a:rPr lang="nl-NL" sz="2000" dirty="0">
                <a:latin typeface="Arial"/>
                <a:ea typeface="ＭＳ Ｐゴシック"/>
                <a:cs typeface="Arial"/>
              </a:rPr>
              <a:t>• </a:t>
            </a:r>
            <a:r>
              <a:rPr lang="nl-NL" sz="2000" dirty="0">
                <a:latin typeface="Calibri"/>
                <a:ea typeface="ＭＳ Ｐゴシック"/>
                <a:cs typeface="Calibri"/>
              </a:rPr>
              <a:t>Eén journalist en die gaat mensen vragen stellen (en reageer dan vanuit je rol)</a:t>
            </a:r>
            <a:endParaRPr lang="nl-NL" sz="2000" dirty="0">
              <a:latin typeface="Calibri"/>
              <a:ea typeface="ＭＳ Ｐゴシック"/>
            </a:endParaRPr>
          </a:p>
          <a:p>
            <a:pPr>
              <a:lnSpc>
                <a:spcPct val="150000"/>
              </a:lnSpc>
              <a:buNone/>
            </a:pPr>
            <a:endParaRPr lang="nl-NL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449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7A03-DC96-A2DB-0368-88241BDD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89" y="300321"/>
            <a:ext cx="7991475" cy="639763"/>
          </a:xfrm>
        </p:spPr>
        <p:txBody>
          <a:bodyPr rtlCol="0">
            <a:normAutofit fontScale="90000"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Ronde 1 - </a:t>
            </a:r>
            <a:r>
              <a:rPr lang="en-US" dirty="0" err="1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plannen</a:t>
            </a:r>
            <a:endParaRPr lang="en-US" dirty="0">
              <a:solidFill>
                <a:schemeClr val="bg1"/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17C7014-7527-A637-99E8-F95A7CA1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89" y="1200151"/>
            <a:ext cx="7991475" cy="3394075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VVD-stemmer </a:t>
            </a:r>
            <a:endParaRPr lang="nl-NL" sz="2400" dirty="0">
              <a:cs typeface="Calibri"/>
            </a:endParaRPr>
          </a:p>
          <a:p>
            <a:pPr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Niet-stemmer </a:t>
            </a:r>
            <a:endParaRPr lang="nl-NL" sz="2400" dirty="0">
              <a:cs typeface="Calibri"/>
            </a:endParaRPr>
          </a:p>
          <a:p>
            <a:pPr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Vrouw </a:t>
            </a:r>
            <a:endParaRPr lang="nl-NL" sz="2400" dirty="0">
              <a:cs typeface="Calibri"/>
            </a:endParaRPr>
          </a:p>
          <a:p>
            <a:pPr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Lezer van Nederlands Dagblad </a:t>
            </a:r>
            <a:endParaRPr lang="nl-NL" sz="2400" dirty="0">
              <a:cs typeface="Calibri"/>
            </a:endParaRPr>
          </a:p>
          <a:p>
            <a:pPr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Iemand met mbo-diploma </a:t>
            </a:r>
            <a:endParaRPr lang="nl-NL" sz="2400" dirty="0">
              <a:cs typeface="Calibri"/>
            </a:endParaRPr>
          </a:p>
          <a:p>
            <a:pPr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Hart van NL-kijker </a:t>
            </a:r>
            <a:endParaRPr lang="nl-NL" sz="2400" dirty="0">
              <a:cs typeface="Calibri"/>
            </a:endParaRPr>
          </a:p>
          <a:p>
            <a:pPr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Iemand met havo- of vwo-diploma </a:t>
            </a:r>
            <a:endParaRPr lang="nl-NL" sz="2400" dirty="0">
              <a:cs typeface="Calibri"/>
            </a:endParaRPr>
          </a:p>
          <a:p>
            <a:pPr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Lezer van Telegraaf </a:t>
            </a:r>
            <a:endParaRPr lang="nl-NL" sz="2400" dirty="0">
              <a:cs typeface="Calibri"/>
            </a:endParaRPr>
          </a:p>
          <a:p>
            <a:pPr>
              <a:buNone/>
            </a:pPr>
            <a:endParaRPr lang="nl-NL" sz="1800" dirty="0">
              <a:latin typeface="Calibri"/>
              <a:ea typeface="ＭＳ Ｐゴシック"/>
              <a:cs typeface="Calibri"/>
            </a:endParaRPr>
          </a:p>
          <a:p>
            <a:pPr>
              <a:buNone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Vraag: wat vindt u van de uitgelekte </a:t>
            </a:r>
            <a:br>
              <a:rPr lang="nl-NL" sz="1800" dirty="0">
                <a:cs typeface="Calibri"/>
              </a:rPr>
            </a:br>
            <a:r>
              <a:rPr lang="nl-NL" sz="1800" dirty="0">
                <a:latin typeface="Calibri"/>
                <a:ea typeface="ＭＳ Ｐゴシック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plannen</a:t>
            </a:r>
            <a:r>
              <a:rPr lang="nl-NL" sz="1800" dirty="0">
                <a:latin typeface="Calibri"/>
                <a:ea typeface="ＭＳ Ｐゴシック"/>
                <a:cs typeface="Calibri"/>
              </a:rPr>
              <a:t> (meer doen tegen armoede, </a:t>
            </a:r>
            <a:br>
              <a:rPr lang="nl-NL" sz="1800" dirty="0">
                <a:cs typeface="Calibri"/>
              </a:rPr>
            </a:br>
            <a:r>
              <a:rPr lang="nl-NL" sz="1800" dirty="0">
                <a:latin typeface="Calibri"/>
                <a:ea typeface="ＭＳ Ｐゴシック"/>
                <a:cs typeface="Calibri"/>
              </a:rPr>
              <a:t>accijns op sigaretten verhogen)?</a:t>
            </a:r>
          </a:p>
          <a:p>
            <a:pPr>
              <a:buNone/>
            </a:pPr>
            <a:endParaRPr lang="nl-NL" sz="1800" dirty="0">
              <a:cs typeface="Calibri"/>
            </a:endParaRPr>
          </a:p>
        </p:txBody>
      </p:sp>
      <p:pic>
        <p:nvPicPr>
          <p:cNvPr id="3" name="Afbeelding 2" descr="Afbeelding met tekst, schermopname, scherm, diagram&#10;&#10;Automatisch gegenereerde beschrijving">
            <a:extLst>
              <a:ext uri="{FF2B5EF4-FFF2-40B4-BE49-F238E27FC236}">
                <a16:creationId xmlns:a16="http://schemas.microsoft.com/office/drawing/2014/main" id="{017DFECC-2E50-1728-7704-5B1E39944E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2139" y="743733"/>
            <a:ext cx="4305729" cy="439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0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7A03-DC96-A2DB-0368-88241BDD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89" y="300321"/>
            <a:ext cx="7991475" cy="639763"/>
          </a:xfrm>
        </p:spPr>
        <p:txBody>
          <a:bodyPr rtlCol="0">
            <a:normAutofit fontScale="90000"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Ronde 2 - </a:t>
            </a:r>
            <a:r>
              <a:rPr lang="en-US" dirty="0" err="1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armoede</a:t>
            </a:r>
            <a:endParaRPr lang="en-US" dirty="0">
              <a:solidFill>
                <a:schemeClr val="bg1"/>
              </a:solidFill>
              <a:ea typeface="+mj-ea"/>
              <a:cs typeface="Calibri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17C7014-7527-A637-99E8-F95A7CA1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89" y="1200151"/>
            <a:ext cx="7991475" cy="3394075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SP'er in de Tweede Kamer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Medewerker Voedselbank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Politicus lokale partij (in de gemeenteraad)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Directeur supermarkt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Ouder in de bijstand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VVD'er in de Tweede Kamer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Minister voor Armoedebeleid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Vrachtwagenchauffeur</a:t>
            </a:r>
            <a:endParaRPr lang="nl-NL" sz="1800" dirty="0">
              <a:cs typeface="Calibri"/>
            </a:endParaRPr>
          </a:p>
          <a:p>
            <a:pPr>
              <a:buNone/>
            </a:pPr>
            <a:endParaRPr lang="nl-NL" sz="1800" dirty="0">
              <a:latin typeface="Calibri"/>
              <a:ea typeface="ＭＳ Ｐゴシック"/>
              <a:cs typeface="Calibri"/>
            </a:endParaRPr>
          </a:p>
          <a:p>
            <a:pPr>
              <a:buNone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Vraag: hoe moeten we omgaan met armoede? </a:t>
            </a:r>
            <a:endParaRPr lang="nl-NL" sz="1800" dirty="0">
              <a:cs typeface="Calibri"/>
            </a:endParaRPr>
          </a:p>
          <a:p>
            <a:pPr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131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7A03-DC96-A2DB-0368-88241BDD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89" y="300321"/>
            <a:ext cx="7991475" cy="639763"/>
          </a:xfrm>
        </p:spPr>
        <p:txBody>
          <a:bodyPr rtlCol="0">
            <a:normAutofit fontScale="90000"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Ronde 3 - </a:t>
            </a:r>
            <a:r>
              <a:rPr lang="en-US" err="1">
                <a:solidFill>
                  <a:schemeClr val="bg1"/>
                </a:solidFill>
                <a:latin typeface="Calibri"/>
                <a:ea typeface="+mj-ea"/>
                <a:cs typeface="Calibri"/>
              </a:rPr>
              <a:t>vertrouwen</a:t>
            </a:r>
            <a:endParaRPr lang="en-US" err="1">
              <a:solidFill>
                <a:schemeClr val="bg1"/>
              </a:solidFill>
              <a:ea typeface="+mj-ea"/>
              <a:cs typeface="Calibri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17C7014-7527-A637-99E8-F95A7CA1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89" y="1200151"/>
            <a:ext cx="7991475" cy="3394075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Student die op kamers woont, 18 jaar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Boer, 29 jaar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Tweede Kamerlid,  36 jaar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Docent in het voortgezet onderwijs, 48 jaar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Minister-president Dick Schoof, 67 jaar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Directeur van </a:t>
            </a:r>
            <a:r>
              <a:rPr lang="nl-NL" sz="1800" dirty="0" err="1">
                <a:latin typeface="Calibri"/>
                <a:ea typeface="ＭＳ Ｐゴシック"/>
                <a:cs typeface="Calibri"/>
              </a:rPr>
              <a:t>GreenPeace</a:t>
            </a:r>
            <a:r>
              <a:rPr lang="nl-NL" sz="1800" dirty="0">
                <a:latin typeface="Calibri"/>
                <a:ea typeface="ＭＳ Ｐゴシック"/>
                <a:cs typeface="Calibri"/>
              </a:rPr>
              <a:t>, 58 jaar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Directeur van Philips, 62 jaar </a:t>
            </a:r>
            <a:endParaRPr lang="nl-NL" sz="1800" dirty="0">
              <a:cs typeface="Calibri"/>
            </a:endParaRPr>
          </a:p>
          <a:p>
            <a:pPr marL="385763" indent="-385763">
              <a:buAutoNum type="arabicPeriod"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Grootouder, 72 jaar </a:t>
            </a:r>
            <a:endParaRPr lang="nl-NL" sz="1800" dirty="0">
              <a:cs typeface="Calibri" panose="020F0502020204030204" pitchFamily="34" charset="0"/>
            </a:endParaRPr>
          </a:p>
          <a:p>
            <a:pPr marL="385763" indent="-385763">
              <a:buAutoNum type="arabicPeriod"/>
            </a:pPr>
            <a:endParaRPr lang="nl-NL" sz="1800" dirty="0">
              <a:latin typeface="Calibri"/>
              <a:ea typeface="ＭＳ Ｐゴシック"/>
              <a:cs typeface="Calibri"/>
            </a:endParaRPr>
          </a:p>
          <a:p>
            <a:pPr marL="0" indent="0">
              <a:buNone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Vraag: hebt u vertrouwen in deze regering? </a:t>
            </a:r>
            <a:endParaRPr lang="nl-NL" sz="1800" dirty="0">
              <a:cs typeface="Calibri" panose="020F0502020204030204" pitchFamily="34" charset="0"/>
            </a:endParaRPr>
          </a:p>
          <a:p>
            <a:pPr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585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, schermopname, diagram, lijn&#10;&#10;Automatisch gegenereerde beschrijving">
            <a:extLst>
              <a:ext uri="{FF2B5EF4-FFF2-40B4-BE49-F238E27FC236}">
                <a16:creationId xmlns:a16="http://schemas.microsoft.com/office/drawing/2014/main" id="{2ABDE582-1557-A7F6-F069-1156F60BC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0" y="0"/>
            <a:ext cx="7264066" cy="5143500"/>
          </a:xfrm>
          <a:prstGeom prst="rect">
            <a:avLst/>
          </a:prstGeom>
        </p:spPr>
      </p:pic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17C7014-7527-A637-99E8-F95A7CA1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531" y="1746438"/>
            <a:ext cx="2777515" cy="3394075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buNone/>
            </a:pPr>
            <a:r>
              <a:rPr lang="nl-NL" sz="1800" dirty="0">
                <a:latin typeface="Calibri"/>
                <a:ea typeface="ＭＳ Ｐゴシック"/>
                <a:cs typeface="Calibri"/>
              </a:rPr>
              <a:t>De journalist stelt de vraag: ‘hoeveel vertrouwen heeft u in de regering en de Tweede Kamer?’</a:t>
            </a:r>
          </a:p>
          <a:p>
            <a:pPr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1210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27A03-DC96-A2DB-0368-88241BDD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489" y="300321"/>
            <a:ext cx="7991475" cy="639763"/>
          </a:xfrm>
        </p:spPr>
        <p:txBody>
          <a:bodyPr rtlCol="0">
            <a:normAutofit fontScale="90000"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Evaluatie</a:t>
            </a:r>
            <a: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1,2,3</a:t>
            </a:r>
            <a:endParaRPr lang="en-US" dirty="0">
              <a:solidFill>
                <a:schemeClr val="bg1"/>
              </a:solidFill>
              <a:ea typeface="+mj-ea"/>
              <a:cs typeface="Calibri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17C7014-7527-A637-99E8-F95A7CA1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89" y="1200151"/>
            <a:ext cx="7991475" cy="3394075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  <a:lvl2pPr marL="609585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2pPr>
            <a:lvl3pPr marL="1219170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828754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4pPr>
            <a:lvl5pPr marL="2438339" algn="l" defTabSz="609585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5pPr>
            <a:lvl6pPr marL="3047924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6pPr>
            <a:lvl7pPr marL="3657509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7pPr>
            <a:lvl8pPr marL="4267093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8pPr>
            <a:lvl9pPr marL="4876678" algn="l" defTabSz="121917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nl-NL" sz="2000" dirty="0">
                <a:latin typeface="Calibri"/>
                <a:ea typeface="Calibri"/>
                <a:cs typeface="Calibri"/>
              </a:rPr>
              <a:t>Schrijf op het papier</a:t>
            </a:r>
            <a:endParaRPr lang="nl-NL" sz="2000" dirty="0">
              <a:latin typeface="Calibri"/>
              <a:cs typeface="Calibri"/>
            </a:endParaRPr>
          </a:p>
          <a:p>
            <a:pPr marL="671036" lvl="1" indent="-214313">
              <a:lnSpc>
                <a:spcPct val="150000"/>
              </a:lnSpc>
              <a:buFont typeface="Arial"/>
              <a:buChar char="•"/>
            </a:pPr>
            <a:r>
              <a:rPr lang="nl-NL" sz="2000" dirty="0">
                <a:latin typeface="Calibri"/>
                <a:ea typeface="Calibri"/>
                <a:cs typeface="Calibri"/>
              </a:rPr>
              <a:t>1: je eerste gedachte bij wat je gehoord/gedaan hebt </a:t>
            </a:r>
            <a:endParaRPr lang="nl-NL" sz="2000" dirty="0">
              <a:latin typeface="Calibri"/>
              <a:cs typeface="Calibri"/>
            </a:endParaRPr>
          </a:p>
          <a:p>
            <a:pPr marL="671036" lvl="1" indent="-214313">
              <a:lnSpc>
                <a:spcPct val="150000"/>
              </a:lnSpc>
              <a:buFont typeface="Arial"/>
              <a:buChar char="•"/>
            </a:pPr>
            <a:r>
              <a:rPr lang="nl-NL" sz="2000" dirty="0">
                <a:latin typeface="Calibri"/>
                <a:ea typeface="Calibri"/>
                <a:cs typeface="Calibri"/>
              </a:rPr>
              <a:t>2: twee wensen, suggesties, ideeën die deze les nog beter hadden kunnen maken</a:t>
            </a:r>
            <a:endParaRPr lang="nl-NL" sz="2000" dirty="0">
              <a:latin typeface="Calibri"/>
              <a:cs typeface="Calibri"/>
            </a:endParaRPr>
          </a:p>
          <a:p>
            <a:pPr marL="671036" lvl="1" indent="-214313">
              <a:lnSpc>
                <a:spcPct val="150000"/>
              </a:lnSpc>
              <a:buFont typeface="Arial"/>
              <a:buChar char="•"/>
            </a:pPr>
            <a:r>
              <a:rPr lang="nl-NL" sz="2000" dirty="0">
                <a:latin typeface="Calibri"/>
                <a:ea typeface="Calibri"/>
                <a:cs typeface="Calibri"/>
              </a:rPr>
              <a:t>3: drie zaken die je anders, meer zou willen in de lessen</a:t>
            </a:r>
            <a:br>
              <a:rPr lang="en-US" sz="2000" dirty="0"/>
            </a:br>
            <a:endParaRPr lang="en-US" sz="2000" dirty="0">
              <a:cs typeface="Calibri"/>
            </a:endParaRPr>
          </a:p>
          <a:p>
            <a:pPr>
              <a:lnSpc>
                <a:spcPct val="150000"/>
              </a:lnSpc>
              <a:buNone/>
            </a:pPr>
            <a:endParaRPr lang="nl-NL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88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623</Words>
  <Application>Microsoft Macintosh PowerPoint</Application>
  <PresentationFormat>Diavoorstelling (16:9)</PresentationFormat>
  <Paragraphs>69</Paragraphs>
  <Slides>9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Aptos</vt:lpstr>
      <vt:lpstr>Arial</vt:lpstr>
      <vt:lpstr>Calibri</vt:lpstr>
      <vt:lpstr>Office Theme</vt:lpstr>
      <vt:lpstr>PowerPoint-presentatie</vt:lpstr>
      <vt:lpstr>Welke dag?</vt:lpstr>
      <vt:lpstr>Prinsjesdag</vt:lpstr>
      <vt:lpstr>Prinsjesdag rollendebat</vt:lpstr>
      <vt:lpstr>Ronde 1 - plannen</vt:lpstr>
      <vt:lpstr>Ronde 2 - armoede</vt:lpstr>
      <vt:lpstr>Ronde 3 - vertrouwen</vt:lpstr>
      <vt:lpstr>PowerPoint-presentatie</vt:lpstr>
      <vt:lpstr>Evaluatie 1,2,3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jeoma</dc:creator>
  <cp:lastModifiedBy>E.L. Schra</cp:lastModifiedBy>
  <cp:revision>20</cp:revision>
  <dcterms:created xsi:type="dcterms:W3CDTF">2018-04-27T15:20:47Z</dcterms:created>
  <dcterms:modified xsi:type="dcterms:W3CDTF">2024-09-05T11:12:24Z</dcterms:modified>
</cp:coreProperties>
</file>