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0" r:id="rId2"/>
    <p:sldId id="261" r:id="rId3"/>
    <p:sldId id="262" r:id="rId4"/>
    <p:sldId id="264" r:id="rId5"/>
    <p:sldId id="265" r:id="rId6"/>
    <p:sldId id="266" r:id="rId7"/>
    <p:sldId id="267" r:id="rId8"/>
    <p:sldId id="268" r:id="rId9"/>
    <p:sldId id="269" r:id="rId10"/>
    <p:sldId id="259" r:id="rId11"/>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51"/>
    <p:restoredTop sz="82623"/>
  </p:normalViewPr>
  <p:slideViewPr>
    <p:cSldViewPr snapToGrid="0" snapToObjects="1">
      <p:cViewPr varScale="1">
        <p:scale>
          <a:sx n="114" d="100"/>
          <a:sy n="114" d="100"/>
        </p:scale>
        <p:origin x="824" y="17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ECBF9-DE03-5243-ADB1-9E245D86E9D2}" type="datetimeFigureOut">
              <a:rPr lang="nl-NL" smtClean="0"/>
              <a:t>12-09-2023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D42C3-0A83-B844-888B-4DAA6AF8DFB0}" type="slidenum">
              <a:rPr lang="nl-NL" smtClean="0"/>
              <a:t>‹nr.›</a:t>
            </a:fld>
            <a:endParaRPr lang="nl-NL"/>
          </a:p>
        </p:txBody>
      </p:sp>
    </p:spTree>
    <p:extLst>
      <p:ext uri="{BB962C8B-B14F-4D97-AF65-F5344CB8AC3E}">
        <p14:creationId xmlns:p14="http://schemas.microsoft.com/office/powerpoint/2010/main" val="423828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chemeClr val="dk1"/>
                </a:solidFill>
                <a:latin typeface="Raleway"/>
                <a:ea typeface="Raleway"/>
                <a:cs typeface="Raleway"/>
                <a:sym typeface="Raleway"/>
              </a:rPr>
              <a:t>Deze uitspraak deed ooit een leerling in havo4 en is een mooie opening om leerlingen te vragen wat zij weten over: Prinsjesdag (wanneer is het, wat gebeurt er, </a:t>
            </a:r>
            <a:r>
              <a:rPr lang="nl-NL" dirty="0" err="1">
                <a:solidFill>
                  <a:schemeClr val="dk1"/>
                </a:solidFill>
                <a:latin typeface="Raleway"/>
                <a:ea typeface="Raleway"/>
                <a:cs typeface="Raleway"/>
                <a:sym typeface="Raleway"/>
              </a:rPr>
              <a:t>etc</a:t>
            </a:r>
            <a:r>
              <a:rPr lang="nl-NL" dirty="0">
                <a:solidFill>
                  <a:schemeClr val="dk1"/>
                </a:solidFill>
                <a:latin typeface="Raleway"/>
                <a:ea typeface="Raleway"/>
                <a:cs typeface="Raleway"/>
                <a:sym typeface="Raleway"/>
              </a:rPr>
              <a:t>)</a:t>
            </a:r>
            <a:endParaRPr lang="nl-NL" dirty="0"/>
          </a:p>
          <a:p>
            <a:endParaRPr lang="nl-NL" dirty="0"/>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2</a:t>
            </a:fld>
            <a:endParaRPr lang="nl-NL"/>
          </a:p>
        </p:txBody>
      </p:sp>
    </p:spTree>
    <p:extLst>
      <p:ext uri="{BB962C8B-B14F-4D97-AF65-F5344CB8AC3E}">
        <p14:creationId xmlns:p14="http://schemas.microsoft.com/office/powerpoint/2010/main" val="3538931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7916"/>
              </a:lnSpc>
              <a:spcBef>
                <a:spcPts val="0"/>
              </a:spcBef>
              <a:spcAft>
                <a:spcPts val="800"/>
              </a:spcAft>
              <a:buClr>
                <a:schemeClr val="dk1"/>
              </a:buClr>
              <a:buSzPts val="1100"/>
              <a:buFont typeface="Arial"/>
              <a:buNone/>
            </a:pPr>
            <a:r>
              <a:rPr lang="nl-NL" dirty="0">
                <a:solidFill>
                  <a:schemeClr val="dk1"/>
                </a:solidFill>
                <a:latin typeface="Raleway"/>
                <a:ea typeface="Raleway"/>
                <a:cs typeface="Raleway"/>
                <a:sym typeface="Raleway"/>
              </a:rPr>
              <a:t>Korte uitleg over Prinsjesdag met filmpje. Koppeling leggen met politiek (keuzes maken), regels (inleiding hoofdstuk  1) en maatschappelijk geluk (rode draad bij  Seneca maatschappijleer).</a:t>
            </a:r>
          </a:p>
          <a:p>
            <a:pPr marL="0" lvl="0" indent="0" algn="l" rtl="0">
              <a:lnSpc>
                <a:spcPct val="107916"/>
              </a:lnSpc>
              <a:spcBef>
                <a:spcPts val="0"/>
              </a:spcBef>
              <a:spcAft>
                <a:spcPts val="800"/>
              </a:spcAft>
              <a:buClr>
                <a:schemeClr val="dk1"/>
              </a:buClr>
              <a:buSzPts val="1100"/>
              <a:buFont typeface="Arial"/>
              <a:buNone/>
            </a:pPr>
            <a:r>
              <a:rPr lang="nl-NL" dirty="0">
                <a:solidFill>
                  <a:schemeClr val="dk1"/>
                </a:solidFill>
                <a:latin typeface="Raleway"/>
                <a:sym typeface="Raleway"/>
              </a:rPr>
              <a:t>Daarna denken leerlingen na over wat zij er nu in zouden schrijven.</a:t>
            </a:r>
            <a:endParaRPr lang="nl-NL" dirty="0"/>
          </a:p>
          <a:p>
            <a:endParaRPr lang="nl-NL" dirty="0"/>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3</a:t>
            </a:fld>
            <a:endParaRPr lang="nl-NL"/>
          </a:p>
        </p:txBody>
      </p:sp>
    </p:spTree>
    <p:extLst>
      <p:ext uri="{BB962C8B-B14F-4D97-AF65-F5344CB8AC3E}">
        <p14:creationId xmlns:p14="http://schemas.microsoft.com/office/powerpoint/2010/main" val="278206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Uitleg van de Miljoenennota (met filmpje). Begroting kan uitgelegd worden met het voorbeeld, maar in sommige klassen is dat niet meer nodig. Wel goed om uit te leggen dat het dus gaat om inkomsten en uitgaven van de overheid. </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4</a:t>
            </a:fld>
            <a:endParaRPr lang="nl-NL"/>
          </a:p>
        </p:txBody>
      </p:sp>
    </p:spTree>
    <p:extLst>
      <p:ext uri="{BB962C8B-B14F-4D97-AF65-F5344CB8AC3E}">
        <p14:creationId xmlns:p14="http://schemas.microsoft.com/office/powerpoint/2010/main" val="223639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Bij Prinsjesdag gaat het over plannen in de regering. Bespreek met leerlingen wat zij belangrijk vinden / wat zij in de Troonrede zouden willen horen. </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5</a:t>
            </a:fld>
            <a:endParaRPr lang="nl-NL"/>
          </a:p>
        </p:txBody>
      </p:sp>
    </p:spTree>
    <p:extLst>
      <p:ext uri="{BB962C8B-B14F-4D97-AF65-F5344CB8AC3E}">
        <p14:creationId xmlns:p14="http://schemas.microsoft.com/office/powerpoint/2010/main" val="267306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Denk met leerlingen na waar de overheid geld aan uitgeeft. Laat leerlingen dit eerst zelf of gezamenlijk bedenken en laat vervolgens de uitgaven zien.</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6</a:t>
            </a:fld>
            <a:endParaRPr lang="nl-NL"/>
          </a:p>
        </p:txBody>
      </p:sp>
    </p:spTree>
    <p:extLst>
      <p:ext uri="{BB962C8B-B14F-4D97-AF65-F5344CB8AC3E}">
        <p14:creationId xmlns:p14="http://schemas.microsoft.com/office/powerpoint/2010/main" val="396570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spcBef>
                <a:spcPts val="0"/>
              </a:spcBef>
              <a:spcAft>
                <a:spcPts val="0"/>
              </a:spcAft>
              <a:buClr>
                <a:schemeClr val="dk1"/>
              </a:buClr>
              <a:buSzPts val="1100"/>
              <a:buFont typeface="Arial"/>
              <a:buNone/>
            </a:pPr>
            <a:r>
              <a:rPr lang="nl-NL" dirty="0">
                <a:solidFill>
                  <a:schemeClr val="dk1"/>
                </a:solidFill>
              </a:rPr>
              <a:t>Denk met leerlingen na hoe de overheid aan geld komt. Leerlingen zullen met ‘belastingen’ komen, maar probeer ze iets specifieker te laten denken. Laat daarna zien wat de inkomsten van de overheid zijn.</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7</a:t>
            </a:fld>
            <a:endParaRPr lang="nl-NL"/>
          </a:p>
        </p:txBody>
      </p:sp>
    </p:spTree>
    <p:extLst>
      <p:ext uri="{BB962C8B-B14F-4D97-AF65-F5344CB8AC3E}">
        <p14:creationId xmlns:p14="http://schemas.microsoft.com/office/powerpoint/2010/main" val="2187546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Als de overheid €1000 uit zou geven, zou het er zo uit zien. Leg leerlingen uit dat dit de relatieve verdeling is van de miljoenennota en probeer daarna het gesprek aan te gaan. Mogelijke vragen zijn:</a:t>
            </a:r>
          </a:p>
          <a:p>
            <a:pPr marL="457200" lvl="0" indent="-298450" algn="l" rtl="0">
              <a:lnSpc>
                <a:spcPct val="100000"/>
              </a:lnSpc>
              <a:spcBef>
                <a:spcPts val="0"/>
              </a:spcBef>
              <a:spcAft>
                <a:spcPts val="0"/>
              </a:spcAft>
              <a:buSzPts val="1100"/>
              <a:buChar char="-"/>
            </a:pPr>
            <a:r>
              <a:rPr lang="nl-NL" dirty="0"/>
              <a:t>Wat betekent de €11 rentelasten?</a:t>
            </a:r>
          </a:p>
          <a:p>
            <a:pPr marL="457200" lvl="0" indent="-298450" algn="l" rtl="0">
              <a:lnSpc>
                <a:spcPct val="100000"/>
              </a:lnSpc>
              <a:spcBef>
                <a:spcPts val="0"/>
              </a:spcBef>
              <a:spcAft>
                <a:spcPts val="0"/>
              </a:spcAft>
              <a:buSzPts val="1100"/>
              <a:buChar char="-"/>
            </a:pPr>
            <a:r>
              <a:rPr lang="nl-NL" dirty="0"/>
              <a:t>Waar geeft de overheid het  meeste geld aan uit (in 2021)? Hoe komt dat?</a:t>
            </a:r>
          </a:p>
          <a:p>
            <a:pPr marL="457200" lvl="0" indent="-298450" algn="l" rtl="0">
              <a:lnSpc>
                <a:spcPct val="100000"/>
              </a:lnSpc>
              <a:spcBef>
                <a:spcPts val="0"/>
              </a:spcBef>
              <a:spcAft>
                <a:spcPts val="0"/>
              </a:spcAft>
              <a:buSzPts val="1100"/>
              <a:buChar char="-"/>
            </a:pPr>
            <a:r>
              <a:rPr lang="nl-NL" dirty="0"/>
              <a:t>Wat vind je ervan dat de overheid meer uitgeeft aan Zorg dan aan Onderwijs?</a:t>
            </a:r>
          </a:p>
          <a:p>
            <a:pPr marL="457200" lvl="0" indent="-298450" algn="l" rtl="0">
              <a:spcBef>
                <a:spcPts val="0"/>
              </a:spcBef>
              <a:spcAft>
                <a:spcPts val="0"/>
              </a:spcAft>
              <a:buSzPts val="1100"/>
              <a:buChar char="-"/>
            </a:pPr>
            <a:r>
              <a:rPr lang="nl-NL" dirty="0">
                <a:solidFill>
                  <a:schemeClr val="dk1"/>
                </a:solidFill>
              </a:rPr>
              <a:t>Wat vind je ervan dat de overheid minder uitgeeft aan Infrastructuur dan aan Justitie?</a:t>
            </a:r>
            <a:endParaRPr lang="nl-NL" dirty="0"/>
          </a:p>
          <a:p>
            <a:pPr marL="457200" lvl="0" indent="-298450" algn="l" rtl="0">
              <a:spcBef>
                <a:spcPts val="0"/>
              </a:spcBef>
              <a:spcAft>
                <a:spcPts val="0"/>
              </a:spcAft>
              <a:buSzPts val="1100"/>
              <a:buChar char="-"/>
            </a:pPr>
            <a:r>
              <a:rPr lang="nl-NL" dirty="0">
                <a:solidFill>
                  <a:schemeClr val="dk1"/>
                </a:solidFill>
              </a:rPr>
              <a:t>Moet de overheid meer of minder uitgeven aan Defensie?</a:t>
            </a:r>
          </a:p>
          <a:p>
            <a:pPr marL="457200" lvl="0" indent="-298450" algn="l" rtl="0">
              <a:spcBef>
                <a:spcPts val="0"/>
              </a:spcBef>
              <a:spcAft>
                <a:spcPts val="0"/>
              </a:spcAft>
              <a:buClr>
                <a:schemeClr val="dk1"/>
              </a:buClr>
              <a:buSzPts val="1100"/>
              <a:buChar char="-"/>
            </a:pPr>
            <a:r>
              <a:rPr lang="nl-NL" dirty="0">
                <a:solidFill>
                  <a:schemeClr val="dk1"/>
                </a:solidFill>
              </a:rPr>
              <a:t>Waar zou jij meer aan uitgeven?</a:t>
            </a:r>
          </a:p>
          <a:p>
            <a:pPr marL="457200" lvl="0" indent="-298450" algn="l" rtl="0">
              <a:spcBef>
                <a:spcPts val="0"/>
              </a:spcBef>
              <a:spcAft>
                <a:spcPts val="0"/>
              </a:spcAft>
              <a:buClr>
                <a:schemeClr val="dk1"/>
              </a:buClr>
              <a:buSzPts val="1100"/>
              <a:buChar char="-"/>
            </a:pPr>
            <a:r>
              <a:rPr lang="nl-NL" dirty="0">
                <a:solidFill>
                  <a:schemeClr val="dk1"/>
                </a:solidFill>
              </a:rPr>
              <a:t>Waar zou jij minder aan uitgeven?</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8</a:t>
            </a:fld>
            <a:endParaRPr lang="nl-NL"/>
          </a:p>
        </p:txBody>
      </p:sp>
    </p:spTree>
    <p:extLst>
      <p:ext uri="{BB962C8B-B14F-4D97-AF65-F5344CB8AC3E}">
        <p14:creationId xmlns:p14="http://schemas.microsoft.com/office/powerpoint/2010/main" val="3191702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Laat leerlingen eerst individueel een duizend-nota maken en daarna samen met de buur een gezamenlijk duizend-nota.</a:t>
            </a:r>
            <a:endParaRPr lang="nl-NL" dirty="0">
              <a:solidFill>
                <a:schemeClr val="dk1"/>
              </a:solidFill>
            </a:endParaRP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9</a:t>
            </a:fld>
            <a:endParaRPr lang="nl-NL"/>
          </a:p>
        </p:txBody>
      </p:sp>
    </p:spTree>
    <p:extLst>
      <p:ext uri="{BB962C8B-B14F-4D97-AF65-F5344CB8AC3E}">
        <p14:creationId xmlns:p14="http://schemas.microsoft.com/office/powerpoint/2010/main" val="218537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1210B43-EE11-A706-49D9-7B848C2C3B4B}"/>
              </a:ext>
            </a:extLst>
          </p:cNvPr>
          <p:cNvSpPr>
            <a:spLocks noGrp="1"/>
          </p:cNvSpPr>
          <p:nvPr>
            <p:ph type="dt" sz="half" idx="10"/>
          </p:nvPr>
        </p:nvSpPr>
        <p:spPr/>
        <p:txBody>
          <a:bodyPr/>
          <a:lstStyle>
            <a:lvl1pPr>
              <a:defRPr/>
            </a:lvl1pPr>
          </a:lstStyle>
          <a:p>
            <a:pPr>
              <a:defRPr/>
            </a:pPr>
            <a:fld id="{8B38504C-5431-8D4B-86C9-9E45FA608DDE}"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0652E780-91C3-C437-CB57-DF800C3308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A42E20-9846-B4E8-06AC-E2700CB4C4A5}"/>
              </a:ext>
            </a:extLst>
          </p:cNvPr>
          <p:cNvSpPr>
            <a:spLocks noGrp="1"/>
          </p:cNvSpPr>
          <p:nvPr>
            <p:ph type="sldNum" sz="quarter" idx="12"/>
          </p:nvPr>
        </p:nvSpPr>
        <p:spPr/>
        <p:txBody>
          <a:bodyPr/>
          <a:lstStyle>
            <a:lvl1pPr>
              <a:defRPr/>
            </a:lvl1pPr>
          </a:lstStyle>
          <a:p>
            <a:pPr>
              <a:defRPr/>
            </a:pPr>
            <a:fld id="{0E9702AF-D9F5-8E4C-83E7-6BDC7D282736}" type="slidenum">
              <a:rPr lang="en-US" altLang="nl-NL"/>
              <a:pPr>
                <a:defRPr/>
              </a:pPr>
              <a:t>‹nr.›</a:t>
            </a:fld>
            <a:endParaRPr lang="en-US" altLang="nl-NL"/>
          </a:p>
        </p:txBody>
      </p:sp>
    </p:spTree>
    <p:extLst>
      <p:ext uri="{BB962C8B-B14F-4D97-AF65-F5344CB8AC3E}">
        <p14:creationId xmlns:p14="http://schemas.microsoft.com/office/powerpoint/2010/main" val="144015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37E81F95-CE17-1945-3E2F-34A3D25537C3}"/>
              </a:ext>
            </a:extLst>
          </p:cNvPr>
          <p:cNvSpPr>
            <a:spLocks noGrp="1"/>
          </p:cNvSpPr>
          <p:nvPr>
            <p:ph type="dt" sz="half" idx="10"/>
          </p:nvPr>
        </p:nvSpPr>
        <p:spPr/>
        <p:txBody>
          <a:bodyPr/>
          <a:lstStyle>
            <a:lvl1pPr>
              <a:defRPr/>
            </a:lvl1pPr>
          </a:lstStyle>
          <a:p>
            <a:pPr>
              <a:defRPr/>
            </a:pPr>
            <a:fld id="{661B7AD9-FFBB-1740-A2A9-89A611447382}"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ADB2637B-7E9C-28E0-81DC-47B805DC37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4620C97-9101-0D61-EA50-15CE4CDBB266}"/>
              </a:ext>
            </a:extLst>
          </p:cNvPr>
          <p:cNvSpPr>
            <a:spLocks noGrp="1"/>
          </p:cNvSpPr>
          <p:nvPr>
            <p:ph type="sldNum" sz="quarter" idx="12"/>
          </p:nvPr>
        </p:nvSpPr>
        <p:spPr/>
        <p:txBody>
          <a:bodyPr/>
          <a:lstStyle>
            <a:lvl1pPr>
              <a:defRPr/>
            </a:lvl1pPr>
          </a:lstStyle>
          <a:p>
            <a:pPr>
              <a:defRPr/>
            </a:pPr>
            <a:fld id="{7ED0E5FF-E35E-864D-870C-82F3DF5063C5}" type="slidenum">
              <a:rPr lang="en-US" altLang="nl-NL"/>
              <a:pPr>
                <a:defRPr/>
              </a:pPr>
              <a:t>‹nr.›</a:t>
            </a:fld>
            <a:endParaRPr lang="en-US" altLang="nl-NL"/>
          </a:p>
        </p:txBody>
      </p:sp>
    </p:spTree>
    <p:extLst>
      <p:ext uri="{BB962C8B-B14F-4D97-AF65-F5344CB8AC3E}">
        <p14:creationId xmlns:p14="http://schemas.microsoft.com/office/powerpoint/2010/main" val="323424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nl-NL"/>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B5937BDC-9D97-E0A6-02B1-2739DDDC665E}"/>
              </a:ext>
            </a:extLst>
          </p:cNvPr>
          <p:cNvSpPr>
            <a:spLocks noGrp="1"/>
          </p:cNvSpPr>
          <p:nvPr>
            <p:ph type="dt" sz="half" idx="10"/>
          </p:nvPr>
        </p:nvSpPr>
        <p:spPr/>
        <p:txBody>
          <a:bodyPr/>
          <a:lstStyle>
            <a:lvl1pPr>
              <a:defRPr/>
            </a:lvl1pPr>
          </a:lstStyle>
          <a:p>
            <a:pPr>
              <a:defRPr/>
            </a:pPr>
            <a:fld id="{3F934094-213D-964C-ABF1-BE4A8DD0D587}"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A82AC7ED-6E9B-A9BB-547C-E7E96FA0F0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7CA874-087F-4C89-DB02-65B5BFBD45EA}"/>
              </a:ext>
            </a:extLst>
          </p:cNvPr>
          <p:cNvSpPr>
            <a:spLocks noGrp="1"/>
          </p:cNvSpPr>
          <p:nvPr>
            <p:ph type="sldNum" sz="quarter" idx="12"/>
          </p:nvPr>
        </p:nvSpPr>
        <p:spPr/>
        <p:txBody>
          <a:bodyPr/>
          <a:lstStyle>
            <a:lvl1pPr>
              <a:defRPr/>
            </a:lvl1pPr>
          </a:lstStyle>
          <a:p>
            <a:pPr>
              <a:defRPr/>
            </a:pPr>
            <a:fld id="{FE0AD6FE-6183-3F42-9DA5-608E9886107C}" type="slidenum">
              <a:rPr lang="en-US" altLang="nl-NL"/>
              <a:pPr>
                <a:defRPr/>
              </a:pPr>
              <a:t>‹nr.›</a:t>
            </a:fld>
            <a:endParaRPr lang="en-US" altLang="nl-NL"/>
          </a:p>
        </p:txBody>
      </p:sp>
    </p:spTree>
    <p:extLst>
      <p:ext uri="{BB962C8B-B14F-4D97-AF65-F5344CB8AC3E}">
        <p14:creationId xmlns:p14="http://schemas.microsoft.com/office/powerpoint/2010/main" val="196996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2F2A5F18-FDE9-2A2B-7D11-86BE6F66BE09}"/>
              </a:ext>
            </a:extLst>
          </p:cNvPr>
          <p:cNvSpPr>
            <a:spLocks noGrp="1"/>
          </p:cNvSpPr>
          <p:nvPr>
            <p:ph type="dt" sz="half" idx="10"/>
          </p:nvPr>
        </p:nvSpPr>
        <p:spPr/>
        <p:txBody>
          <a:bodyPr/>
          <a:lstStyle>
            <a:lvl1pPr>
              <a:defRPr/>
            </a:lvl1pPr>
          </a:lstStyle>
          <a:p>
            <a:pPr>
              <a:defRPr/>
            </a:pPr>
            <a:fld id="{C977B437-E365-4F4B-86BB-2E2976E636E3}"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4FCF3D88-EFCE-1AC1-8D4A-CFEA865B9B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88FA47-E728-1380-EE50-C52D19D40303}"/>
              </a:ext>
            </a:extLst>
          </p:cNvPr>
          <p:cNvSpPr>
            <a:spLocks noGrp="1"/>
          </p:cNvSpPr>
          <p:nvPr>
            <p:ph type="sldNum" sz="quarter" idx="12"/>
          </p:nvPr>
        </p:nvSpPr>
        <p:spPr/>
        <p:txBody>
          <a:bodyPr/>
          <a:lstStyle>
            <a:lvl1pPr>
              <a:defRPr/>
            </a:lvl1pPr>
          </a:lstStyle>
          <a:p>
            <a:pPr>
              <a:defRPr/>
            </a:pPr>
            <a:fld id="{E5D27741-4F83-EE46-9202-DDAC83056A05}" type="slidenum">
              <a:rPr lang="en-US" altLang="nl-NL"/>
              <a:pPr>
                <a:defRPr/>
              </a:pPr>
              <a:t>‹nr.›</a:t>
            </a:fld>
            <a:endParaRPr lang="en-US" altLang="nl-NL"/>
          </a:p>
        </p:txBody>
      </p:sp>
    </p:spTree>
    <p:extLst>
      <p:ext uri="{BB962C8B-B14F-4D97-AF65-F5344CB8AC3E}">
        <p14:creationId xmlns:p14="http://schemas.microsoft.com/office/powerpoint/2010/main" val="18552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nl-NL"/>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Click to edit Master text styles</a:t>
            </a:r>
          </a:p>
        </p:txBody>
      </p:sp>
      <p:sp>
        <p:nvSpPr>
          <p:cNvPr id="4" name="Date Placeholder 3">
            <a:extLst>
              <a:ext uri="{FF2B5EF4-FFF2-40B4-BE49-F238E27FC236}">
                <a16:creationId xmlns:a16="http://schemas.microsoft.com/office/drawing/2014/main" id="{4B391F3A-D206-5353-815A-0D199FF9EBD1}"/>
              </a:ext>
            </a:extLst>
          </p:cNvPr>
          <p:cNvSpPr>
            <a:spLocks noGrp="1"/>
          </p:cNvSpPr>
          <p:nvPr>
            <p:ph type="dt" sz="half" idx="10"/>
          </p:nvPr>
        </p:nvSpPr>
        <p:spPr/>
        <p:txBody>
          <a:bodyPr/>
          <a:lstStyle>
            <a:lvl1pPr>
              <a:defRPr/>
            </a:lvl1pPr>
          </a:lstStyle>
          <a:p>
            <a:pPr>
              <a:defRPr/>
            </a:pPr>
            <a:fld id="{DBE115EA-7E92-3044-8D24-1118EA32F95D}"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2B3551BD-23CA-E644-00B3-8992D420AA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22ED32-A114-79EC-F2FA-6B6035D870EF}"/>
              </a:ext>
            </a:extLst>
          </p:cNvPr>
          <p:cNvSpPr>
            <a:spLocks noGrp="1"/>
          </p:cNvSpPr>
          <p:nvPr>
            <p:ph type="sldNum" sz="quarter" idx="12"/>
          </p:nvPr>
        </p:nvSpPr>
        <p:spPr/>
        <p:txBody>
          <a:bodyPr/>
          <a:lstStyle>
            <a:lvl1pPr>
              <a:defRPr/>
            </a:lvl1pPr>
          </a:lstStyle>
          <a:p>
            <a:pPr>
              <a:defRPr/>
            </a:pPr>
            <a:fld id="{6CB9EB0A-1B2C-C54E-9D0C-CFFF6D1DADA2}" type="slidenum">
              <a:rPr lang="en-US" altLang="nl-NL"/>
              <a:pPr>
                <a:defRPr/>
              </a:pPr>
              <a:t>‹nr.›</a:t>
            </a:fld>
            <a:endParaRPr lang="en-US" altLang="nl-NL"/>
          </a:p>
        </p:txBody>
      </p:sp>
    </p:spTree>
    <p:extLst>
      <p:ext uri="{BB962C8B-B14F-4D97-AF65-F5344CB8AC3E}">
        <p14:creationId xmlns:p14="http://schemas.microsoft.com/office/powerpoint/2010/main" val="412287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5" name="Date Placeholder 3">
            <a:extLst>
              <a:ext uri="{FF2B5EF4-FFF2-40B4-BE49-F238E27FC236}">
                <a16:creationId xmlns:a16="http://schemas.microsoft.com/office/drawing/2014/main" id="{057E3F7E-EB93-9D64-9375-8D3D213F735A}"/>
              </a:ext>
            </a:extLst>
          </p:cNvPr>
          <p:cNvSpPr>
            <a:spLocks noGrp="1"/>
          </p:cNvSpPr>
          <p:nvPr>
            <p:ph type="dt" sz="half" idx="10"/>
          </p:nvPr>
        </p:nvSpPr>
        <p:spPr/>
        <p:txBody>
          <a:bodyPr/>
          <a:lstStyle>
            <a:lvl1pPr>
              <a:defRPr/>
            </a:lvl1pPr>
          </a:lstStyle>
          <a:p>
            <a:pPr>
              <a:defRPr/>
            </a:pPr>
            <a:fld id="{059E6AE0-5D69-B346-9A65-1757ADA58EA4}"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B41B6A75-2B25-5617-DAC3-300CD1E52D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E52FD6-C9B5-D707-D39F-3D27D347ACFA}"/>
              </a:ext>
            </a:extLst>
          </p:cNvPr>
          <p:cNvSpPr>
            <a:spLocks noGrp="1"/>
          </p:cNvSpPr>
          <p:nvPr>
            <p:ph type="sldNum" sz="quarter" idx="12"/>
          </p:nvPr>
        </p:nvSpPr>
        <p:spPr/>
        <p:txBody>
          <a:bodyPr/>
          <a:lstStyle>
            <a:lvl1pPr>
              <a:defRPr/>
            </a:lvl1pPr>
          </a:lstStyle>
          <a:p>
            <a:pPr>
              <a:defRPr/>
            </a:pPr>
            <a:fld id="{625C3342-EEB2-854B-A45E-FB4FF1627727}" type="slidenum">
              <a:rPr lang="en-US" altLang="nl-NL"/>
              <a:pPr>
                <a:defRPr/>
              </a:pPr>
              <a:t>‹nr.›</a:t>
            </a:fld>
            <a:endParaRPr lang="en-US" altLang="nl-NL"/>
          </a:p>
        </p:txBody>
      </p:sp>
    </p:spTree>
    <p:extLst>
      <p:ext uri="{BB962C8B-B14F-4D97-AF65-F5344CB8AC3E}">
        <p14:creationId xmlns:p14="http://schemas.microsoft.com/office/powerpoint/2010/main" val="315545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7" name="Date Placeholder 3">
            <a:extLst>
              <a:ext uri="{FF2B5EF4-FFF2-40B4-BE49-F238E27FC236}">
                <a16:creationId xmlns:a16="http://schemas.microsoft.com/office/drawing/2014/main" id="{77A574CA-FF67-FB35-2BFF-8B37720D3509}"/>
              </a:ext>
            </a:extLst>
          </p:cNvPr>
          <p:cNvSpPr>
            <a:spLocks noGrp="1"/>
          </p:cNvSpPr>
          <p:nvPr>
            <p:ph type="dt" sz="half" idx="10"/>
          </p:nvPr>
        </p:nvSpPr>
        <p:spPr/>
        <p:txBody>
          <a:bodyPr/>
          <a:lstStyle>
            <a:lvl1pPr>
              <a:defRPr/>
            </a:lvl1pPr>
          </a:lstStyle>
          <a:p>
            <a:pPr>
              <a:defRPr/>
            </a:pPr>
            <a:fld id="{CCF3D604-0B3C-9E42-A88C-5F5519D7A934}" type="datetimeFigureOut">
              <a:rPr lang="en-US" altLang="nl-NL"/>
              <a:pPr>
                <a:defRPr/>
              </a:pPr>
              <a:t>9/12/23</a:t>
            </a:fld>
            <a:endParaRPr lang="en-US" altLang="nl-NL"/>
          </a:p>
        </p:txBody>
      </p:sp>
      <p:sp>
        <p:nvSpPr>
          <p:cNvPr id="8" name="Footer Placeholder 4">
            <a:extLst>
              <a:ext uri="{FF2B5EF4-FFF2-40B4-BE49-F238E27FC236}">
                <a16:creationId xmlns:a16="http://schemas.microsoft.com/office/drawing/2014/main" id="{872F048E-D6F9-5F20-CA3D-4A797F3A8EC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2F1715F-6205-097C-9FAC-037F1F2D5071}"/>
              </a:ext>
            </a:extLst>
          </p:cNvPr>
          <p:cNvSpPr>
            <a:spLocks noGrp="1"/>
          </p:cNvSpPr>
          <p:nvPr>
            <p:ph type="sldNum" sz="quarter" idx="12"/>
          </p:nvPr>
        </p:nvSpPr>
        <p:spPr/>
        <p:txBody>
          <a:bodyPr/>
          <a:lstStyle>
            <a:lvl1pPr>
              <a:defRPr/>
            </a:lvl1pPr>
          </a:lstStyle>
          <a:p>
            <a:pPr>
              <a:defRPr/>
            </a:pPr>
            <a:fld id="{B9F88F19-6BF4-F44C-9387-FF94A468ED7E}" type="slidenum">
              <a:rPr lang="en-US" altLang="nl-NL"/>
              <a:pPr>
                <a:defRPr/>
              </a:pPr>
              <a:t>‹nr.›</a:t>
            </a:fld>
            <a:endParaRPr lang="en-US" altLang="nl-NL"/>
          </a:p>
        </p:txBody>
      </p:sp>
    </p:spTree>
    <p:extLst>
      <p:ext uri="{BB962C8B-B14F-4D97-AF65-F5344CB8AC3E}">
        <p14:creationId xmlns:p14="http://schemas.microsoft.com/office/powerpoint/2010/main" val="94428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Date Placeholder 3">
            <a:extLst>
              <a:ext uri="{FF2B5EF4-FFF2-40B4-BE49-F238E27FC236}">
                <a16:creationId xmlns:a16="http://schemas.microsoft.com/office/drawing/2014/main" id="{02D2D4B4-617E-C52C-0E1B-A0F898B01997}"/>
              </a:ext>
            </a:extLst>
          </p:cNvPr>
          <p:cNvSpPr>
            <a:spLocks noGrp="1"/>
          </p:cNvSpPr>
          <p:nvPr>
            <p:ph type="dt" sz="half" idx="10"/>
          </p:nvPr>
        </p:nvSpPr>
        <p:spPr/>
        <p:txBody>
          <a:bodyPr/>
          <a:lstStyle>
            <a:lvl1pPr>
              <a:defRPr/>
            </a:lvl1pPr>
          </a:lstStyle>
          <a:p>
            <a:pPr>
              <a:defRPr/>
            </a:pPr>
            <a:fld id="{32D0B389-500E-D24E-9CF5-710AA1CD6CFC}" type="datetimeFigureOut">
              <a:rPr lang="en-US" altLang="nl-NL"/>
              <a:pPr>
                <a:defRPr/>
              </a:pPr>
              <a:t>9/12/23</a:t>
            </a:fld>
            <a:endParaRPr lang="en-US" altLang="nl-NL"/>
          </a:p>
        </p:txBody>
      </p:sp>
      <p:sp>
        <p:nvSpPr>
          <p:cNvPr id="4" name="Footer Placeholder 4">
            <a:extLst>
              <a:ext uri="{FF2B5EF4-FFF2-40B4-BE49-F238E27FC236}">
                <a16:creationId xmlns:a16="http://schemas.microsoft.com/office/drawing/2014/main" id="{320E0976-DB59-CE50-3854-588A9BD9A5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9C61BAE-347A-CB53-8A6A-D00720EF0DAE}"/>
              </a:ext>
            </a:extLst>
          </p:cNvPr>
          <p:cNvSpPr>
            <a:spLocks noGrp="1"/>
          </p:cNvSpPr>
          <p:nvPr>
            <p:ph type="sldNum" sz="quarter" idx="12"/>
          </p:nvPr>
        </p:nvSpPr>
        <p:spPr/>
        <p:txBody>
          <a:bodyPr/>
          <a:lstStyle>
            <a:lvl1pPr>
              <a:defRPr/>
            </a:lvl1pPr>
          </a:lstStyle>
          <a:p>
            <a:pPr>
              <a:defRPr/>
            </a:pPr>
            <a:fld id="{727067FC-8971-B14F-9507-955F17236205}" type="slidenum">
              <a:rPr lang="en-US" altLang="nl-NL"/>
              <a:pPr>
                <a:defRPr/>
              </a:pPr>
              <a:t>‹nr.›</a:t>
            </a:fld>
            <a:endParaRPr lang="en-US" altLang="nl-NL"/>
          </a:p>
        </p:txBody>
      </p:sp>
    </p:spTree>
    <p:extLst>
      <p:ext uri="{BB962C8B-B14F-4D97-AF65-F5344CB8AC3E}">
        <p14:creationId xmlns:p14="http://schemas.microsoft.com/office/powerpoint/2010/main" val="289838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740963E-4B50-56AA-78EB-4E804887AD03}"/>
              </a:ext>
            </a:extLst>
          </p:cNvPr>
          <p:cNvSpPr>
            <a:spLocks noGrp="1"/>
          </p:cNvSpPr>
          <p:nvPr>
            <p:ph type="dt" sz="half" idx="10"/>
          </p:nvPr>
        </p:nvSpPr>
        <p:spPr/>
        <p:txBody>
          <a:bodyPr/>
          <a:lstStyle>
            <a:lvl1pPr>
              <a:defRPr/>
            </a:lvl1pPr>
          </a:lstStyle>
          <a:p>
            <a:pPr>
              <a:defRPr/>
            </a:pPr>
            <a:fld id="{FC738827-3CA5-6F4C-8B8F-C83639550132}" type="datetimeFigureOut">
              <a:rPr lang="en-US" altLang="nl-NL"/>
              <a:pPr>
                <a:defRPr/>
              </a:pPr>
              <a:t>9/12/23</a:t>
            </a:fld>
            <a:endParaRPr lang="en-US" altLang="nl-NL"/>
          </a:p>
        </p:txBody>
      </p:sp>
      <p:sp>
        <p:nvSpPr>
          <p:cNvPr id="3" name="Footer Placeholder 4">
            <a:extLst>
              <a:ext uri="{FF2B5EF4-FFF2-40B4-BE49-F238E27FC236}">
                <a16:creationId xmlns:a16="http://schemas.microsoft.com/office/drawing/2014/main" id="{8E585076-8ED1-9266-7655-AA2A6077FE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4AD5DB8-8404-7831-F248-581AFE1349B0}"/>
              </a:ext>
            </a:extLst>
          </p:cNvPr>
          <p:cNvSpPr>
            <a:spLocks noGrp="1"/>
          </p:cNvSpPr>
          <p:nvPr>
            <p:ph type="sldNum" sz="quarter" idx="12"/>
          </p:nvPr>
        </p:nvSpPr>
        <p:spPr/>
        <p:txBody>
          <a:bodyPr/>
          <a:lstStyle>
            <a:lvl1pPr>
              <a:defRPr/>
            </a:lvl1pPr>
          </a:lstStyle>
          <a:p>
            <a:pPr>
              <a:defRPr/>
            </a:pPr>
            <a:fld id="{8DB956DE-69F2-6F4E-9992-713CA127A952}" type="slidenum">
              <a:rPr lang="en-US" altLang="nl-NL"/>
              <a:pPr>
                <a:defRPr/>
              </a:pPr>
              <a:t>‹nr.›</a:t>
            </a:fld>
            <a:endParaRPr lang="en-US" altLang="nl-NL"/>
          </a:p>
        </p:txBody>
      </p:sp>
    </p:spTree>
    <p:extLst>
      <p:ext uri="{BB962C8B-B14F-4D97-AF65-F5344CB8AC3E}">
        <p14:creationId xmlns:p14="http://schemas.microsoft.com/office/powerpoint/2010/main" val="133917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nl-NL"/>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Click to edit Master text styles</a:t>
            </a:r>
          </a:p>
        </p:txBody>
      </p:sp>
      <p:sp>
        <p:nvSpPr>
          <p:cNvPr id="5" name="Date Placeholder 3">
            <a:extLst>
              <a:ext uri="{FF2B5EF4-FFF2-40B4-BE49-F238E27FC236}">
                <a16:creationId xmlns:a16="http://schemas.microsoft.com/office/drawing/2014/main" id="{95688FCC-B8D7-DFB5-2B37-7C01E896E8F0}"/>
              </a:ext>
            </a:extLst>
          </p:cNvPr>
          <p:cNvSpPr>
            <a:spLocks noGrp="1"/>
          </p:cNvSpPr>
          <p:nvPr>
            <p:ph type="dt" sz="half" idx="10"/>
          </p:nvPr>
        </p:nvSpPr>
        <p:spPr/>
        <p:txBody>
          <a:bodyPr/>
          <a:lstStyle>
            <a:lvl1pPr>
              <a:defRPr/>
            </a:lvl1pPr>
          </a:lstStyle>
          <a:p>
            <a:pPr>
              <a:defRPr/>
            </a:pPr>
            <a:fld id="{AB3183F7-8276-9D4C-93A2-C892A4662F5F}"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A5AEB19B-3D68-F232-59AD-551E5DCAD8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24FDAE-857E-1332-2611-4A503274F1BA}"/>
              </a:ext>
            </a:extLst>
          </p:cNvPr>
          <p:cNvSpPr>
            <a:spLocks noGrp="1"/>
          </p:cNvSpPr>
          <p:nvPr>
            <p:ph type="sldNum" sz="quarter" idx="12"/>
          </p:nvPr>
        </p:nvSpPr>
        <p:spPr/>
        <p:txBody>
          <a:bodyPr/>
          <a:lstStyle>
            <a:lvl1pPr>
              <a:defRPr/>
            </a:lvl1pPr>
          </a:lstStyle>
          <a:p>
            <a:pPr>
              <a:defRPr/>
            </a:pPr>
            <a:fld id="{D977C7C0-D228-6A48-B47D-FE1A449D5716}" type="slidenum">
              <a:rPr lang="en-US" altLang="nl-NL"/>
              <a:pPr>
                <a:defRPr/>
              </a:pPr>
              <a:t>‹nr.›</a:t>
            </a:fld>
            <a:endParaRPr lang="en-US" altLang="nl-NL"/>
          </a:p>
        </p:txBody>
      </p:sp>
    </p:spTree>
    <p:extLst>
      <p:ext uri="{BB962C8B-B14F-4D97-AF65-F5344CB8AC3E}">
        <p14:creationId xmlns:p14="http://schemas.microsoft.com/office/powerpoint/2010/main" val="246506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nl-NL"/>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Click to edit Master text styles</a:t>
            </a:r>
          </a:p>
        </p:txBody>
      </p:sp>
      <p:sp>
        <p:nvSpPr>
          <p:cNvPr id="5" name="Date Placeholder 3">
            <a:extLst>
              <a:ext uri="{FF2B5EF4-FFF2-40B4-BE49-F238E27FC236}">
                <a16:creationId xmlns:a16="http://schemas.microsoft.com/office/drawing/2014/main" id="{13466597-8901-FE4D-AB1F-E90727682C31}"/>
              </a:ext>
            </a:extLst>
          </p:cNvPr>
          <p:cNvSpPr>
            <a:spLocks noGrp="1"/>
          </p:cNvSpPr>
          <p:nvPr>
            <p:ph type="dt" sz="half" idx="10"/>
          </p:nvPr>
        </p:nvSpPr>
        <p:spPr/>
        <p:txBody>
          <a:bodyPr/>
          <a:lstStyle>
            <a:lvl1pPr>
              <a:defRPr/>
            </a:lvl1pPr>
          </a:lstStyle>
          <a:p>
            <a:pPr>
              <a:defRPr/>
            </a:pPr>
            <a:fld id="{2B9D01B0-4C10-C545-AEC6-AF973133DECD}"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78ABB5EA-F3BE-41F4-0653-D1C1A61655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BC6291D-D5D0-81FD-299C-B3E695A79604}"/>
              </a:ext>
            </a:extLst>
          </p:cNvPr>
          <p:cNvSpPr>
            <a:spLocks noGrp="1"/>
          </p:cNvSpPr>
          <p:nvPr>
            <p:ph type="sldNum" sz="quarter" idx="12"/>
          </p:nvPr>
        </p:nvSpPr>
        <p:spPr/>
        <p:txBody>
          <a:bodyPr/>
          <a:lstStyle>
            <a:lvl1pPr>
              <a:defRPr/>
            </a:lvl1pPr>
          </a:lstStyle>
          <a:p>
            <a:pPr>
              <a:defRPr/>
            </a:pPr>
            <a:fld id="{82DB3373-E840-1B4E-8B78-09C7CE30A5F4}" type="slidenum">
              <a:rPr lang="en-US" altLang="nl-NL"/>
              <a:pPr>
                <a:defRPr/>
              </a:pPr>
              <a:t>‹nr.›</a:t>
            </a:fld>
            <a:endParaRPr lang="en-US" altLang="nl-NL"/>
          </a:p>
        </p:txBody>
      </p:sp>
    </p:spTree>
    <p:extLst>
      <p:ext uri="{BB962C8B-B14F-4D97-AF65-F5344CB8AC3E}">
        <p14:creationId xmlns:p14="http://schemas.microsoft.com/office/powerpoint/2010/main" val="7711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0EF0AB4-7EFF-B9A9-6E8C-EE7523ABAB3E}"/>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a:t>Click to edit Master title style</a:t>
            </a:r>
          </a:p>
        </p:txBody>
      </p:sp>
      <p:sp>
        <p:nvSpPr>
          <p:cNvPr id="1027" name="Text Placeholder 2">
            <a:extLst>
              <a:ext uri="{FF2B5EF4-FFF2-40B4-BE49-F238E27FC236}">
                <a16:creationId xmlns:a16="http://schemas.microsoft.com/office/drawing/2014/main" id="{1BA603D2-7005-5D7A-A136-2C7264441FB8}"/>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p>
        </p:txBody>
      </p:sp>
      <p:sp>
        <p:nvSpPr>
          <p:cNvPr id="4" name="Date Placeholder 3">
            <a:extLst>
              <a:ext uri="{FF2B5EF4-FFF2-40B4-BE49-F238E27FC236}">
                <a16:creationId xmlns:a16="http://schemas.microsoft.com/office/drawing/2014/main" id="{F84ACB4F-CDB4-E8B2-5DCB-051489A982C6}"/>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345CAD4-E9B9-FD4D-BB46-3611D6A71B3F}"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95A4E279-6B03-B108-CD1C-A6BB08639716}"/>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B6FA329A-D22E-625D-0A72-23F15AACA1AD}"/>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CFF6989-0382-E445-941E-1236F5CF6CF9}"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nos.nl/collectie/13915/artikel/2445290-koning-in-troonrede-pijnlijk-dat-mensen-moeite-hebben-hun-rekeningen-te-betalen" TargetMode="External"/><Relationship Id="rId4" Type="http://schemas.openxmlformats.org/officeDocument/2006/relationships/hyperlink" Target="https://www.youtube.com/watch?v=GWFhslG00w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oQ3Ie0tlw4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A7722E9-E4FB-4014-DF40-5ED32203C4B2}"/>
              </a:ext>
            </a:extLst>
          </p:cNvPr>
          <p:cNvSpPr>
            <a:spLocks noGrp="1"/>
          </p:cNvSpPr>
          <p:nvPr>
            <p:ph idx="1"/>
          </p:nvPr>
        </p:nvSpPr>
        <p:spPr>
          <a:xfrm>
            <a:off x="0" y="2571750"/>
            <a:ext cx="8994809" cy="1514141"/>
          </a:xfrm>
        </p:spPr>
        <p:txBody>
          <a:bodyPr/>
          <a:lstStyle/>
          <a:p>
            <a:pPr marL="0" indent="0" algn="ctr">
              <a:buNone/>
            </a:pPr>
            <a:r>
              <a:rPr lang="nl-NL" dirty="0">
                <a:solidFill>
                  <a:schemeClr val="bg1">
                    <a:lumMod val="95000"/>
                  </a:schemeClr>
                </a:solidFill>
              </a:rPr>
              <a:t>Prinsjesdag 2023</a:t>
            </a:r>
          </a:p>
          <a:p>
            <a:pPr marL="0" indent="0" algn="ctr">
              <a:buNone/>
            </a:pPr>
            <a:r>
              <a:rPr lang="nl-NL" dirty="0">
                <a:solidFill>
                  <a:schemeClr val="bg1">
                    <a:lumMod val="95000"/>
                  </a:schemeClr>
                </a:solidFill>
              </a:rPr>
              <a:t>les Servicehuis</a:t>
            </a:r>
          </a:p>
        </p:txBody>
      </p:sp>
    </p:spTree>
    <p:extLst>
      <p:ext uri="{BB962C8B-B14F-4D97-AF65-F5344CB8AC3E}">
        <p14:creationId xmlns:p14="http://schemas.microsoft.com/office/powerpoint/2010/main" val="2252798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A08E-A165-9796-0DEB-8077B8953738}"/>
              </a:ext>
            </a:extLst>
          </p:cNvPr>
          <p:cNvSpPr>
            <a:spLocks noGrp="1"/>
          </p:cNvSpPr>
          <p:nvPr>
            <p:ph type="title"/>
          </p:nvPr>
        </p:nvSpPr>
        <p:spPr>
          <a:xfrm>
            <a:off x="598488" y="206375"/>
            <a:ext cx="7991475" cy="639763"/>
          </a:xfrm>
        </p:spPr>
        <p:txBody>
          <a:bodyPr rtlCol="0">
            <a:normAutofit fontScale="90000"/>
          </a:bodyPr>
          <a:lstStyle/>
          <a:p>
            <a:pPr algn="l" eaLnBrk="1" fontAlgn="auto" hangingPunct="1">
              <a:spcAft>
                <a:spcPts val="0"/>
              </a:spcAft>
              <a:defRPr/>
            </a:pPr>
            <a:r>
              <a:rPr lang="en-US" dirty="0" err="1">
                <a:solidFill>
                  <a:schemeClr val="bg1"/>
                </a:solidFill>
                <a:ea typeface="+mj-ea"/>
                <a:cs typeface="+mj-cs"/>
              </a:rPr>
              <a:t>Vragen</a:t>
            </a:r>
            <a:r>
              <a:rPr lang="en-US" dirty="0">
                <a:solidFill>
                  <a:schemeClr val="bg1"/>
                </a:solidFill>
                <a:ea typeface="+mj-ea"/>
                <a:cs typeface="+mj-cs"/>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457200" y="206375"/>
            <a:ext cx="7329638" cy="857250"/>
          </a:xfrm>
        </p:spPr>
        <p:txBody>
          <a:bodyPr/>
          <a:lstStyle/>
          <a:p>
            <a:r>
              <a:rPr lang="nl-NL" dirty="0">
                <a:solidFill>
                  <a:schemeClr val="bg1"/>
                </a:solidFill>
              </a:rPr>
              <a:t>Welke dag?</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‘Ik vergeet altijd het verschil tussen Prinsjesdag en Valentijnsdag’</a:t>
            </a:r>
          </a:p>
          <a:p>
            <a:r>
              <a:rPr lang="nl-NL" sz="2400" dirty="0">
                <a:solidFill>
                  <a:srgbClr val="006F7D"/>
                </a:solidFill>
              </a:rPr>
              <a:t>‘Hebben we vrij met Prinsjesdag?’</a:t>
            </a:r>
          </a:p>
          <a:p>
            <a:r>
              <a:rPr lang="nl-NL" sz="2400" dirty="0">
                <a:solidFill>
                  <a:srgbClr val="006F7D"/>
                </a:solidFill>
              </a:rPr>
              <a:t>Wel dit jaar voor het eerst met prinses Alexia</a:t>
            </a:r>
          </a:p>
          <a:p>
            <a:r>
              <a:rPr lang="nl-NL" sz="2400" dirty="0">
                <a:solidFill>
                  <a:srgbClr val="006F7D"/>
                </a:solidFill>
              </a:rPr>
              <a:t>Dit jaar minder plannen regering door verkiezingen in november</a:t>
            </a:r>
          </a:p>
          <a:p>
            <a:endParaRPr lang="nl-NL" sz="2400" dirty="0">
              <a:solidFill>
                <a:srgbClr val="006F7D"/>
              </a:solidFill>
            </a:endParaRPr>
          </a:p>
          <a:p>
            <a:pPr marL="0" indent="0">
              <a:buNone/>
            </a:pPr>
            <a:endParaRPr lang="nl-NL" sz="2400" dirty="0">
              <a:solidFill>
                <a:srgbClr val="006F7D"/>
              </a:solidFill>
            </a:endParaRPr>
          </a:p>
        </p:txBody>
      </p:sp>
    </p:spTree>
    <p:extLst>
      <p:ext uri="{BB962C8B-B14F-4D97-AF65-F5344CB8AC3E}">
        <p14:creationId xmlns:p14="http://schemas.microsoft.com/office/powerpoint/2010/main" val="218015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457200" y="206375"/>
            <a:ext cx="7329638" cy="857250"/>
          </a:xfrm>
        </p:spPr>
        <p:txBody>
          <a:bodyPr/>
          <a:lstStyle/>
          <a:p>
            <a:r>
              <a:rPr lang="nl-NL" dirty="0">
                <a:solidFill>
                  <a:schemeClr val="bg1"/>
                </a:solidFill>
              </a:rPr>
              <a:t>Troonrede</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De koning leest op </a:t>
            </a:r>
            <a:r>
              <a:rPr lang="nl-NL" sz="2400" dirty="0">
                <a:solidFill>
                  <a:srgbClr val="006F7D"/>
                </a:solidFill>
                <a:hlinkClick r:id="rId4"/>
              </a:rPr>
              <a:t>Prinjesdag</a:t>
            </a:r>
            <a:r>
              <a:rPr lang="nl-NL" sz="2400" dirty="0">
                <a:solidFill>
                  <a:srgbClr val="006F7D"/>
                </a:solidFill>
              </a:rPr>
              <a:t> de Troonrede voor: de plannen van regering voor het nieuwe jaar (</a:t>
            </a:r>
            <a:r>
              <a:rPr lang="nl-NL" sz="2400" dirty="0">
                <a:solidFill>
                  <a:srgbClr val="006F7D"/>
                </a:solidFill>
                <a:hlinkClick r:id="rId5"/>
              </a:rPr>
              <a:t>2022</a:t>
            </a:r>
            <a:r>
              <a:rPr lang="nl-NL" sz="2400" dirty="0">
                <a:solidFill>
                  <a:srgbClr val="006F7D"/>
                </a:solidFill>
              </a:rPr>
              <a:t>)</a:t>
            </a:r>
          </a:p>
          <a:p>
            <a:r>
              <a:rPr lang="nl-NL" sz="2400" dirty="0">
                <a:solidFill>
                  <a:srgbClr val="006F7D"/>
                </a:solidFill>
              </a:rPr>
              <a:t>Het heeft alles te maken met politiek, regels en maatschappelijk geluk</a:t>
            </a:r>
          </a:p>
          <a:p>
            <a:r>
              <a:rPr lang="nl-NL" sz="2400" dirty="0">
                <a:solidFill>
                  <a:srgbClr val="006F7D"/>
                </a:solidFill>
              </a:rPr>
              <a:t>Stel je voor, jij bent tekstschrijver van de koning….</a:t>
            </a:r>
          </a:p>
          <a:p>
            <a:pPr lvl="1"/>
            <a:r>
              <a:rPr lang="nl-NL" sz="2000" dirty="0">
                <a:solidFill>
                  <a:srgbClr val="006F7D"/>
                </a:solidFill>
              </a:rPr>
              <a:t>Welke onderwerpen zou jij dit jaar in de Troonrede schrijven?</a:t>
            </a:r>
          </a:p>
          <a:p>
            <a:pPr lvl="1"/>
            <a:r>
              <a:rPr lang="nl-NL" sz="2000" dirty="0">
                <a:solidFill>
                  <a:srgbClr val="006F7D"/>
                </a:solidFill>
              </a:rPr>
              <a:t>Bespreek dit met je buur</a:t>
            </a:r>
          </a:p>
          <a:p>
            <a:r>
              <a:rPr lang="nl-NL" sz="2400" dirty="0">
                <a:solidFill>
                  <a:srgbClr val="006F7D"/>
                </a:solidFill>
              </a:rPr>
              <a:t>Licht je keuzes in de klas toe.</a:t>
            </a: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Tree>
    <p:extLst>
      <p:ext uri="{BB962C8B-B14F-4D97-AF65-F5344CB8AC3E}">
        <p14:creationId xmlns:p14="http://schemas.microsoft.com/office/powerpoint/2010/main" val="1866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8" y="206375"/>
            <a:ext cx="6728059" cy="857250"/>
          </a:xfrm>
        </p:spPr>
        <p:txBody>
          <a:bodyPr/>
          <a:lstStyle/>
          <a:p>
            <a:r>
              <a:rPr lang="nl-NL" dirty="0">
                <a:solidFill>
                  <a:schemeClr val="bg1"/>
                </a:solidFill>
              </a:rPr>
              <a:t>Miljoenennota</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In de miljoenennota staat wat plannen van de regering gaan kosten </a:t>
            </a:r>
          </a:p>
          <a:p>
            <a:r>
              <a:rPr lang="nl-NL" sz="2400" dirty="0">
                <a:solidFill>
                  <a:srgbClr val="006F7D"/>
                </a:solidFill>
              </a:rPr>
              <a:t>Het koffertje van de Minister van Financiën: begroting en uitleg</a:t>
            </a:r>
          </a:p>
          <a:p>
            <a:r>
              <a:rPr lang="nl-NL" sz="2400" dirty="0">
                <a:solidFill>
                  <a:srgbClr val="006F7D"/>
                </a:solidFill>
              </a:rPr>
              <a:t>Ook is er een begroting bij: een overzicht van inkomsten en uitgaven van de rijksoverheid (zoals hieronder een voorbeeld-begroting van een jongere)</a:t>
            </a:r>
          </a:p>
          <a:p>
            <a:r>
              <a:rPr lang="nl-NL" sz="2400" dirty="0">
                <a:solidFill>
                  <a:srgbClr val="006F7D"/>
                </a:solidFill>
              </a:rPr>
              <a:t>De uitleg staat in de </a:t>
            </a:r>
            <a:r>
              <a:rPr lang="nl-NL" sz="2400" dirty="0">
                <a:solidFill>
                  <a:srgbClr val="006F7D"/>
                </a:solidFill>
                <a:hlinkClick r:id="rId4"/>
              </a:rPr>
              <a:t>Miljoenennota</a:t>
            </a:r>
            <a:endParaRPr lang="nl-NL" sz="2400" dirty="0">
              <a:solidFill>
                <a:srgbClr val="006F7D"/>
              </a:solidFill>
            </a:endParaRPr>
          </a:p>
          <a:p>
            <a:pPr marL="0" indent="0">
              <a:buNone/>
            </a:pPr>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
        <p:nvSpPr>
          <p:cNvPr id="5" name="Tekstvak 4">
            <a:extLst>
              <a:ext uri="{FF2B5EF4-FFF2-40B4-BE49-F238E27FC236}">
                <a16:creationId xmlns:a16="http://schemas.microsoft.com/office/drawing/2014/main" id="{7460BB87-9867-4CAB-71AC-10A43139BABC}"/>
              </a:ext>
            </a:extLst>
          </p:cNvPr>
          <p:cNvSpPr txBox="1"/>
          <p:nvPr/>
        </p:nvSpPr>
        <p:spPr>
          <a:xfrm>
            <a:off x="5933975" y="3367465"/>
            <a:ext cx="3210025" cy="1569660"/>
          </a:xfrm>
          <a:prstGeom prst="rect">
            <a:avLst/>
          </a:prstGeom>
          <a:noFill/>
          <a:ln>
            <a:solidFill>
              <a:schemeClr val="accent1"/>
            </a:solidFill>
            <a:prstDash val="sysDash"/>
          </a:ln>
        </p:spPr>
        <p:txBody>
          <a:bodyPr wrap="square">
            <a:spAutoFit/>
          </a:bodyPr>
          <a:lstStyle/>
          <a:p>
            <a:r>
              <a:rPr lang="nl-NL" sz="1800" b="1" dirty="0">
                <a:solidFill>
                  <a:srgbClr val="006F7D"/>
                </a:solidFill>
                <a:latin typeface="Arial-BoldMT"/>
              </a:rPr>
              <a:t>Inkomsten</a:t>
            </a:r>
            <a:r>
              <a:rPr lang="nl-NL" sz="2400" b="0" dirty="0">
                <a:solidFill>
                  <a:srgbClr val="006F7D"/>
                </a:solidFill>
                <a:latin typeface="ArialMT"/>
              </a:rPr>
              <a:t>	</a:t>
            </a:r>
            <a:r>
              <a:rPr lang="nl-NL" sz="1800" b="1" dirty="0">
                <a:solidFill>
                  <a:srgbClr val="006F7D"/>
                </a:solidFill>
                <a:latin typeface="Arial-BoldMT"/>
              </a:rPr>
              <a:t>Uitgaven</a:t>
            </a:r>
            <a:r>
              <a:rPr lang="nl-NL" sz="2400" b="0" dirty="0">
                <a:solidFill>
                  <a:srgbClr val="006F7D"/>
                </a:solidFill>
                <a:latin typeface="ArialMT"/>
              </a:rPr>
              <a:t>	</a:t>
            </a:r>
          </a:p>
          <a:p>
            <a:r>
              <a:rPr lang="nl-NL" sz="1800" b="0" dirty="0">
                <a:solidFill>
                  <a:srgbClr val="006F7D"/>
                </a:solidFill>
                <a:latin typeface="ArialMT"/>
              </a:rPr>
              <a:t>Loon: €80</a:t>
            </a:r>
            <a:r>
              <a:rPr lang="nl-NL" sz="2400" b="0" dirty="0">
                <a:solidFill>
                  <a:srgbClr val="006F7D"/>
                </a:solidFill>
                <a:latin typeface="ArialMT"/>
              </a:rPr>
              <a:t>	</a:t>
            </a:r>
            <a:r>
              <a:rPr lang="nl-NL" sz="1800" b="0" dirty="0">
                <a:solidFill>
                  <a:srgbClr val="006F7D"/>
                </a:solidFill>
                <a:latin typeface="ArialMT"/>
              </a:rPr>
              <a:t>Kleding: €50</a:t>
            </a:r>
            <a:r>
              <a:rPr lang="nl-NL" sz="2400" b="0" dirty="0">
                <a:solidFill>
                  <a:srgbClr val="006F7D"/>
                </a:solidFill>
                <a:latin typeface="ArialMT"/>
              </a:rPr>
              <a:t>	</a:t>
            </a:r>
          </a:p>
          <a:p>
            <a:r>
              <a:rPr lang="nl-NL" sz="1800" b="0" dirty="0">
                <a:solidFill>
                  <a:srgbClr val="006F7D"/>
                </a:solidFill>
                <a:latin typeface="ArialMT"/>
              </a:rPr>
              <a:t>Zakgeld: €20</a:t>
            </a:r>
            <a:r>
              <a:rPr lang="nl-NL" sz="2400" b="0" dirty="0">
                <a:solidFill>
                  <a:srgbClr val="006F7D"/>
                </a:solidFill>
                <a:latin typeface="ArialMT"/>
              </a:rPr>
              <a:t>	</a:t>
            </a:r>
            <a:r>
              <a:rPr lang="nl-NL" sz="1800" b="0" dirty="0">
                <a:solidFill>
                  <a:srgbClr val="006F7D"/>
                </a:solidFill>
                <a:latin typeface="ArialMT"/>
              </a:rPr>
              <a:t>Eten: €25</a:t>
            </a:r>
            <a:r>
              <a:rPr lang="nl-NL" sz="2400" b="0" dirty="0">
                <a:solidFill>
                  <a:srgbClr val="006F7D"/>
                </a:solidFill>
                <a:latin typeface="ArialMT"/>
              </a:rPr>
              <a:t>	</a:t>
            </a:r>
          </a:p>
          <a:p>
            <a:r>
              <a:rPr lang="nl-NL" sz="2400" b="0" dirty="0">
                <a:solidFill>
                  <a:srgbClr val="006F7D"/>
                </a:solidFill>
                <a:latin typeface="ArialMT"/>
              </a:rPr>
              <a:t>			</a:t>
            </a:r>
            <a:r>
              <a:rPr lang="nl-NL" sz="1800" b="0" dirty="0">
                <a:solidFill>
                  <a:srgbClr val="006F7D"/>
                </a:solidFill>
                <a:latin typeface="ArialMT"/>
              </a:rPr>
              <a:t>Sparen: €25</a:t>
            </a:r>
            <a:r>
              <a:rPr lang="nl-NL" sz="2400" b="0" dirty="0">
                <a:solidFill>
                  <a:srgbClr val="006F7D"/>
                </a:solidFill>
                <a:latin typeface="ArialMT"/>
              </a:rPr>
              <a:t>	</a:t>
            </a:r>
          </a:p>
        </p:txBody>
      </p:sp>
    </p:spTree>
    <p:extLst>
      <p:ext uri="{BB962C8B-B14F-4D97-AF65-F5344CB8AC3E}">
        <p14:creationId xmlns:p14="http://schemas.microsoft.com/office/powerpoint/2010/main" val="147910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8" y="206375"/>
            <a:ext cx="6728059" cy="857250"/>
          </a:xfrm>
        </p:spPr>
        <p:txBody>
          <a:bodyPr/>
          <a:lstStyle/>
          <a:p>
            <a:r>
              <a:rPr lang="nl-NL" dirty="0">
                <a:solidFill>
                  <a:schemeClr val="bg1"/>
                </a:solidFill>
              </a:rPr>
              <a:t>Miljoenennota</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Mogelijke plannen voor 2023</a:t>
            </a:r>
          </a:p>
          <a:p>
            <a:pPr lvl="1"/>
            <a:r>
              <a:rPr lang="nl-NL" sz="2000" dirty="0">
                <a:solidFill>
                  <a:srgbClr val="006F7D"/>
                </a:solidFill>
              </a:rPr>
              <a:t>Toenemende armoede bestrijden</a:t>
            </a:r>
          </a:p>
          <a:p>
            <a:pPr lvl="1"/>
            <a:r>
              <a:rPr lang="nl-NL" sz="2000" dirty="0">
                <a:solidFill>
                  <a:srgbClr val="006F7D"/>
                </a:solidFill>
              </a:rPr>
              <a:t>Accijns op sigaretten?</a:t>
            </a:r>
          </a:p>
          <a:p>
            <a:r>
              <a:rPr lang="nl-NL" sz="2400" dirty="0">
                <a:solidFill>
                  <a:srgbClr val="006F7D"/>
                </a:solidFill>
              </a:rPr>
              <a:t>Verder niet veel bekend, ook omdat het kabinet demissionair is</a:t>
            </a: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Tree>
    <p:extLst>
      <p:ext uri="{BB962C8B-B14F-4D97-AF65-F5344CB8AC3E}">
        <p14:creationId xmlns:p14="http://schemas.microsoft.com/office/powerpoint/2010/main" val="381257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9" y="206375"/>
            <a:ext cx="5758880" cy="857250"/>
          </a:xfrm>
        </p:spPr>
        <p:txBody>
          <a:bodyPr/>
          <a:lstStyle/>
          <a:p>
            <a:r>
              <a:rPr lang="nl-NL" dirty="0">
                <a:solidFill>
                  <a:schemeClr val="bg1"/>
                </a:solidFill>
              </a:rPr>
              <a:t>Geld voor… </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Bedenk drie zaken waar de </a:t>
            </a:r>
            <a:br>
              <a:rPr lang="nl-NL" sz="2400" dirty="0">
                <a:solidFill>
                  <a:srgbClr val="006F7D"/>
                </a:solidFill>
              </a:rPr>
            </a:br>
            <a:r>
              <a:rPr lang="nl-NL" sz="2400" dirty="0">
                <a:solidFill>
                  <a:srgbClr val="006F7D"/>
                </a:solidFill>
              </a:rPr>
              <a:t>overheid geld aan uitgeeft.</a:t>
            </a:r>
          </a:p>
        </p:txBody>
      </p:sp>
      <p:pic>
        <p:nvPicPr>
          <p:cNvPr id="1026" name="Picture 2">
            <a:extLst>
              <a:ext uri="{FF2B5EF4-FFF2-40B4-BE49-F238E27FC236}">
                <a16:creationId xmlns:a16="http://schemas.microsoft.com/office/drawing/2014/main" id="{A1DF89F4-E2A5-403B-C42E-306F6382820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228396" y="0"/>
            <a:ext cx="3852863"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60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9" y="206375"/>
            <a:ext cx="5758880" cy="857250"/>
          </a:xfrm>
        </p:spPr>
        <p:txBody>
          <a:bodyPr/>
          <a:lstStyle/>
          <a:p>
            <a:r>
              <a:rPr lang="nl-NL" dirty="0">
                <a:solidFill>
                  <a:schemeClr val="bg1"/>
                </a:solidFill>
              </a:rPr>
              <a:t>Geld van… </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Bedenk drie zaken waar de </a:t>
            </a:r>
            <a:br>
              <a:rPr lang="nl-NL" sz="2400" dirty="0">
                <a:solidFill>
                  <a:srgbClr val="006F7D"/>
                </a:solidFill>
              </a:rPr>
            </a:br>
            <a:r>
              <a:rPr lang="nl-NL" sz="2400" dirty="0">
                <a:solidFill>
                  <a:srgbClr val="006F7D"/>
                </a:solidFill>
              </a:rPr>
              <a:t>overheid geld aan uitgeeft.</a:t>
            </a:r>
          </a:p>
        </p:txBody>
      </p:sp>
      <p:pic>
        <p:nvPicPr>
          <p:cNvPr id="3074" name="Picture 2">
            <a:extLst>
              <a:ext uri="{FF2B5EF4-FFF2-40B4-BE49-F238E27FC236}">
                <a16:creationId xmlns:a16="http://schemas.microsoft.com/office/drawing/2014/main" id="{C719B1CF-6313-728F-F45D-81ED173A3A9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213157" y="0"/>
            <a:ext cx="3852863"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55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9" y="206375"/>
            <a:ext cx="6444680" cy="857250"/>
          </a:xfrm>
        </p:spPr>
        <p:txBody>
          <a:bodyPr/>
          <a:lstStyle/>
          <a:p>
            <a:r>
              <a:rPr lang="nl-NL" dirty="0">
                <a:solidFill>
                  <a:schemeClr val="bg1"/>
                </a:solidFill>
              </a:rPr>
              <a:t>Duizend euro</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Als de overheid </a:t>
            </a:r>
            <a:br>
              <a:rPr lang="nl-NL" sz="2400" dirty="0">
                <a:solidFill>
                  <a:srgbClr val="006F7D"/>
                </a:solidFill>
              </a:rPr>
            </a:br>
            <a:r>
              <a:rPr lang="nl-NL" sz="2400" dirty="0">
                <a:solidFill>
                  <a:srgbClr val="006F7D"/>
                </a:solidFill>
              </a:rPr>
              <a:t>€1000 uit zou geven,</a:t>
            </a:r>
            <a:br>
              <a:rPr lang="nl-NL" sz="2400" dirty="0">
                <a:solidFill>
                  <a:srgbClr val="006F7D"/>
                </a:solidFill>
              </a:rPr>
            </a:br>
            <a:r>
              <a:rPr lang="nl-NL" sz="2400" dirty="0">
                <a:solidFill>
                  <a:srgbClr val="006F7D"/>
                </a:solidFill>
              </a:rPr>
              <a:t>zou dat zo zijn.</a:t>
            </a:r>
          </a:p>
          <a:p>
            <a:endParaRPr lang="nl-NL" sz="2400" dirty="0">
              <a:solidFill>
                <a:srgbClr val="006F7D"/>
              </a:solidFill>
            </a:endParaRPr>
          </a:p>
        </p:txBody>
      </p:sp>
      <p:pic>
        <p:nvPicPr>
          <p:cNvPr id="6" name="Google Shape;102;p6">
            <a:extLst>
              <a:ext uri="{FF2B5EF4-FFF2-40B4-BE49-F238E27FC236}">
                <a16:creationId xmlns:a16="http://schemas.microsoft.com/office/drawing/2014/main" id="{07E2B5F6-326F-9665-0B60-05446BFA1D24}"/>
              </a:ext>
            </a:extLst>
          </p:cNvPr>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3442447" y="1063625"/>
            <a:ext cx="5489797" cy="3897674"/>
          </a:xfrm>
          <a:prstGeom prst="rect">
            <a:avLst/>
          </a:prstGeom>
          <a:noFill/>
          <a:ln>
            <a:noFill/>
          </a:ln>
        </p:spPr>
      </p:pic>
    </p:spTree>
    <p:extLst>
      <p:ext uri="{BB962C8B-B14F-4D97-AF65-F5344CB8AC3E}">
        <p14:creationId xmlns:p14="http://schemas.microsoft.com/office/powerpoint/2010/main" val="121737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1058779" y="206375"/>
            <a:ext cx="6444680" cy="857250"/>
          </a:xfrm>
        </p:spPr>
        <p:txBody>
          <a:bodyPr/>
          <a:lstStyle/>
          <a:p>
            <a:r>
              <a:rPr lang="nl-NL" dirty="0">
                <a:solidFill>
                  <a:schemeClr val="bg1"/>
                </a:solidFill>
              </a:rPr>
              <a:t>‘</a:t>
            </a:r>
            <a:r>
              <a:rPr lang="nl-NL" dirty="0" err="1">
                <a:solidFill>
                  <a:schemeClr val="bg1"/>
                </a:solidFill>
              </a:rPr>
              <a:t>Duizend’nota</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3122341" cy="3394075"/>
          </a:xfrm>
        </p:spPr>
        <p:txBody>
          <a:bodyPr/>
          <a:lstStyle/>
          <a:p>
            <a:r>
              <a:rPr lang="nl-NL" sz="2400" dirty="0">
                <a:solidFill>
                  <a:srgbClr val="006F7D"/>
                </a:solidFill>
              </a:rPr>
              <a:t>Maak nu je eigen </a:t>
            </a:r>
            <a:br>
              <a:rPr lang="nl-NL" sz="2400" dirty="0">
                <a:solidFill>
                  <a:srgbClr val="006F7D"/>
                </a:solidFill>
              </a:rPr>
            </a:br>
            <a:r>
              <a:rPr lang="nl-NL" sz="2400" dirty="0">
                <a:solidFill>
                  <a:srgbClr val="006F7D"/>
                </a:solidFill>
              </a:rPr>
              <a:t>‘</a:t>
            </a:r>
            <a:r>
              <a:rPr lang="nl-NL" sz="2400" dirty="0" err="1">
                <a:solidFill>
                  <a:srgbClr val="006F7D"/>
                </a:solidFill>
              </a:rPr>
              <a:t>Duizend’nota</a:t>
            </a:r>
            <a:r>
              <a:rPr lang="nl-NL" sz="2400" dirty="0">
                <a:solidFill>
                  <a:srgbClr val="006F7D"/>
                </a:solidFill>
              </a:rPr>
              <a:t>.</a:t>
            </a:r>
          </a:p>
          <a:p>
            <a:r>
              <a:rPr lang="nl-NL" sz="2400" dirty="0">
                <a:solidFill>
                  <a:srgbClr val="006F7D"/>
                </a:solidFill>
              </a:rPr>
              <a:t>Vergelijk die van jou </a:t>
            </a:r>
            <a:br>
              <a:rPr lang="nl-NL" sz="2400" dirty="0">
                <a:solidFill>
                  <a:srgbClr val="006F7D"/>
                </a:solidFill>
              </a:rPr>
            </a:br>
            <a:r>
              <a:rPr lang="nl-NL" sz="2400" dirty="0">
                <a:solidFill>
                  <a:srgbClr val="006F7D"/>
                </a:solidFill>
              </a:rPr>
              <a:t>met die van je buur </a:t>
            </a:r>
            <a:br>
              <a:rPr lang="nl-NL" sz="2400" dirty="0">
                <a:solidFill>
                  <a:srgbClr val="006F7D"/>
                </a:solidFill>
              </a:rPr>
            </a:br>
            <a:r>
              <a:rPr lang="nl-NL" sz="2400" dirty="0">
                <a:solidFill>
                  <a:srgbClr val="006F7D"/>
                </a:solidFill>
              </a:rPr>
              <a:t>en maak er samen</a:t>
            </a:r>
            <a:br>
              <a:rPr lang="nl-NL" sz="2400" dirty="0">
                <a:solidFill>
                  <a:srgbClr val="006F7D"/>
                </a:solidFill>
              </a:rPr>
            </a:br>
            <a:r>
              <a:rPr lang="nl-NL" sz="2400" dirty="0">
                <a:solidFill>
                  <a:srgbClr val="006F7D"/>
                </a:solidFill>
              </a:rPr>
              <a:t>één ‘</a:t>
            </a:r>
            <a:r>
              <a:rPr lang="nl-NL" sz="2400" dirty="0" err="1">
                <a:solidFill>
                  <a:srgbClr val="006F7D"/>
                </a:solidFill>
              </a:rPr>
              <a:t>duizend’nota</a:t>
            </a:r>
            <a:br>
              <a:rPr lang="nl-NL" sz="2400" dirty="0">
                <a:solidFill>
                  <a:srgbClr val="006F7D"/>
                </a:solidFill>
              </a:rPr>
            </a:br>
            <a:r>
              <a:rPr lang="nl-NL" sz="2400" dirty="0">
                <a:solidFill>
                  <a:srgbClr val="006F7D"/>
                </a:solidFill>
              </a:rPr>
              <a:t>van. </a:t>
            </a:r>
          </a:p>
          <a:p>
            <a:endParaRPr lang="nl-NL" sz="2400" dirty="0">
              <a:solidFill>
                <a:srgbClr val="006F7D"/>
              </a:solidFill>
            </a:endParaRPr>
          </a:p>
        </p:txBody>
      </p:sp>
      <p:sp>
        <p:nvSpPr>
          <p:cNvPr id="4" name="Tijdelijke aanduiding voor inhoud 2">
            <a:extLst>
              <a:ext uri="{FF2B5EF4-FFF2-40B4-BE49-F238E27FC236}">
                <a16:creationId xmlns:a16="http://schemas.microsoft.com/office/drawing/2014/main" id="{A72A9543-C1B2-9C71-4F57-FA52F06EF1A8}"/>
              </a:ext>
            </a:extLst>
          </p:cNvPr>
          <p:cNvSpPr txBox="1">
            <a:spLocks/>
          </p:cNvSpPr>
          <p:nvPr/>
        </p:nvSpPr>
        <p:spPr bwMode="auto">
          <a:xfrm>
            <a:off x="3845859" y="1130860"/>
            <a:ext cx="5175805" cy="3873500"/>
          </a:xfrm>
          <a:prstGeom prst="rect">
            <a:avLst/>
          </a:prstGeom>
          <a:noFill/>
          <a:ln w="22225">
            <a:solidFill>
              <a:schemeClr val="accent1"/>
            </a:solidFill>
            <a:prstDash val="sys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sz="2000" i="1" dirty="0">
                <a:solidFill>
                  <a:srgbClr val="006F7D"/>
                </a:solidFill>
              </a:rPr>
              <a:t>Gebruik de volgende onderwerpen:</a:t>
            </a:r>
          </a:p>
          <a:p>
            <a:pPr marL="457200" indent="-457200">
              <a:buFont typeface="+mj-lt"/>
              <a:buAutoNum type="arabicPeriod"/>
            </a:pPr>
            <a:r>
              <a:rPr lang="nl-NL" sz="2000" i="1" dirty="0">
                <a:solidFill>
                  <a:srgbClr val="006F7D"/>
                </a:solidFill>
              </a:rPr>
              <a:t>Zorg</a:t>
            </a:r>
          </a:p>
          <a:p>
            <a:pPr marL="457200" indent="-457200">
              <a:buFont typeface="+mj-lt"/>
              <a:buAutoNum type="arabicPeriod"/>
            </a:pPr>
            <a:r>
              <a:rPr lang="nl-NL" sz="2000" i="1" dirty="0">
                <a:solidFill>
                  <a:srgbClr val="006F7D"/>
                </a:solidFill>
              </a:rPr>
              <a:t>Sociale zekerheid (uitkeringen, toeslagen, studiefinanciering </a:t>
            </a:r>
            <a:r>
              <a:rPr lang="nl-NL" sz="2000" i="1" dirty="0" err="1">
                <a:solidFill>
                  <a:srgbClr val="006F7D"/>
                </a:solidFill>
              </a:rPr>
              <a:t>etc</a:t>
            </a:r>
            <a:r>
              <a:rPr lang="nl-NL" sz="2000" i="1" dirty="0">
                <a:solidFill>
                  <a:srgbClr val="006F7D"/>
                </a:solidFill>
              </a:rPr>
              <a:t>)</a:t>
            </a:r>
          </a:p>
          <a:p>
            <a:pPr marL="457200" indent="-457200">
              <a:buFont typeface="+mj-lt"/>
              <a:buAutoNum type="arabicPeriod"/>
            </a:pPr>
            <a:r>
              <a:rPr lang="nl-NL" sz="2000" i="1" dirty="0">
                <a:solidFill>
                  <a:srgbClr val="006F7D"/>
                </a:solidFill>
              </a:rPr>
              <a:t>Onderwijs</a:t>
            </a:r>
          </a:p>
          <a:p>
            <a:pPr marL="457200" indent="-457200">
              <a:buFont typeface="+mj-lt"/>
              <a:buAutoNum type="arabicPeriod"/>
            </a:pPr>
            <a:r>
              <a:rPr lang="nl-NL" sz="2000" i="1" dirty="0">
                <a:solidFill>
                  <a:srgbClr val="006F7D"/>
                </a:solidFill>
              </a:rPr>
              <a:t>Justitie / veiligheid </a:t>
            </a:r>
          </a:p>
          <a:p>
            <a:pPr marL="457200" indent="-457200">
              <a:buFont typeface="+mj-lt"/>
              <a:buAutoNum type="arabicPeriod"/>
            </a:pPr>
            <a:r>
              <a:rPr lang="nl-NL" sz="2000" i="1" dirty="0">
                <a:solidFill>
                  <a:srgbClr val="006F7D"/>
                </a:solidFill>
              </a:rPr>
              <a:t>Buitenlandse zaken / </a:t>
            </a:r>
            <a:r>
              <a:rPr lang="nl-NL" sz="2000" i="1" dirty="0" err="1">
                <a:solidFill>
                  <a:srgbClr val="006F7D"/>
                </a:solidFill>
              </a:rPr>
              <a:t>ontwikkelingsamenwerking</a:t>
            </a:r>
            <a:endParaRPr lang="nl-NL" sz="2000" i="1" dirty="0">
              <a:solidFill>
                <a:srgbClr val="006F7D"/>
              </a:solidFill>
            </a:endParaRPr>
          </a:p>
          <a:p>
            <a:pPr marL="457200" indent="-457200">
              <a:buFont typeface="+mj-lt"/>
              <a:buAutoNum type="arabicPeriod"/>
            </a:pPr>
            <a:r>
              <a:rPr lang="nl-NL" sz="2000" i="1" dirty="0">
                <a:solidFill>
                  <a:srgbClr val="006F7D"/>
                </a:solidFill>
              </a:rPr>
              <a:t>Defensie</a:t>
            </a:r>
          </a:p>
          <a:p>
            <a:pPr marL="457200" indent="-457200">
              <a:buFont typeface="+mj-lt"/>
              <a:buAutoNum type="arabicPeriod"/>
            </a:pPr>
            <a:r>
              <a:rPr lang="nl-NL" sz="2000" i="1" dirty="0">
                <a:solidFill>
                  <a:srgbClr val="006F7D"/>
                </a:solidFill>
              </a:rPr>
              <a:t>Infrastructuur / wegen</a:t>
            </a:r>
          </a:p>
          <a:p>
            <a:pPr marL="457200" indent="-457200">
              <a:buFont typeface="+mj-lt"/>
              <a:buAutoNum type="arabicPeriod"/>
            </a:pPr>
            <a:r>
              <a:rPr lang="nl-NL" sz="2000" i="1" dirty="0">
                <a:solidFill>
                  <a:srgbClr val="006F7D"/>
                </a:solidFill>
              </a:rPr>
              <a:t>Landbouw / natuur / voedselkwaliteit</a:t>
            </a:r>
          </a:p>
          <a:p>
            <a:endParaRPr lang="nl-NL" sz="2000" i="1" dirty="0">
              <a:solidFill>
                <a:srgbClr val="006F7D"/>
              </a:solidFill>
            </a:endParaRPr>
          </a:p>
          <a:p>
            <a:endParaRPr lang="nl-NL" sz="2000" i="1" dirty="0">
              <a:solidFill>
                <a:srgbClr val="006F7D"/>
              </a:solidFill>
            </a:endParaRPr>
          </a:p>
        </p:txBody>
      </p:sp>
    </p:spTree>
    <p:extLst>
      <p:ext uri="{BB962C8B-B14F-4D97-AF65-F5344CB8AC3E}">
        <p14:creationId xmlns:p14="http://schemas.microsoft.com/office/powerpoint/2010/main" val="65676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691</Words>
  <Application>Microsoft Macintosh PowerPoint</Application>
  <PresentationFormat>Diavoorstelling (16:9)</PresentationFormat>
  <Paragraphs>80</Paragraphs>
  <Slides>10</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Arial-BoldMT</vt:lpstr>
      <vt:lpstr>ArialMT</vt:lpstr>
      <vt:lpstr>Calibri</vt:lpstr>
      <vt:lpstr>Raleway</vt:lpstr>
      <vt:lpstr>Office Theme</vt:lpstr>
      <vt:lpstr>PowerPoint-presentatie</vt:lpstr>
      <vt:lpstr>Welke dag?</vt:lpstr>
      <vt:lpstr>Troonrede</vt:lpstr>
      <vt:lpstr>Miljoenennota</vt:lpstr>
      <vt:lpstr>Miljoenennota</vt:lpstr>
      <vt:lpstr>Geld voor… </vt:lpstr>
      <vt:lpstr>Geld van… </vt:lpstr>
      <vt:lpstr>Duizend euro</vt:lpstr>
      <vt:lpstr>‘Duizend’nota</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jeoma</dc:creator>
  <cp:lastModifiedBy>Lennart Schra</cp:lastModifiedBy>
  <cp:revision>29</cp:revision>
  <dcterms:created xsi:type="dcterms:W3CDTF">2018-04-27T15:20:47Z</dcterms:created>
  <dcterms:modified xsi:type="dcterms:W3CDTF">2023-09-12T09:55:27Z</dcterms:modified>
</cp:coreProperties>
</file>