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Lst>
  <p:sldSz cx="9144000" cy="5143500" type="screen16x9"/>
  <p:notesSz cx="6858000" cy="9144000"/>
  <p:embeddedFontLst>
    <p:embeddedFont>
      <p:font typeface="Calibri" panose="020F0502020204030204" pitchFamily="34" charset="0"/>
      <p:regular r:id="rId22"/>
      <p:bold r:id="rId23"/>
      <p:italic r:id="rId24"/>
      <p:boldItalic r:id="rId25"/>
    </p:embeddedFont>
    <p:embeddedFont>
      <p:font typeface="Raleway" panose="020B0503030101060003" pitchFamily="34" charset="77"/>
      <p:regular r:id="rId26"/>
      <p:bold r:id="rId27"/>
      <p:italic r:id="rId28"/>
      <p:boldItalic r:id="rId29"/>
    </p:embeddedFont>
    <p:embeddedFont>
      <p:font typeface="Roboto" panose="02000000000000000000" pitchFamily="2"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94694"/>
  </p:normalViewPr>
  <p:slideViewPr>
    <p:cSldViewPr snapToGrid="0">
      <p:cViewPr varScale="1">
        <p:scale>
          <a:sx n="161" d="100"/>
          <a:sy n="161" d="100"/>
        </p:scale>
        <p:origin x="344" y="2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youtube.com/watch?v=3_f3szSwPAA&amp;list=PLlMX_PjU_aa-HoopH8MGnWm9-sgXytio8&amp;index=11"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youtube.com/watch?v=2gmCmpn8Rn0"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nl-NL" dirty="0"/>
              <a:t>Deze les heeft verschillende doelen en afhankelijk van het doel past het bij het onderwijstype.</a:t>
            </a:r>
            <a:endParaRPr dirty="0"/>
          </a:p>
          <a:p>
            <a:pPr marL="0" lvl="0" indent="0" algn="l" rtl="0">
              <a:lnSpc>
                <a:spcPct val="100000"/>
              </a:lnSpc>
              <a:spcBef>
                <a:spcPts val="0"/>
              </a:spcBef>
              <a:spcAft>
                <a:spcPts val="0"/>
              </a:spcAft>
              <a:buSzPts val="1100"/>
              <a:buNone/>
            </a:pPr>
            <a:r>
              <a:rPr lang="nl-NL" dirty="0"/>
              <a:t>Als het doel vooral is om leerlingen verschil over dictatuur en democratie uit te leggen, pas het goed bij vmbo.</a:t>
            </a:r>
            <a:endParaRPr dirty="0"/>
          </a:p>
          <a:p>
            <a:pPr marL="0" lvl="0" indent="0" algn="l" rtl="0">
              <a:lnSpc>
                <a:spcPct val="100000"/>
              </a:lnSpc>
              <a:spcBef>
                <a:spcPts val="0"/>
              </a:spcBef>
              <a:spcAft>
                <a:spcPts val="0"/>
              </a:spcAft>
              <a:buSzPts val="1100"/>
              <a:buNone/>
            </a:pPr>
            <a:r>
              <a:rPr lang="nl-NL" dirty="0"/>
              <a:t>Als het doel vooral is om leerlingen na te laten denken over hun eigen invloed, past het goed bij havo.</a:t>
            </a:r>
            <a:endParaRPr dirty="0"/>
          </a:p>
          <a:p>
            <a:pPr marL="0" lvl="0" indent="0" algn="l" rtl="0">
              <a:lnSpc>
                <a:spcPct val="100000"/>
              </a:lnSpc>
              <a:spcBef>
                <a:spcPts val="0"/>
              </a:spcBef>
              <a:spcAft>
                <a:spcPts val="0"/>
              </a:spcAft>
              <a:buSzPts val="1100"/>
              <a:buNone/>
            </a:pPr>
            <a:r>
              <a:rPr lang="nl-NL" dirty="0"/>
              <a:t>Leerlingen na laten denk over de toekomst past bij alle onderwijstypen.</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8bcf863ac5_1_5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Voor de docent: </a:t>
            </a:r>
            <a:br>
              <a:rPr lang="nl-NL" dirty="0">
                <a:solidFill>
                  <a:schemeClr val="dk1"/>
                </a:solidFill>
                <a:latin typeface="Raleway"/>
                <a:ea typeface="Raleway"/>
                <a:cs typeface="Raleway"/>
                <a:sym typeface="Raleway"/>
              </a:rPr>
            </a:br>
            <a:r>
              <a:rPr lang="nl-NL" dirty="0">
                <a:solidFill>
                  <a:schemeClr val="dk1"/>
                </a:solidFill>
                <a:latin typeface="Raleway"/>
                <a:ea typeface="Raleway"/>
                <a:cs typeface="Raleway"/>
                <a:sym typeface="Raleway"/>
              </a:rPr>
              <a:t>Laat leerlingen of individueel of samen de opdrachten uitvoeren</a:t>
            </a:r>
            <a:br>
              <a:rPr lang="nl-NL" dirty="0">
                <a:solidFill>
                  <a:schemeClr val="dk1"/>
                </a:solidFill>
                <a:latin typeface="Raleway"/>
                <a:ea typeface="Raleway"/>
                <a:cs typeface="Raleway"/>
                <a:sym typeface="Raleway"/>
              </a:rPr>
            </a:br>
            <a:r>
              <a:rPr lang="nl-NL" dirty="0">
                <a:solidFill>
                  <a:schemeClr val="dk1"/>
                </a:solidFill>
                <a:latin typeface="Raleway"/>
                <a:ea typeface="Raleway"/>
                <a:cs typeface="Raleway"/>
                <a:sym typeface="Raleway"/>
              </a:rPr>
              <a:t>- Bespreek vervolgens in de klas opdracht 1. Maak twee kolommen op het bord (geen/nauwelijks invloed en een beetje tot tamelijk veel invloed) en vul hier de situaties in. </a:t>
            </a:r>
            <a:br>
              <a:rPr lang="nl-NL" dirty="0">
                <a:solidFill>
                  <a:schemeClr val="dk1"/>
                </a:solidFill>
                <a:latin typeface="Raleway"/>
                <a:ea typeface="Raleway"/>
                <a:cs typeface="Raleway"/>
                <a:sym typeface="Raleway"/>
              </a:rPr>
            </a:br>
            <a:r>
              <a:rPr lang="nl-NL" dirty="0">
                <a:solidFill>
                  <a:schemeClr val="dk1"/>
                </a:solidFill>
                <a:latin typeface="Raleway"/>
                <a:ea typeface="Raleway"/>
                <a:cs typeface="Raleway"/>
                <a:sym typeface="Raleway"/>
              </a:rPr>
              <a:t>- Analyseer met de klas de overeenkomsten en verschillen binnen en tussen de kolommen. Leg hierbij uit dat lokale politieke beslissingen vaak makkelijker te beïnvloeden zijn dan landelijke of internationale politieke beslissingen. (nr.6 – provinciaal - zit er een beetje tussenin)</a:t>
            </a:r>
            <a:endParaRPr dirty="0">
              <a:solidFill>
                <a:schemeClr val="dk1"/>
              </a:solidFill>
              <a:latin typeface="Raleway"/>
              <a:ea typeface="Raleway"/>
              <a:cs typeface="Raleway"/>
              <a:sym typeface="Raleway"/>
            </a:endParaRPr>
          </a:p>
          <a:p>
            <a:pPr marL="457200" lvl="0" indent="-298450" algn="l" rtl="0">
              <a:lnSpc>
                <a:spcPct val="115000"/>
              </a:lnSpc>
              <a:spcBef>
                <a:spcPts val="0"/>
              </a:spcBef>
              <a:spcAft>
                <a:spcPts val="0"/>
              </a:spcAft>
              <a:buClr>
                <a:schemeClr val="dk1"/>
              </a:buClr>
              <a:buSzPts val="1100"/>
              <a:buFont typeface="Raleway"/>
              <a:buChar char="-"/>
            </a:pPr>
            <a:r>
              <a:rPr lang="nl-NL" dirty="0">
                <a:solidFill>
                  <a:schemeClr val="dk1"/>
                </a:solidFill>
                <a:latin typeface="Raleway"/>
                <a:ea typeface="Raleway"/>
                <a:cs typeface="Raleway"/>
                <a:sym typeface="Raleway"/>
              </a:rPr>
              <a:t>wissel vervolgens met leerlingen ideeën uit over hoe ze invloed zouden kunnen uitoefenen (demonstraties, petities, contact met lokale partijen, enz.) </a:t>
            </a:r>
            <a:endParaRPr dirty="0">
              <a:solidFill>
                <a:schemeClr val="dk1"/>
              </a:solidFill>
              <a:latin typeface="Raleway"/>
              <a:ea typeface="Raleway"/>
              <a:cs typeface="Raleway"/>
              <a:sym typeface="Raleway"/>
            </a:endParaRPr>
          </a:p>
          <a:p>
            <a:pPr marL="457200" lvl="0" indent="-298450" algn="l" rtl="0">
              <a:lnSpc>
                <a:spcPct val="115000"/>
              </a:lnSpc>
              <a:spcBef>
                <a:spcPts val="0"/>
              </a:spcBef>
              <a:spcAft>
                <a:spcPts val="0"/>
              </a:spcAft>
              <a:buClr>
                <a:schemeClr val="dk1"/>
              </a:buClr>
              <a:buSzPts val="1100"/>
              <a:buFont typeface="Raleway"/>
              <a:buChar char="-"/>
            </a:pPr>
            <a:endParaRPr dirty="0">
              <a:solidFill>
                <a:schemeClr val="dk1"/>
              </a:solidFill>
              <a:latin typeface="Raleway"/>
              <a:ea typeface="Raleway"/>
              <a:cs typeface="Raleway"/>
              <a:sym typeface="Raleway"/>
            </a:endParaRPr>
          </a:p>
          <a:p>
            <a:pPr marL="0" lvl="0" indent="0" algn="l" rtl="0">
              <a:lnSpc>
                <a:spcPct val="115000"/>
              </a:lnSpc>
              <a:spcBef>
                <a:spcPts val="0"/>
              </a:spcBef>
              <a:spcAft>
                <a:spcPts val="0"/>
              </a:spcAft>
              <a:buSzPts val="1100"/>
              <a:buNone/>
            </a:pPr>
            <a:endParaRPr dirty="0">
              <a:solidFill>
                <a:schemeClr val="dk1"/>
              </a:solidFill>
              <a:latin typeface="Raleway"/>
              <a:ea typeface="Raleway"/>
              <a:cs typeface="Raleway"/>
              <a:sym typeface="Raleway"/>
            </a:endParaRPr>
          </a:p>
        </p:txBody>
      </p:sp>
      <p:sp>
        <p:nvSpPr>
          <p:cNvPr id="140" name="Google Shape;140;g28bcf863ac5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NL" dirty="0">
                <a:solidFill>
                  <a:srgbClr val="052C34"/>
                </a:solidFill>
                <a:latin typeface="Raleway"/>
                <a:ea typeface="Raleway"/>
                <a:cs typeface="Raleway"/>
                <a:sym typeface="Raleway"/>
              </a:rPr>
              <a:t>Stel de vraag aan de klas: waarom zou een politieke partij haar plannen opschrijven? </a:t>
            </a:r>
            <a:endParaRPr dirty="0">
              <a:solidFill>
                <a:srgbClr val="052C34"/>
              </a:solidFill>
              <a:latin typeface="Raleway"/>
              <a:ea typeface="Raleway"/>
              <a:cs typeface="Raleway"/>
              <a:sym typeface="Raleway"/>
            </a:endParaRPr>
          </a:p>
          <a:p>
            <a:pPr marL="0" lvl="0" indent="0" algn="l" rtl="0">
              <a:lnSpc>
                <a:spcPct val="115000"/>
              </a:lnSpc>
              <a:spcBef>
                <a:spcPts val="1100"/>
              </a:spcBef>
              <a:spcAft>
                <a:spcPts val="0"/>
              </a:spcAft>
              <a:buClr>
                <a:schemeClr val="dk1"/>
              </a:buClr>
              <a:buSzPts val="1100"/>
              <a:buFont typeface="Arial"/>
              <a:buNone/>
            </a:pPr>
            <a:r>
              <a:rPr lang="nl-NL" dirty="0">
                <a:solidFill>
                  <a:srgbClr val="052C34"/>
                </a:solidFill>
                <a:latin typeface="Raleway"/>
                <a:ea typeface="Raleway"/>
                <a:cs typeface="Raleway"/>
                <a:sym typeface="Raleway"/>
              </a:rPr>
              <a:t>Dat gebeurt omdat de plannen in het verkiezingsprogramma een aantal doelen hebben:</a:t>
            </a:r>
            <a:endParaRPr dirty="0">
              <a:solidFill>
                <a:srgbClr val="052C34"/>
              </a:solidFill>
              <a:latin typeface="Raleway"/>
              <a:ea typeface="Raleway"/>
              <a:cs typeface="Raleway"/>
              <a:sym typeface="Raleway"/>
            </a:endParaRPr>
          </a:p>
          <a:p>
            <a:pPr marL="457200" lvl="0" indent="-298450" algn="l" rtl="0">
              <a:lnSpc>
                <a:spcPct val="115000"/>
              </a:lnSpc>
              <a:spcBef>
                <a:spcPts val="1100"/>
              </a:spcBef>
              <a:spcAft>
                <a:spcPts val="0"/>
              </a:spcAft>
              <a:buClr>
                <a:srgbClr val="052C34"/>
              </a:buClr>
              <a:buSzPts val="1100"/>
              <a:buFont typeface="Raleway"/>
              <a:buChar char="●"/>
            </a:pPr>
            <a:r>
              <a:rPr lang="nl-NL" dirty="0">
                <a:solidFill>
                  <a:srgbClr val="052C34"/>
                </a:solidFill>
                <a:latin typeface="Raleway"/>
                <a:ea typeface="Raleway"/>
                <a:cs typeface="Raleway"/>
                <a:sym typeface="Raleway"/>
              </a:rPr>
              <a:t>Je laat binnen en buiten je partij zien waar je voor staat, welke standpunten en ambities je hebt. </a:t>
            </a:r>
            <a:endParaRPr dirty="0">
              <a:solidFill>
                <a:srgbClr val="052C34"/>
              </a:solidFill>
              <a:latin typeface="Raleway"/>
              <a:ea typeface="Raleway"/>
              <a:cs typeface="Raleway"/>
              <a:sym typeface="Raleway"/>
            </a:endParaRPr>
          </a:p>
          <a:p>
            <a:pPr marL="457200" lvl="0" indent="-298450" algn="l" rtl="0">
              <a:lnSpc>
                <a:spcPct val="115000"/>
              </a:lnSpc>
              <a:spcBef>
                <a:spcPts val="0"/>
              </a:spcBef>
              <a:spcAft>
                <a:spcPts val="0"/>
              </a:spcAft>
              <a:buClr>
                <a:srgbClr val="052C34"/>
              </a:buClr>
              <a:buSzPts val="1100"/>
              <a:buFont typeface="Raleway"/>
              <a:buChar char="●"/>
            </a:pPr>
            <a:r>
              <a:rPr lang="nl-NL" dirty="0">
                <a:solidFill>
                  <a:srgbClr val="052C34"/>
                </a:solidFill>
                <a:latin typeface="Raleway"/>
                <a:ea typeface="Raleway"/>
                <a:cs typeface="Raleway"/>
                <a:sym typeface="Raleway"/>
              </a:rPr>
              <a:t>Het programma is een belangrijk onderdeel van de verkiezingscampagne.</a:t>
            </a:r>
            <a:endParaRPr dirty="0">
              <a:solidFill>
                <a:srgbClr val="052C34"/>
              </a:solidFill>
              <a:latin typeface="Raleway"/>
              <a:ea typeface="Raleway"/>
              <a:cs typeface="Raleway"/>
              <a:sym typeface="Raleway"/>
            </a:endParaRPr>
          </a:p>
          <a:p>
            <a:pPr marL="457200" lvl="0" indent="-298450" algn="l" rtl="0">
              <a:lnSpc>
                <a:spcPct val="115000"/>
              </a:lnSpc>
              <a:spcBef>
                <a:spcPts val="0"/>
              </a:spcBef>
              <a:spcAft>
                <a:spcPts val="0"/>
              </a:spcAft>
              <a:buClr>
                <a:srgbClr val="052C34"/>
              </a:buClr>
              <a:buSzPts val="1100"/>
              <a:buFont typeface="Raleway"/>
              <a:buChar char="●"/>
            </a:pPr>
            <a:r>
              <a:rPr lang="nl-NL" dirty="0">
                <a:solidFill>
                  <a:srgbClr val="052C34"/>
                </a:solidFill>
                <a:latin typeface="Raleway"/>
                <a:ea typeface="Raleway"/>
                <a:cs typeface="Raleway"/>
                <a:sym typeface="Raleway"/>
              </a:rPr>
              <a:t>Het verkiezingsprogramma speelt een rol in de coalitiebesprekingen die na de verkiezingen starten. Met welke partijen zou je een coalitieakkoord kunnen maken?</a:t>
            </a:r>
            <a:endParaRPr dirty="0">
              <a:solidFill>
                <a:srgbClr val="052C34"/>
              </a:solidFill>
              <a:latin typeface="Raleway"/>
              <a:ea typeface="Raleway"/>
              <a:cs typeface="Raleway"/>
              <a:sym typeface="Raleway"/>
            </a:endParaRPr>
          </a:p>
          <a:p>
            <a:pPr marL="457200" lvl="0" indent="-298450" algn="l" rtl="0">
              <a:lnSpc>
                <a:spcPct val="115000"/>
              </a:lnSpc>
              <a:spcBef>
                <a:spcPts val="0"/>
              </a:spcBef>
              <a:spcAft>
                <a:spcPts val="0"/>
              </a:spcAft>
              <a:buClr>
                <a:srgbClr val="052C34"/>
              </a:buClr>
              <a:buSzPts val="1100"/>
              <a:buFont typeface="Raleway"/>
              <a:buChar char="●"/>
            </a:pPr>
            <a:r>
              <a:rPr lang="nl-NL" dirty="0">
                <a:solidFill>
                  <a:srgbClr val="052C34"/>
                </a:solidFill>
                <a:latin typeface="Raleway"/>
                <a:ea typeface="Raleway"/>
                <a:cs typeface="Raleway"/>
                <a:sym typeface="Raleway"/>
              </a:rPr>
              <a:t>Voor de fractie van jouw partij in de Tweede Kamer dient het verkiezingsprogramma als leidraad voor de vier jaar dat zij in de Tweede Kamer zit.</a:t>
            </a:r>
            <a:endParaRPr sz="1800" dirty="0">
              <a:solidFill>
                <a:schemeClr val="dk1"/>
              </a:solidFill>
              <a:latin typeface="Raleway"/>
              <a:ea typeface="Raleway"/>
              <a:cs typeface="Raleway"/>
              <a:sym typeface="Raleway"/>
            </a:endParaRPr>
          </a:p>
        </p:txBody>
      </p:sp>
      <p:sp>
        <p:nvSpPr>
          <p:cNvPr id="147" name="Google Shape;14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0" algn="l" rtl="0">
              <a:lnSpc>
                <a:spcPct val="115000"/>
              </a:lnSpc>
              <a:spcBef>
                <a:spcPts val="0"/>
              </a:spcBef>
              <a:spcAft>
                <a:spcPts val="0"/>
              </a:spcAft>
              <a:buSzPts val="1100"/>
              <a:buNone/>
            </a:pPr>
            <a:endParaRPr dirty="0">
              <a:solidFill>
                <a:schemeClr val="dk1"/>
              </a:solidFill>
              <a:latin typeface="Raleway"/>
              <a:ea typeface="Raleway"/>
              <a:cs typeface="Raleway"/>
              <a:sym typeface="Raleway"/>
            </a:endParaRPr>
          </a:p>
          <a:p>
            <a:pPr marL="457200" lvl="0" indent="-298450" algn="l" rtl="0">
              <a:lnSpc>
                <a:spcPct val="115000"/>
              </a:lnSpc>
              <a:spcBef>
                <a:spcPts val="0"/>
              </a:spcBef>
              <a:spcAft>
                <a:spcPts val="0"/>
              </a:spcAft>
              <a:buClr>
                <a:schemeClr val="dk1"/>
              </a:buClr>
              <a:buSzPts val="1100"/>
              <a:buFont typeface="Raleway"/>
              <a:buChar char="-"/>
            </a:pPr>
            <a:r>
              <a:rPr lang="nl-NL" dirty="0">
                <a:solidFill>
                  <a:schemeClr val="dk1"/>
                </a:solidFill>
                <a:latin typeface="Raleway"/>
                <a:ea typeface="Raleway"/>
                <a:cs typeface="Raleway"/>
                <a:sym typeface="Raleway"/>
              </a:rPr>
              <a:t>Ouderenplatform: scroll naar pagina 7, onderaan. Ouderen juist meer inspraak geven, goed idee? </a:t>
            </a:r>
            <a:endParaRPr dirty="0">
              <a:solidFill>
                <a:schemeClr val="dk1"/>
              </a:solidFill>
              <a:latin typeface="Raleway"/>
              <a:ea typeface="Raleway"/>
              <a:cs typeface="Raleway"/>
              <a:sym typeface="Raleway"/>
            </a:endParaRPr>
          </a:p>
          <a:p>
            <a:pPr marL="457200" lvl="0" indent="-298450" algn="l" rtl="0">
              <a:lnSpc>
                <a:spcPct val="115000"/>
              </a:lnSpc>
              <a:spcBef>
                <a:spcPts val="0"/>
              </a:spcBef>
              <a:spcAft>
                <a:spcPts val="0"/>
              </a:spcAft>
              <a:buClr>
                <a:schemeClr val="dk1"/>
              </a:buClr>
              <a:buSzPts val="1100"/>
              <a:buFont typeface="Raleway"/>
              <a:buChar char="-"/>
            </a:pPr>
            <a:r>
              <a:rPr lang="nl-NL" dirty="0">
                <a:solidFill>
                  <a:schemeClr val="dk1"/>
                </a:solidFill>
                <a:latin typeface="Raleway"/>
                <a:ea typeface="Raleway"/>
                <a:cs typeface="Raleway"/>
                <a:sym typeface="Raleway"/>
              </a:rPr>
              <a:t>Geen haat in de raad: tegenwoordig lopen in sommige gemeenteraden de spanningen hoog op. Kijk het filmpje tot een desgewenst moment. </a:t>
            </a:r>
            <a:endParaRPr dirty="0">
              <a:solidFill>
                <a:schemeClr val="dk1"/>
              </a:solidFill>
              <a:latin typeface="Raleway"/>
              <a:ea typeface="Raleway"/>
              <a:cs typeface="Raleway"/>
              <a:sym typeface="Raleway"/>
            </a:endParaRPr>
          </a:p>
          <a:p>
            <a:pPr marL="457200" lvl="0" indent="-298450" algn="l" rtl="0">
              <a:lnSpc>
                <a:spcPct val="115000"/>
              </a:lnSpc>
              <a:spcBef>
                <a:spcPts val="0"/>
              </a:spcBef>
              <a:spcAft>
                <a:spcPts val="0"/>
              </a:spcAft>
              <a:buClr>
                <a:schemeClr val="dk1"/>
              </a:buClr>
              <a:buSzPts val="1100"/>
              <a:buFont typeface="Raleway"/>
              <a:buChar char="-"/>
            </a:pPr>
            <a:r>
              <a:rPr lang="nl-NL" dirty="0">
                <a:solidFill>
                  <a:schemeClr val="dk1"/>
                </a:solidFill>
                <a:latin typeface="Raleway"/>
                <a:ea typeface="Raleway"/>
                <a:cs typeface="Raleway"/>
                <a:sym typeface="Raleway"/>
              </a:rPr>
              <a:t>Regenboogzebrapaden: de lokale politieke partij in Barneveld wil een inclusievere samenleving en willen dit stimuleren door meer zichtbaarheid van </a:t>
            </a:r>
            <a:r>
              <a:rPr lang="nl-NL" dirty="0" err="1">
                <a:solidFill>
                  <a:schemeClr val="dk1"/>
                </a:solidFill>
                <a:latin typeface="Raleway"/>
                <a:ea typeface="Raleway"/>
                <a:cs typeface="Raleway"/>
                <a:sym typeface="Raleway"/>
              </a:rPr>
              <a:t>lhbtiq+</a:t>
            </a:r>
            <a:r>
              <a:rPr lang="nl-NL" dirty="0">
                <a:solidFill>
                  <a:schemeClr val="dk1"/>
                </a:solidFill>
                <a:latin typeface="Raleway"/>
                <a:ea typeface="Raleway"/>
                <a:cs typeface="Raleway"/>
                <a:sym typeface="Raleway"/>
              </a:rPr>
              <a:t> initiatieven in de stad. </a:t>
            </a:r>
            <a:endParaRPr dirty="0">
              <a:solidFill>
                <a:schemeClr val="dk1"/>
              </a:solidFill>
              <a:latin typeface="Raleway"/>
              <a:ea typeface="Raleway"/>
              <a:cs typeface="Raleway"/>
              <a:sym typeface="Raleway"/>
            </a:endParaRPr>
          </a:p>
        </p:txBody>
      </p:sp>
      <p:sp>
        <p:nvSpPr>
          <p:cNvPr id="162" name="Google Shape;1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69" name="Google Shape;16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77" name="Google Shape;177;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nl-NL">
                <a:solidFill>
                  <a:schemeClr val="dk1"/>
                </a:solidFill>
                <a:latin typeface="Raleway"/>
                <a:ea typeface="Raleway"/>
                <a:cs typeface="Raleway"/>
                <a:sym typeface="Raleway"/>
              </a:rPr>
              <a:t>Maak hier een mindmap van</a:t>
            </a:r>
            <a:endParaRPr>
              <a:solidFill>
                <a:schemeClr val="dk1"/>
              </a:solidFill>
              <a:latin typeface="Raleway"/>
              <a:ea typeface="Raleway"/>
              <a:cs typeface="Raleway"/>
              <a:sym typeface="Raleway"/>
            </a:endParaRPr>
          </a:p>
        </p:txBody>
      </p:sp>
      <p:sp>
        <p:nvSpPr>
          <p:cNvPr id="184" name="Google Shape;18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 Geef de leerlingen een aantal minuten om in tweetallen na te denken over plannen voor 2050. Wat zien zij graag veranderd?</a:t>
            </a:r>
            <a:endParaRPr dirty="0">
              <a:solidFill>
                <a:schemeClr val="dk1"/>
              </a:solidFill>
              <a:latin typeface="Raleway"/>
              <a:ea typeface="Raleway"/>
              <a:cs typeface="Raleway"/>
              <a:sym typeface="Raleway"/>
            </a:endParaRPr>
          </a:p>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 Vul daarna klassikaal de mindmap in met ideeën die aangedragen zijn door de leerlingen. </a:t>
            </a:r>
            <a:endParaRPr dirty="0">
              <a:solidFill>
                <a:schemeClr val="dk1"/>
              </a:solidFill>
              <a:latin typeface="Raleway"/>
              <a:ea typeface="Raleway"/>
              <a:cs typeface="Raleway"/>
              <a:sym typeface="Raleway"/>
            </a:endParaRPr>
          </a:p>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 Draag onderwerpen aan zoals ‘criminaliteit’, ‘onderwijs’, ‘werk’, ‘mobiliteit’  en laat ze zelf met de invulling komen in de vorm van concrete ideeën. Draag, om de leerlingen te helpen, zo nodig de voorbeelden aan die genoemd werden in de net besproken verkiezingsprogramma’s. </a:t>
            </a:r>
            <a:endParaRPr dirty="0">
              <a:solidFill>
                <a:schemeClr val="dk1"/>
              </a:solidFill>
              <a:latin typeface="Raleway"/>
              <a:ea typeface="Raleway"/>
              <a:cs typeface="Raleway"/>
              <a:sym typeface="Raleway"/>
            </a:endParaRPr>
          </a:p>
        </p:txBody>
      </p:sp>
      <p:sp>
        <p:nvSpPr>
          <p:cNvPr id="194" name="Google Shape;19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NL">
                <a:solidFill>
                  <a:schemeClr val="dk1"/>
                </a:solidFill>
                <a:latin typeface="Raleway"/>
                <a:ea typeface="Raleway"/>
                <a:cs typeface="Raleway"/>
                <a:sym typeface="Raleway"/>
              </a:rPr>
              <a:t>Niet alles is haalbaar in 2050; er moeten keuzes gemaakt worden. Laat leerlingen nadenken waar ze voor kiezen in 2050.</a:t>
            </a:r>
            <a:endParaRPr>
              <a:solidFill>
                <a:schemeClr val="dk1"/>
              </a:solidFill>
              <a:latin typeface="Raleway"/>
              <a:ea typeface="Raleway"/>
              <a:cs typeface="Raleway"/>
              <a:sym typeface="Raleway"/>
            </a:endParaRPr>
          </a:p>
          <a:p>
            <a:pPr marL="0" lvl="0" indent="0" algn="l" rtl="0">
              <a:lnSpc>
                <a:spcPct val="115000"/>
              </a:lnSpc>
              <a:spcBef>
                <a:spcPts val="0"/>
              </a:spcBef>
              <a:spcAft>
                <a:spcPts val="0"/>
              </a:spcAft>
              <a:buClr>
                <a:schemeClr val="dk1"/>
              </a:buClr>
              <a:buSzPts val="1100"/>
              <a:buFont typeface="Arial"/>
              <a:buNone/>
            </a:pPr>
            <a:r>
              <a:rPr lang="nl-NL">
                <a:solidFill>
                  <a:schemeClr val="dk1"/>
                </a:solidFill>
                <a:latin typeface="Raleway"/>
                <a:ea typeface="Raleway"/>
                <a:cs typeface="Raleway"/>
                <a:sym typeface="Raleway"/>
              </a:rPr>
              <a:t>In een gesprek met leerlingen is het ook mogelijk om het te koppelen aan waarden als vrijheid, gelijkheid, cohesie en welvaart. Deze zitten impliciet ook in de dilemma’s en met leerlingen kan het gesprek dan worden gevoerd over de vraag welk van deze waarde(n) belangrijk voor hen zijn en welke minder.</a:t>
            </a:r>
            <a:endParaRPr>
              <a:solidFill>
                <a:schemeClr val="dk1"/>
              </a:solidFill>
              <a:latin typeface="Raleway"/>
              <a:ea typeface="Raleway"/>
              <a:cs typeface="Raleway"/>
              <a:sym typeface="Raleway"/>
            </a:endParaRPr>
          </a:p>
        </p:txBody>
      </p:sp>
      <p:sp>
        <p:nvSpPr>
          <p:cNvPr id="221" name="Google Shape;22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nl-NL">
                <a:solidFill>
                  <a:schemeClr val="dk1"/>
                </a:solidFill>
                <a:latin typeface="Raleway"/>
                <a:ea typeface="Raleway"/>
                <a:cs typeface="Raleway"/>
                <a:sym typeface="Raleway"/>
              </a:rPr>
              <a:t>Laat leerlingen hun idealen van de opdracht bij dia 9 nogmaals bekijken en laat ze de dilemma’s van dia 10 erin verwerken.</a:t>
            </a:r>
            <a:endParaRPr>
              <a:solidFill>
                <a:schemeClr val="dk1"/>
              </a:solidFill>
              <a:latin typeface="Raleway"/>
              <a:ea typeface="Raleway"/>
              <a:cs typeface="Raleway"/>
              <a:sym typeface="Raleway"/>
            </a:endParaRPr>
          </a:p>
        </p:txBody>
      </p:sp>
      <p:sp>
        <p:nvSpPr>
          <p:cNvPr id="227" name="Google Shape;22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a:solidFill>
                <a:schemeClr val="dk1"/>
              </a:solidFill>
              <a:latin typeface="Raleway"/>
              <a:ea typeface="Raleway"/>
              <a:cs typeface="Raleway"/>
              <a:sym typeface="Raleway"/>
            </a:endParaRPr>
          </a:p>
        </p:txBody>
      </p:sp>
      <p:sp>
        <p:nvSpPr>
          <p:cNvPr id="233" name="Google Shape;233;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28bcf863ac5_1_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7916"/>
              </a:lnSpc>
              <a:spcBef>
                <a:spcPts val="0"/>
              </a:spcBef>
              <a:spcAft>
                <a:spcPts val="800"/>
              </a:spcAft>
              <a:buClr>
                <a:schemeClr val="dk1"/>
              </a:buClr>
              <a:buSzPts val="1100"/>
              <a:buFont typeface="Arial"/>
              <a:buNone/>
            </a:pPr>
            <a:r>
              <a:rPr lang="nl-NL" dirty="0"/>
              <a:t>Voor de docent: </a:t>
            </a:r>
            <a:br>
              <a:rPr lang="nl-NL" dirty="0"/>
            </a:br>
            <a:r>
              <a:rPr lang="nl-NL" dirty="0"/>
              <a:t>Vragen kunnen klassikaal behandeld worden of in groepjes worden besproken en klassikaal nabespreken. </a:t>
            </a:r>
            <a:br>
              <a:rPr lang="nl-NL" dirty="0"/>
            </a:br>
            <a:r>
              <a:rPr lang="nl-NL" dirty="0">
                <a:solidFill>
                  <a:schemeClr val="dk1"/>
                </a:solidFill>
              </a:rPr>
              <a:t>Voer als het ware een onderwijsleergesprek. Stuur in de richting van de vraag: wie beslist er nu over het lot van de toekomstige generaties? is dat eerlijk en zou dat anders kunnen? </a:t>
            </a:r>
            <a:br>
              <a:rPr lang="nl-NL" dirty="0"/>
            </a:br>
            <a:r>
              <a:rPr lang="nl-NL" b="1" dirty="0"/>
              <a:t>Tip</a:t>
            </a:r>
            <a:r>
              <a:rPr lang="nl-NL" dirty="0"/>
              <a:t> voor een activerende vorm: </a:t>
            </a:r>
            <a:br>
              <a:rPr lang="nl-NL" dirty="0"/>
            </a:br>
            <a:r>
              <a:rPr lang="nl-NL" dirty="0"/>
              <a:t>Laat leerlingen een lijn vormen voor het bord. Veel invloed (links) naar heel weinig invloed (rechts). Laat hen een positie kiezen op de lijn ten aanzien van de vragen. </a:t>
            </a:r>
            <a:br>
              <a:rPr lang="nl-NL" dirty="0"/>
            </a:br>
            <a:r>
              <a:rPr lang="nl-NL" dirty="0"/>
              <a:t>(tussendoor kunnen ze dus verplaatsen). </a:t>
            </a:r>
            <a:br>
              <a:rPr lang="nl-NL" dirty="0"/>
            </a:br>
            <a:r>
              <a:rPr lang="nl-NL" dirty="0"/>
              <a:t>Stel tussen elke wisseling door vragen aan de leerlingen: </a:t>
            </a:r>
            <a:br>
              <a:rPr lang="nl-NL" dirty="0"/>
            </a:br>
            <a:r>
              <a:rPr lang="nl-NL" dirty="0"/>
              <a:t>‘waarom sta je waar je staat’ ‘kun je uitleggen’ ‘wat vind je ervan’ enz. </a:t>
            </a:r>
            <a:br>
              <a:rPr lang="nl-NL" dirty="0"/>
            </a:br>
            <a:br>
              <a:rPr lang="nl-NL" dirty="0"/>
            </a:br>
            <a:br>
              <a:rPr lang="nl-NL" dirty="0"/>
            </a:br>
            <a:r>
              <a:rPr lang="nl-NL" dirty="0"/>
              <a:t> </a:t>
            </a:r>
            <a:endParaRPr dirty="0"/>
          </a:p>
        </p:txBody>
      </p:sp>
      <p:sp>
        <p:nvSpPr>
          <p:cNvPr id="87" name="Google Shape;87;g28bcf863ac5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8bcf863ac5_1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95" name="Google Shape;95;g28bcf863ac5_1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8bcf863ac5_1_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solidFill>
                <a:schemeClr val="dk1"/>
              </a:solidFill>
              <a:latin typeface="Raleway"/>
              <a:ea typeface="Raleway"/>
              <a:cs typeface="Raleway"/>
              <a:sym typeface="Raleway"/>
            </a:endParaRPr>
          </a:p>
        </p:txBody>
      </p:sp>
      <p:sp>
        <p:nvSpPr>
          <p:cNvPr id="101" name="Google Shape;101;g28bcf863ac5_1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8bcf863ac5_1_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Voor de docent: </a:t>
            </a:r>
            <a:br>
              <a:rPr lang="nl-NL" dirty="0">
                <a:solidFill>
                  <a:schemeClr val="dk1"/>
                </a:solidFill>
                <a:latin typeface="Raleway"/>
                <a:ea typeface="Raleway"/>
                <a:cs typeface="Raleway"/>
                <a:sym typeface="Raleway"/>
              </a:rPr>
            </a:br>
            <a:r>
              <a:rPr lang="nl-NL" dirty="0">
                <a:solidFill>
                  <a:schemeClr val="dk1"/>
                </a:solidFill>
                <a:latin typeface="Raleway"/>
                <a:ea typeface="Raleway"/>
                <a:cs typeface="Raleway"/>
                <a:sym typeface="Raleway"/>
              </a:rPr>
              <a:t>Denken, Delen, uitwisselen. </a:t>
            </a:r>
            <a:br>
              <a:rPr lang="nl-NL" dirty="0">
                <a:solidFill>
                  <a:schemeClr val="dk1"/>
                </a:solidFill>
                <a:latin typeface="Raleway"/>
                <a:ea typeface="Raleway"/>
                <a:cs typeface="Raleway"/>
                <a:sym typeface="Raleway"/>
              </a:rPr>
            </a:br>
            <a:r>
              <a:rPr lang="nl-NL" dirty="0">
                <a:solidFill>
                  <a:schemeClr val="dk1"/>
                </a:solidFill>
                <a:latin typeface="Raleway"/>
                <a:ea typeface="Raleway"/>
                <a:cs typeface="Raleway"/>
                <a:sym typeface="Raleway"/>
              </a:rPr>
              <a:t>Laat leerlingen -in stilte - opschrijven waar ze aan denken bij ‘democratie’. (1 min)</a:t>
            </a:r>
            <a:br>
              <a:rPr lang="nl-NL" dirty="0">
                <a:solidFill>
                  <a:schemeClr val="dk1"/>
                </a:solidFill>
                <a:latin typeface="Raleway"/>
                <a:ea typeface="Raleway"/>
                <a:cs typeface="Raleway"/>
                <a:sym typeface="Raleway"/>
              </a:rPr>
            </a:br>
            <a:r>
              <a:rPr lang="nl-NL" dirty="0">
                <a:solidFill>
                  <a:schemeClr val="dk1"/>
                </a:solidFill>
                <a:latin typeface="Raleway"/>
                <a:ea typeface="Raleway"/>
                <a:cs typeface="Raleway"/>
                <a:sym typeface="Raleway"/>
              </a:rPr>
              <a:t>Laat delen in duo’s (2 min) </a:t>
            </a:r>
            <a:br>
              <a:rPr lang="nl-NL" dirty="0">
                <a:solidFill>
                  <a:schemeClr val="dk1"/>
                </a:solidFill>
                <a:latin typeface="Raleway"/>
                <a:ea typeface="Raleway"/>
                <a:cs typeface="Raleway"/>
                <a:sym typeface="Raleway"/>
              </a:rPr>
            </a:br>
            <a:r>
              <a:rPr lang="nl-NL" dirty="0">
                <a:solidFill>
                  <a:schemeClr val="dk1"/>
                </a:solidFill>
                <a:latin typeface="Raleway"/>
                <a:ea typeface="Raleway"/>
                <a:cs typeface="Raleway"/>
                <a:sym typeface="Raleway"/>
              </a:rPr>
              <a:t>Bespreek klassikaal en noteer bevindingen op de linkerhelft van het bord (ca. 3 min)</a:t>
            </a:r>
            <a:br>
              <a:rPr lang="nl-NL" dirty="0">
                <a:solidFill>
                  <a:schemeClr val="dk1"/>
                </a:solidFill>
                <a:latin typeface="Raleway"/>
                <a:ea typeface="Raleway"/>
                <a:cs typeface="Raleway"/>
                <a:sym typeface="Raleway"/>
              </a:rPr>
            </a:br>
            <a:br>
              <a:rPr lang="nl-NL" dirty="0">
                <a:solidFill>
                  <a:schemeClr val="dk1"/>
                </a:solidFill>
                <a:latin typeface="Raleway"/>
                <a:ea typeface="Raleway"/>
                <a:cs typeface="Raleway"/>
                <a:sym typeface="Raleway"/>
              </a:rPr>
            </a:br>
            <a:r>
              <a:rPr lang="nl-NL" dirty="0">
                <a:solidFill>
                  <a:schemeClr val="dk1"/>
                </a:solidFill>
                <a:latin typeface="Raleway"/>
                <a:ea typeface="Raleway"/>
                <a:cs typeface="Raleway"/>
                <a:sym typeface="Raleway"/>
              </a:rPr>
              <a:t>Herhaal voor ‘dictatuur’--&gt; noteer op de rechterhelft van het bord. Bespreek de verschillen en merk op (of laat leerlingen opmerken) dat de kenmerken, en dus de begrippen, geheel of gedeeltelijk tegenpolen zijn. </a:t>
            </a:r>
            <a:endParaRPr dirty="0">
              <a:solidFill>
                <a:schemeClr val="dk1"/>
              </a:solidFill>
              <a:latin typeface="Raleway"/>
              <a:ea typeface="Raleway"/>
              <a:cs typeface="Raleway"/>
              <a:sym typeface="Raleway"/>
            </a:endParaRPr>
          </a:p>
          <a:p>
            <a:pPr marL="0" lvl="0" indent="0" algn="l" rtl="0">
              <a:lnSpc>
                <a:spcPct val="115000"/>
              </a:lnSpc>
              <a:spcBef>
                <a:spcPts val="0"/>
              </a:spcBef>
              <a:spcAft>
                <a:spcPts val="0"/>
              </a:spcAft>
              <a:buSzPts val="1100"/>
              <a:buNone/>
            </a:pPr>
            <a:endParaRPr dirty="0">
              <a:solidFill>
                <a:schemeClr val="dk1"/>
              </a:solidFill>
              <a:latin typeface="Raleway"/>
              <a:ea typeface="Raleway"/>
              <a:cs typeface="Raleway"/>
              <a:sym typeface="Raleway"/>
            </a:endParaRPr>
          </a:p>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De voor- en nadelen van een democratie en dictatuur zijn te spiegelen. Een ‘voordeel’ van een dictatuur is dat er snel gehandeld kan worden. In potentie zouden problemen dus snel opgelost kunnen worden waardoor het niet uit de hand hoeft te lopen (Ware het niet dat dictators hier over het algemeen niet mee bezig zijn). Er is dus veel daadkracht in een dictatuur maar tegelijk kan de bevolking nauwelijks meepraten. In een democratie is dat omgekeerd: de bevolking kan meer meepraten maar de daadkracht wordt daardoor minder. </a:t>
            </a:r>
            <a:br>
              <a:rPr lang="nl-NL" dirty="0">
                <a:solidFill>
                  <a:schemeClr val="dk1"/>
                </a:solidFill>
                <a:latin typeface="Raleway"/>
                <a:ea typeface="Raleway"/>
                <a:cs typeface="Raleway"/>
                <a:sym typeface="Raleway"/>
              </a:rPr>
            </a:br>
            <a:endParaRPr dirty="0">
              <a:solidFill>
                <a:schemeClr val="dk1"/>
              </a:solidFill>
              <a:latin typeface="Raleway"/>
              <a:ea typeface="Raleway"/>
              <a:cs typeface="Raleway"/>
              <a:sym typeface="Raleway"/>
            </a:endParaRPr>
          </a:p>
          <a:p>
            <a:pPr marL="0" lvl="0" indent="0" algn="l" rtl="0">
              <a:lnSpc>
                <a:spcPct val="115000"/>
              </a:lnSpc>
              <a:spcBef>
                <a:spcPts val="0"/>
              </a:spcBef>
              <a:spcAft>
                <a:spcPts val="0"/>
              </a:spcAft>
              <a:buSzPts val="1100"/>
              <a:buNone/>
            </a:pPr>
            <a:endParaRPr dirty="0">
              <a:solidFill>
                <a:schemeClr val="dk1"/>
              </a:solidFill>
              <a:latin typeface="Raleway"/>
              <a:ea typeface="Raleway"/>
              <a:cs typeface="Raleway"/>
              <a:sym typeface="Raleway"/>
            </a:endParaRPr>
          </a:p>
        </p:txBody>
      </p:sp>
      <p:sp>
        <p:nvSpPr>
          <p:cNvPr id="107" name="Google Shape;107;g28bcf863ac5_1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28bcf863ac5_1_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Actoren met een meer links mensbeeld gaan uit van gelijkheid en zullen daarom meer inspraak willen. </a:t>
            </a:r>
            <a:endParaRPr dirty="0">
              <a:solidFill>
                <a:schemeClr val="dk1"/>
              </a:solidFill>
              <a:latin typeface="Raleway"/>
              <a:ea typeface="Raleway"/>
              <a:cs typeface="Raleway"/>
              <a:sym typeface="Raleway"/>
            </a:endParaRPr>
          </a:p>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Actoren met een meer rechts mensbeeld zijn meer voor daadkracht: besluiten moeten genomen worden door de mensen die de macht hebben.</a:t>
            </a:r>
            <a:endParaRPr dirty="0">
              <a:solidFill>
                <a:schemeClr val="dk1"/>
              </a:solidFill>
              <a:latin typeface="Raleway"/>
              <a:ea typeface="Raleway"/>
              <a:cs typeface="Raleway"/>
              <a:sym typeface="Raleway"/>
            </a:endParaRPr>
          </a:p>
          <a:p>
            <a:pPr marL="0" lvl="0" indent="0" algn="l" rtl="0">
              <a:lnSpc>
                <a:spcPct val="115000"/>
              </a:lnSpc>
              <a:spcBef>
                <a:spcPts val="0"/>
              </a:spcBef>
              <a:spcAft>
                <a:spcPts val="0"/>
              </a:spcAft>
              <a:buSzPts val="1100"/>
              <a:buNone/>
            </a:pPr>
            <a:endParaRPr dirty="0">
              <a:solidFill>
                <a:schemeClr val="dk1"/>
              </a:solidFill>
              <a:latin typeface="Raleway"/>
              <a:ea typeface="Raleway"/>
              <a:cs typeface="Raleway"/>
              <a:sym typeface="Raleway"/>
            </a:endParaRPr>
          </a:p>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Er zit een link naar een uitlegfilmpje door op het dilemma te klikken (dit is de link voor het geval het niet werkt: </a:t>
            </a:r>
            <a:r>
              <a:rPr lang="nl-NL" u="sng" dirty="0">
                <a:solidFill>
                  <a:schemeClr val="hlink"/>
                </a:solidFill>
                <a:latin typeface="Raleway"/>
                <a:ea typeface="Raleway"/>
                <a:cs typeface="Raleway"/>
                <a:sym typeface="Raleway"/>
                <a:hlinkClick r:id="rId3"/>
              </a:rPr>
              <a:t>https://www.youtube.com/watch?v=3_f3szSwPAA&amp;list=PLlMX_PjU_aa-HoopH8MGnWm9-sgXytio8&amp;index=11</a:t>
            </a:r>
            <a:r>
              <a:rPr lang="nl-NL" dirty="0">
                <a:solidFill>
                  <a:schemeClr val="dk1"/>
                </a:solidFill>
                <a:latin typeface="Raleway"/>
                <a:ea typeface="Raleway"/>
                <a:cs typeface="Raleway"/>
                <a:sym typeface="Raleway"/>
              </a:rPr>
              <a:t>) </a:t>
            </a:r>
            <a:endParaRPr dirty="0">
              <a:solidFill>
                <a:schemeClr val="dk1"/>
              </a:solidFill>
              <a:latin typeface="Raleway"/>
              <a:ea typeface="Raleway"/>
              <a:cs typeface="Raleway"/>
              <a:sym typeface="Raleway"/>
            </a:endParaRPr>
          </a:p>
        </p:txBody>
      </p:sp>
      <p:sp>
        <p:nvSpPr>
          <p:cNvPr id="113" name="Google Shape;113;g28bcf863ac5_1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8bcf863ac5_1_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br>
              <a:rPr lang="nl-NL" dirty="0">
                <a:solidFill>
                  <a:schemeClr val="dk1"/>
                </a:solidFill>
                <a:latin typeface="Raleway"/>
                <a:ea typeface="Raleway"/>
                <a:cs typeface="Raleway"/>
                <a:sym typeface="Raleway"/>
              </a:rPr>
            </a:br>
            <a:r>
              <a:rPr lang="nl-NL" dirty="0">
                <a:solidFill>
                  <a:schemeClr val="dk1"/>
                </a:solidFill>
                <a:latin typeface="Raleway"/>
                <a:ea typeface="Raleway"/>
                <a:cs typeface="Raleway"/>
                <a:sym typeface="Raleway"/>
              </a:rPr>
              <a:t>Het klimaatprobleem bijvoorbeeld zou veel beter kunnen worden aangepakt als er minder belangen mee hoeven te wegen (waarmee niet gezegd is dat dit ook wenselijk is) </a:t>
            </a:r>
            <a:endParaRPr dirty="0">
              <a:solidFill>
                <a:schemeClr val="dk1"/>
              </a:solidFill>
              <a:latin typeface="Raleway"/>
              <a:ea typeface="Raleway"/>
              <a:cs typeface="Raleway"/>
              <a:sym typeface="Raleway"/>
            </a:endParaRPr>
          </a:p>
        </p:txBody>
      </p:sp>
      <p:sp>
        <p:nvSpPr>
          <p:cNvPr id="120" name="Google Shape;120;g28bcf863ac5_1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28bcf863ac5_1_4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Coalitie Y is een coalitie van jongerenorganisaties (onder andere politieke partijen, vakbonden) die opkomt voor de belangen van jongeren. </a:t>
            </a:r>
            <a:endParaRPr dirty="0">
              <a:solidFill>
                <a:schemeClr val="dk1"/>
              </a:solidFill>
              <a:latin typeface="Raleway"/>
              <a:ea typeface="Raleway"/>
              <a:cs typeface="Raleway"/>
              <a:sym typeface="Raleway"/>
            </a:endParaRPr>
          </a:p>
          <a:p>
            <a:pPr marL="0" lvl="0" indent="0" algn="l" rtl="0">
              <a:lnSpc>
                <a:spcPct val="115000"/>
              </a:lnSpc>
              <a:spcBef>
                <a:spcPts val="0"/>
              </a:spcBef>
              <a:spcAft>
                <a:spcPts val="0"/>
              </a:spcAft>
              <a:buSzPts val="1100"/>
              <a:buNone/>
            </a:pPr>
            <a:r>
              <a:rPr lang="nl-NL" dirty="0">
                <a:solidFill>
                  <a:schemeClr val="dk1"/>
                </a:solidFill>
                <a:latin typeface="Raleway"/>
                <a:ea typeface="Raleway"/>
                <a:cs typeface="Raleway"/>
                <a:sym typeface="Raleway"/>
              </a:rPr>
              <a:t>Klik op het logo voor dit filmpje </a:t>
            </a:r>
            <a:r>
              <a:rPr lang="nl-NL" u="sng" dirty="0">
                <a:solidFill>
                  <a:schemeClr val="hlink"/>
                </a:solidFill>
                <a:latin typeface="Raleway"/>
                <a:ea typeface="Raleway"/>
                <a:cs typeface="Raleway"/>
                <a:sym typeface="Raleway"/>
                <a:hlinkClick r:id="rId3"/>
              </a:rPr>
              <a:t>https://www.youtube.com/watch?v=2gmCmpn8Rn0</a:t>
            </a:r>
            <a:r>
              <a:rPr lang="nl-NL" dirty="0">
                <a:solidFill>
                  <a:schemeClr val="dk1"/>
                </a:solidFill>
                <a:latin typeface="Raleway"/>
                <a:ea typeface="Raleway"/>
                <a:cs typeface="Raleway"/>
                <a:sym typeface="Raleway"/>
              </a:rPr>
              <a:t> en laat de leerlingen nadenken over de vragen. </a:t>
            </a:r>
            <a:endParaRPr dirty="0">
              <a:solidFill>
                <a:schemeClr val="dk1"/>
              </a:solidFill>
              <a:latin typeface="Raleway"/>
              <a:ea typeface="Raleway"/>
              <a:cs typeface="Raleway"/>
              <a:sym typeface="Raleway"/>
            </a:endParaRPr>
          </a:p>
          <a:p>
            <a:pPr marL="0" lvl="0" indent="0" algn="l" rtl="0">
              <a:lnSpc>
                <a:spcPct val="115000"/>
              </a:lnSpc>
              <a:spcBef>
                <a:spcPts val="0"/>
              </a:spcBef>
              <a:spcAft>
                <a:spcPts val="0"/>
              </a:spcAft>
              <a:buSzPts val="1100"/>
              <a:buNone/>
            </a:pPr>
            <a:endParaRPr dirty="0">
              <a:solidFill>
                <a:schemeClr val="dk1"/>
              </a:solidFill>
              <a:latin typeface="Raleway"/>
              <a:ea typeface="Raleway"/>
              <a:cs typeface="Raleway"/>
              <a:sym typeface="Raleway"/>
            </a:endParaRPr>
          </a:p>
        </p:txBody>
      </p:sp>
      <p:sp>
        <p:nvSpPr>
          <p:cNvPr id="127" name="Google Shape;127;g28bcf863ac5_1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8bcf863ac5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nl-NL">
                <a:solidFill>
                  <a:schemeClr val="dk1"/>
                </a:solidFill>
                <a:latin typeface="Raleway"/>
                <a:ea typeface="Raleway"/>
                <a:cs typeface="Raleway"/>
                <a:sym typeface="Raleway"/>
              </a:rPr>
              <a:t>Met de stap op deze dia laten we leerlingen nadenken over zijn/haar invloed. Het idee erachter is dat ze verschil zien tussen lokaal en (inter)nationaal niveau</a:t>
            </a:r>
            <a:endParaRPr>
              <a:solidFill>
                <a:schemeClr val="dk1"/>
              </a:solidFill>
              <a:latin typeface="Raleway"/>
              <a:ea typeface="Raleway"/>
              <a:cs typeface="Raleway"/>
              <a:sym typeface="Raleway"/>
            </a:endParaRPr>
          </a:p>
        </p:txBody>
      </p:sp>
      <p:sp>
        <p:nvSpPr>
          <p:cNvPr id="134" name="Google Shape;134;g28bcf863ac5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a:off x="722313" y="2180035"/>
            <a:ext cx="7772400" cy="112514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1" name="Google Shape;71;p11"/>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4"/>
        <p:cNvGrpSpPr/>
        <p:nvPr/>
      </p:nvGrpSpPr>
      <p:grpSpPr>
        <a:xfrm>
          <a:off x="0" y="0"/>
          <a:ext cx="0" cy="0"/>
          <a:chOff x="0" y="0"/>
          <a:chExt cx="0" cy="0"/>
        </a:xfrm>
      </p:grpSpPr>
      <p:sp>
        <p:nvSpPr>
          <p:cNvPr id="75" name="Google Shape;75;p12"/>
          <p:cNvSpPr txBox="1">
            <a:spLocks noGrp="1"/>
          </p:cNvSpPr>
          <p:nvPr>
            <p:ph type="ctrTitle"/>
          </p:nvPr>
        </p:nvSpPr>
        <p:spPr>
          <a:xfrm>
            <a:off x="685800" y="1597821"/>
            <a:ext cx="7772400" cy="1102519"/>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6" name="Google Shape;76;p12"/>
          <p:cNvSpPr txBox="1">
            <a:spLocks noGrp="1"/>
          </p:cNvSpPr>
          <p:nvPr>
            <p:ph type="subTitle" idx="1"/>
          </p:nvPr>
        </p:nvSpPr>
        <p:spPr>
          <a:xfrm>
            <a:off x="1371600" y="2914650"/>
            <a:ext cx="6400800" cy="13144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77" name="Google Shape;77;p12"/>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rot="5400000">
            <a:off x="5463778" y="1371603"/>
            <a:ext cx="4388644"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9" name="Google Shape;19;p3"/>
          <p:cNvSpPr txBox="1">
            <a:spLocks noGrp="1"/>
          </p:cNvSpPr>
          <p:nvPr>
            <p:ph type="body" idx="1"/>
          </p:nvPr>
        </p:nvSpPr>
        <p:spPr>
          <a:xfrm rot="5400000">
            <a:off x="1272778" y="-609597"/>
            <a:ext cx="4388644"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5" name="Google Shape;25;p4"/>
          <p:cNvSpPr txBox="1">
            <a:spLocks noGrp="1"/>
          </p:cNvSpPr>
          <p:nvPr>
            <p:ph type="body" idx="1"/>
          </p:nvPr>
        </p:nvSpPr>
        <p:spPr>
          <a:xfrm rot="5400000">
            <a:off x="2874962" y="-1217613"/>
            <a:ext cx="3394075"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4"/>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1" name="Google Shape;31;p5"/>
          <p:cNvSpPr>
            <a:spLocks noGrp="1"/>
          </p:cNvSpPr>
          <p:nvPr>
            <p:ph type="pic" idx="2"/>
          </p:nvPr>
        </p:nvSpPr>
        <p:spPr>
          <a:xfrm>
            <a:off x="1792288" y="459581"/>
            <a:ext cx="5486400" cy="3086100"/>
          </a:xfrm>
          <a:prstGeom prst="rect">
            <a:avLst/>
          </a:prstGeom>
          <a:noFill/>
          <a:ln>
            <a:noFill/>
          </a:ln>
        </p:spPr>
      </p:sp>
      <p:sp>
        <p:nvSpPr>
          <p:cNvPr id="32" name="Google Shape;32;p5"/>
          <p:cNvSpPr txBox="1">
            <a:spLocks noGrp="1"/>
          </p:cNvSpPr>
          <p:nvPr>
            <p:ph type="body" idx="1"/>
          </p:nvPr>
        </p:nvSpPr>
        <p:spPr>
          <a:xfrm>
            <a:off x="1792288" y="4025505"/>
            <a:ext cx="5486400" cy="60364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3" name="Google Shape;33;p5"/>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457205" y="204787"/>
            <a:ext cx="3008313" cy="8715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3575050" y="204789"/>
            <a:ext cx="5111750" cy="4389835"/>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9" name="Google Shape;39;p6"/>
          <p:cNvSpPr txBox="1">
            <a:spLocks noGrp="1"/>
          </p:cNvSpPr>
          <p:nvPr>
            <p:ph type="body" idx="2"/>
          </p:nvPr>
        </p:nvSpPr>
        <p:spPr>
          <a:xfrm>
            <a:off x="457205" y="1076328"/>
            <a:ext cx="3008313" cy="351829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0" name="Google Shape;40;p6"/>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6"/>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6"/>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7"/>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7"/>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7"/>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7"/>
        <p:cNvGrpSpPr/>
        <p:nvPr/>
      </p:nvGrpSpPr>
      <p:grpSpPr>
        <a:xfrm>
          <a:off x="0" y="0"/>
          <a:ext cx="0" cy="0"/>
          <a:chOff x="0" y="0"/>
          <a:chExt cx="0" cy="0"/>
        </a:xfrm>
      </p:grpSpPr>
      <p:sp>
        <p:nvSpPr>
          <p:cNvPr id="48" name="Google Shape;48;p8"/>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9" name="Google Shape;49;p8"/>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8"/>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9"/>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4" name="Google Shape;54;p9"/>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5" name="Google Shape;55;p9"/>
          <p:cNvSpPr txBox="1">
            <a:spLocks noGrp="1"/>
          </p:cNvSpPr>
          <p:nvPr>
            <p:ph type="body" idx="2"/>
          </p:nvPr>
        </p:nvSpPr>
        <p:spPr>
          <a:xfrm>
            <a:off x="457200" y="1631156"/>
            <a:ext cx="4040188"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6" name="Google Shape;56;p9"/>
          <p:cNvSpPr txBox="1">
            <a:spLocks noGrp="1"/>
          </p:cNvSpPr>
          <p:nvPr>
            <p:ph type="body" idx="3"/>
          </p:nvPr>
        </p:nvSpPr>
        <p:spPr>
          <a:xfrm>
            <a:off x="4645030" y="1151335"/>
            <a:ext cx="4041775" cy="47982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7" name="Google Shape;57;p9"/>
          <p:cNvSpPr txBox="1">
            <a:spLocks noGrp="1"/>
          </p:cNvSpPr>
          <p:nvPr>
            <p:ph type="body" idx="4"/>
          </p:nvPr>
        </p:nvSpPr>
        <p:spPr>
          <a:xfrm>
            <a:off x="4645030" y="1631156"/>
            <a:ext cx="4041775" cy="2963466"/>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8" name="Google Shape;58;p9"/>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3" name="Google Shape;63;p10"/>
          <p:cNvSpPr txBox="1">
            <a:spLocks noGrp="1"/>
          </p:cNvSpPr>
          <p:nvPr>
            <p:ph type="body" idx="1"/>
          </p:nvPr>
        </p:nvSpPr>
        <p:spPr>
          <a:xfrm>
            <a:off x="457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4" name="Google Shape;64;p10"/>
          <p:cNvSpPr txBox="1">
            <a:spLocks noGrp="1"/>
          </p:cNvSpPr>
          <p:nvPr>
            <p:ph type="body" idx="2"/>
          </p:nvPr>
        </p:nvSpPr>
        <p:spPr>
          <a:xfrm>
            <a:off x="4648200" y="1200151"/>
            <a:ext cx="4038600" cy="3394472"/>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5" name="Google Shape;65;p10"/>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06375"/>
            <a:ext cx="8229600" cy="85725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7" name="Google Shape;7;p1"/>
          <p:cNvSpPr txBox="1">
            <a:spLocks noGrp="1"/>
          </p:cNvSpPr>
          <p:nvPr>
            <p:ph type="body" idx="1"/>
          </p:nvPr>
        </p:nvSpPr>
        <p:spPr>
          <a:xfrm>
            <a:off x="457200" y="1200150"/>
            <a:ext cx="8229600" cy="339407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4767262"/>
            <a:ext cx="21336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4767262"/>
            <a:ext cx="289560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4767262"/>
            <a:ext cx="2133600" cy="274637"/>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nl-NL"/>
              <a:t>‹nr.›</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hyperlink" Target="https://www.youtube.com/watch?v=3_f3szSwPAA&amp;list=PLlMX_PjU_aa-HoopH8MGnWm9-sgXytio8&amp;index=1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youtu.be/2gmCmpn8Rn0" TargetMode="External"/><Relationship Id="rId5" Type="http://schemas.openxmlformats.org/officeDocument/2006/relationships/image" Target="../media/image6.png"/><Relationship Id="rId4" Type="http://schemas.openxmlformats.org/officeDocument/2006/relationships/hyperlink" Target="https://www.youtube.com/watch?v=2gmCmpn8Rn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84" name="Google Shape;84;p13"/>
          <p:cNvSpPr txBox="1">
            <a:spLocks noGrp="1"/>
          </p:cNvSpPr>
          <p:nvPr>
            <p:ph type="body" idx="1"/>
          </p:nvPr>
        </p:nvSpPr>
        <p:spPr>
          <a:xfrm>
            <a:off x="1845300" y="2329975"/>
            <a:ext cx="5525400" cy="1517400"/>
          </a:xfrm>
          <a:prstGeom prst="rect">
            <a:avLst/>
          </a:prstGeom>
          <a:noFill/>
          <a:ln>
            <a:noFill/>
          </a:ln>
        </p:spPr>
        <p:txBody>
          <a:bodyPr spcFirstLastPara="1" wrap="square" lIns="91425" tIns="45700" rIns="91425" bIns="45700" anchor="t" anchorCtr="0">
            <a:noAutofit/>
          </a:bodyPr>
          <a:lstStyle/>
          <a:p>
            <a:pPr marL="342900" marR="0" lvl="0" indent="-139700" algn="ctr" rtl="0">
              <a:lnSpc>
                <a:spcPct val="100000"/>
              </a:lnSpc>
              <a:spcBef>
                <a:spcPts val="0"/>
              </a:spcBef>
              <a:spcAft>
                <a:spcPts val="0"/>
              </a:spcAft>
              <a:buClr>
                <a:schemeClr val="dk1"/>
              </a:buClr>
              <a:buSzPts val="3200"/>
              <a:buFont typeface="Arial"/>
              <a:buNone/>
            </a:pPr>
            <a:r>
              <a:rPr lang="nl-NL">
                <a:solidFill>
                  <a:schemeClr val="lt1"/>
                </a:solidFill>
              </a:rPr>
              <a:t>Verkiezingen: nu of later</a:t>
            </a:r>
            <a:endParaRPr/>
          </a:p>
          <a:p>
            <a:pPr marL="342900" marR="0" lvl="0" indent="-139700" algn="ctr" rtl="0">
              <a:lnSpc>
                <a:spcPct val="100000"/>
              </a:lnSpc>
              <a:spcBef>
                <a:spcPts val="0"/>
              </a:spcBef>
              <a:spcAft>
                <a:spcPts val="0"/>
              </a:spcAft>
              <a:buClr>
                <a:schemeClr val="dk1"/>
              </a:buClr>
              <a:buSzPts val="3200"/>
              <a:buFont typeface="Arial"/>
              <a:buNone/>
            </a:pPr>
            <a:r>
              <a:rPr lang="nl-NL">
                <a:solidFill>
                  <a:schemeClr val="lt1"/>
                </a:solidFill>
              </a:rPr>
              <a:t>maatschappijleer  </a:t>
            </a:r>
            <a:endParaRPr/>
          </a:p>
          <a:p>
            <a:pPr marL="342900" marR="0" lvl="0" indent="-139700" algn="ctr" rtl="0">
              <a:lnSpc>
                <a:spcPct val="100000"/>
              </a:lnSpc>
              <a:spcBef>
                <a:spcPts val="0"/>
              </a:spcBef>
              <a:spcAft>
                <a:spcPts val="0"/>
              </a:spcAft>
              <a:buClr>
                <a:schemeClr val="dk1"/>
              </a:buClr>
              <a:buSzPts val="3200"/>
              <a:buFont typeface="Arial"/>
              <a:buNone/>
            </a:pPr>
            <a:r>
              <a:rPr lang="nl-NL">
                <a:solidFill>
                  <a:schemeClr val="lt1"/>
                </a:solidFill>
              </a:rPr>
              <a:t>vmbo - havo - vwo</a:t>
            </a:r>
            <a:endParaRPr sz="32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dirty="0">
                <a:solidFill>
                  <a:schemeClr val="lt1"/>
                </a:solidFill>
              </a:rPr>
              <a:t>In hoeverre heb jij invloed op … </a:t>
            </a:r>
            <a:endParaRPr sz="4400" dirty="0">
              <a:solidFill>
                <a:schemeClr val="lt1"/>
              </a:solidFill>
              <a:latin typeface="Calibri"/>
              <a:ea typeface="Calibri"/>
              <a:cs typeface="Calibri"/>
              <a:sym typeface="Calibri"/>
            </a:endParaRPr>
          </a:p>
        </p:txBody>
      </p:sp>
      <p:sp>
        <p:nvSpPr>
          <p:cNvPr id="143" name="Google Shape;143;p22"/>
          <p:cNvSpPr txBox="1">
            <a:spLocks noGrp="1"/>
          </p:cNvSpPr>
          <p:nvPr>
            <p:ph type="body" idx="1"/>
          </p:nvPr>
        </p:nvSpPr>
        <p:spPr>
          <a:xfrm>
            <a:off x="259850" y="1212775"/>
            <a:ext cx="6335100" cy="3724200"/>
          </a:xfrm>
          <a:prstGeom prst="rect">
            <a:avLst/>
          </a:prstGeom>
          <a:noFill/>
          <a:ln>
            <a:noFill/>
          </a:ln>
        </p:spPr>
        <p:txBody>
          <a:bodyPr spcFirstLastPara="1" wrap="square" lIns="91425" tIns="45700" rIns="91425" bIns="45700" anchor="t" anchorCtr="0">
            <a:noAutofit/>
          </a:bodyPr>
          <a:lstStyle/>
          <a:p>
            <a:pPr marL="457200" lvl="0" indent="-321310" algn="l" rtl="0">
              <a:lnSpc>
                <a:spcPct val="130000"/>
              </a:lnSpc>
              <a:spcBef>
                <a:spcPts val="0"/>
              </a:spcBef>
              <a:spcAft>
                <a:spcPts val="0"/>
              </a:spcAft>
              <a:buSzPts val="1460"/>
              <a:buFont typeface="Raleway"/>
              <a:buAutoNum type="arabicPeriod"/>
            </a:pPr>
            <a:r>
              <a:rPr lang="nl-NL" sz="1460" dirty="0">
                <a:latin typeface="Raleway"/>
                <a:ea typeface="Raleway"/>
                <a:cs typeface="Raleway"/>
                <a:sym typeface="Raleway"/>
              </a:rPr>
              <a:t>De NAM start gasboringen in het Waddengebied.</a:t>
            </a:r>
            <a:endParaRPr sz="1460" dirty="0">
              <a:latin typeface="Raleway"/>
              <a:ea typeface="Raleway"/>
              <a:cs typeface="Raleway"/>
              <a:sym typeface="Raleway"/>
            </a:endParaRPr>
          </a:p>
          <a:p>
            <a:pPr marL="457200" lvl="0" indent="-321310" algn="l" rtl="0">
              <a:lnSpc>
                <a:spcPct val="130000"/>
              </a:lnSpc>
              <a:spcBef>
                <a:spcPts val="0"/>
              </a:spcBef>
              <a:spcAft>
                <a:spcPts val="0"/>
              </a:spcAft>
              <a:buSzPts val="1460"/>
              <a:buFont typeface="Raleway"/>
              <a:buAutoNum type="arabicPeriod"/>
            </a:pPr>
            <a:r>
              <a:rPr lang="nl-NL" sz="1460" dirty="0">
                <a:latin typeface="Raleway"/>
                <a:ea typeface="Raleway"/>
                <a:cs typeface="Raleway"/>
                <a:sym typeface="Raleway"/>
              </a:rPr>
              <a:t>Het gemeentehuis is niet toegankelijk voor mindervaliden.</a:t>
            </a:r>
            <a:endParaRPr sz="1460" dirty="0">
              <a:latin typeface="Raleway"/>
              <a:ea typeface="Raleway"/>
              <a:cs typeface="Raleway"/>
              <a:sym typeface="Raleway"/>
            </a:endParaRPr>
          </a:p>
          <a:p>
            <a:pPr marL="457200" lvl="0" indent="-321310" algn="l" rtl="0">
              <a:lnSpc>
                <a:spcPct val="130000"/>
              </a:lnSpc>
              <a:spcBef>
                <a:spcPts val="0"/>
              </a:spcBef>
              <a:spcAft>
                <a:spcPts val="0"/>
              </a:spcAft>
              <a:buSzPts val="1460"/>
              <a:buFont typeface="Raleway"/>
              <a:buAutoNum type="arabicPeriod"/>
            </a:pPr>
            <a:r>
              <a:rPr lang="nl-NL" sz="1460" dirty="0">
                <a:latin typeface="Raleway"/>
                <a:ea typeface="Raleway"/>
                <a:cs typeface="Raleway"/>
                <a:sym typeface="Raleway"/>
              </a:rPr>
              <a:t>Nederland levert wapens aan Oekraïne.</a:t>
            </a:r>
            <a:endParaRPr sz="1460" dirty="0">
              <a:latin typeface="Raleway"/>
              <a:ea typeface="Raleway"/>
              <a:cs typeface="Raleway"/>
              <a:sym typeface="Raleway"/>
            </a:endParaRPr>
          </a:p>
          <a:p>
            <a:pPr marL="457200" lvl="0" indent="-321310" algn="l" rtl="0">
              <a:lnSpc>
                <a:spcPct val="130000"/>
              </a:lnSpc>
              <a:spcBef>
                <a:spcPts val="0"/>
              </a:spcBef>
              <a:spcAft>
                <a:spcPts val="0"/>
              </a:spcAft>
              <a:buSzPts val="1460"/>
              <a:buFont typeface="Raleway"/>
              <a:buAutoNum type="arabicPeriod"/>
            </a:pPr>
            <a:r>
              <a:rPr lang="nl-NL" sz="1460" dirty="0">
                <a:latin typeface="Raleway"/>
                <a:ea typeface="Raleway"/>
                <a:cs typeface="Raleway"/>
                <a:sym typeface="Raleway"/>
              </a:rPr>
              <a:t>Door gebrek aan prullenbakken is er veel afval in jouw woonwijk.</a:t>
            </a:r>
            <a:endParaRPr sz="1460" dirty="0">
              <a:latin typeface="Raleway"/>
              <a:ea typeface="Raleway"/>
              <a:cs typeface="Raleway"/>
              <a:sym typeface="Raleway"/>
            </a:endParaRPr>
          </a:p>
          <a:p>
            <a:pPr marL="457200" lvl="0" indent="-321310" algn="l" rtl="0">
              <a:lnSpc>
                <a:spcPct val="130000"/>
              </a:lnSpc>
              <a:spcBef>
                <a:spcPts val="0"/>
              </a:spcBef>
              <a:spcAft>
                <a:spcPts val="0"/>
              </a:spcAft>
              <a:buSzPts val="1460"/>
              <a:buFont typeface="Raleway"/>
              <a:buAutoNum type="arabicPeriod"/>
            </a:pPr>
            <a:r>
              <a:rPr lang="nl-NL" sz="1460" dirty="0">
                <a:latin typeface="Raleway"/>
                <a:ea typeface="Raleway"/>
                <a:cs typeface="Raleway"/>
                <a:sym typeface="Raleway"/>
              </a:rPr>
              <a:t>Het park waar jij graag met je vrienden tijd doorbrengt is ‘s avonds slecht verlicht, waardoor jullie je er niet veilig voelen.</a:t>
            </a:r>
            <a:endParaRPr sz="1460" dirty="0">
              <a:latin typeface="Raleway"/>
              <a:ea typeface="Raleway"/>
              <a:cs typeface="Raleway"/>
              <a:sym typeface="Raleway"/>
            </a:endParaRPr>
          </a:p>
          <a:p>
            <a:pPr marL="457200" lvl="0" indent="-321310" algn="l" rtl="0">
              <a:lnSpc>
                <a:spcPct val="130000"/>
              </a:lnSpc>
              <a:spcBef>
                <a:spcPts val="0"/>
              </a:spcBef>
              <a:spcAft>
                <a:spcPts val="0"/>
              </a:spcAft>
              <a:buSzPts val="1460"/>
              <a:buFont typeface="Raleway"/>
              <a:buAutoNum type="arabicPeriod"/>
            </a:pPr>
            <a:r>
              <a:rPr lang="nl-NL" sz="1460" dirty="0">
                <a:latin typeface="Raleway"/>
                <a:ea typeface="Raleway"/>
                <a:cs typeface="Raleway"/>
                <a:sym typeface="Raleway"/>
              </a:rPr>
              <a:t>De N-weg tussen twee steden loopt dwars door jullie dorp. Dit zorgt voor gevaarlijke situaties en veel overlast. </a:t>
            </a:r>
            <a:endParaRPr sz="1460" dirty="0">
              <a:latin typeface="Raleway"/>
              <a:ea typeface="Raleway"/>
              <a:cs typeface="Raleway"/>
              <a:sym typeface="Raleway"/>
            </a:endParaRPr>
          </a:p>
          <a:p>
            <a:pPr marL="457200" lvl="0" indent="-321310" algn="l" rtl="0">
              <a:lnSpc>
                <a:spcPct val="130000"/>
              </a:lnSpc>
              <a:spcBef>
                <a:spcPts val="0"/>
              </a:spcBef>
              <a:spcAft>
                <a:spcPts val="0"/>
              </a:spcAft>
              <a:buSzPts val="1460"/>
              <a:buFont typeface="Raleway"/>
              <a:buAutoNum type="arabicPeriod"/>
            </a:pPr>
            <a:r>
              <a:rPr lang="nl-NL" sz="1460" dirty="0">
                <a:latin typeface="Raleway"/>
                <a:ea typeface="Raleway"/>
                <a:cs typeface="Raleway"/>
                <a:sym typeface="Raleway"/>
              </a:rPr>
              <a:t>Huurwoningen in jouw gemeente worden gegeven aan arbeidsmigranten uit de EU. Jongeren kunnen onder andere hierdoor niet aan eigen woonruimte komen. </a:t>
            </a:r>
            <a:endParaRPr sz="1460" dirty="0">
              <a:latin typeface="Raleway"/>
              <a:ea typeface="Raleway"/>
              <a:cs typeface="Raleway"/>
              <a:sym typeface="Raleway"/>
            </a:endParaRPr>
          </a:p>
          <a:p>
            <a:pPr marL="457200" lvl="0" indent="-321310" algn="l" rtl="0">
              <a:lnSpc>
                <a:spcPct val="130000"/>
              </a:lnSpc>
              <a:spcBef>
                <a:spcPts val="0"/>
              </a:spcBef>
              <a:spcAft>
                <a:spcPts val="0"/>
              </a:spcAft>
              <a:buSzPts val="1460"/>
              <a:buFont typeface="Raleway"/>
              <a:buAutoNum type="arabicPeriod"/>
            </a:pPr>
            <a:r>
              <a:rPr lang="nl-NL" sz="1460" dirty="0">
                <a:latin typeface="Raleway"/>
                <a:ea typeface="Raleway"/>
                <a:cs typeface="Raleway"/>
                <a:sym typeface="Raleway"/>
              </a:rPr>
              <a:t>Men overweegt de leeftijdsgrens voor alcohol te verhogen naar 21 jaar. </a:t>
            </a:r>
            <a:endParaRPr sz="1460" dirty="0">
              <a:latin typeface="Raleway"/>
              <a:ea typeface="Raleway"/>
              <a:cs typeface="Raleway"/>
              <a:sym typeface="Raleway"/>
            </a:endParaRPr>
          </a:p>
        </p:txBody>
      </p:sp>
      <p:sp>
        <p:nvSpPr>
          <p:cNvPr id="144" name="Google Shape;144;p22"/>
          <p:cNvSpPr txBox="1">
            <a:spLocks noGrp="1"/>
          </p:cNvSpPr>
          <p:nvPr>
            <p:ph type="body" idx="1"/>
          </p:nvPr>
        </p:nvSpPr>
        <p:spPr>
          <a:xfrm>
            <a:off x="6721975" y="1132825"/>
            <a:ext cx="2296800" cy="2591700"/>
          </a:xfrm>
          <a:prstGeom prst="rect">
            <a:avLst/>
          </a:prstGeom>
          <a:noFill/>
          <a:ln w="28575" cap="flat" cmpd="sng">
            <a:solidFill>
              <a:schemeClr val="accent1"/>
            </a:solidFill>
            <a:prstDash val="dashDot"/>
            <a:round/>
            <a:headEnd type="none" w="sm" len="sm"/>
            <a:tailEnd type="none" w="sm" len="sm"/>
          </a:ln>
        </p:spPr>
        <p:txBody>
          <a:bodyPr spcFirstLastPara="1" wrap="square" lIns="91425" tIns="45700" rIns="91425" bIns="45700" anchor="t" anchorCtr="0">
            <a:normAutofit/>
          </a:bodyPr>
          <a:lstStyle/>
          <a:p>
            <a:pPr marL="0" lvl="0" indent="0" algn="l" rtl="0">
              <a:lnSpc>
                <a:spcPct val="130000"/>
              </a:lnSpc>
              <a:spcBef>
                <a:spcPts val="0"/>
              </a:spcBef>
              <a:spcAft>
                <a:spcPts val="0"/>
              </a:spcAft>
              <a:buSzPts val="1800"/>
              <a:buNone/>
            </a:pPr>
            <a:r>
              <a:rPr lang="nl-NL" sz="1400" i="1" dirty="0">
                <a:latin typeface="Raleway"/>
                <a:ea typeface="Raleway"/>
                <a:cs typeface="Raleway"/>
                <a:sym typeface="Raleway"/>
              </a:rPr>
              <a:t>1) Maak twee groepen: geen/nauwelijks invloed en een beetje/tamelijk veel invloed)</a:t>
            </a:r>
            <a:br>
              <a:rPr lang="nl-NL" sz="1400" i="1" dirty="0">
                <a:latin typeface="Raleway"/>
                <a:ea typeface="Raleway"/>
                <a:cs typeface="Raleway"/>
                <a:sym typeface="Raleway"/>
              </a:rPr>
            </a:br>
            <a:r>
              <a:rPr lang="nl-NL" sz="1400" i="1" dirty="0">
                <a:latin typeface="Raleway"/>
                <a:ea typeface="Raleway"/>
                <a:cs typeface="Raleway"/>
                <a:sym typeface="Raleway"/>
              </a:rPr>
              <a:t>2) Kies twee onderwerpen uit waarop je een beetje of tamelijk veel invloed hebt. Beschrijf hoe je die invloed kunt uitoefenen.</a:t>
            </a:r>
            <a:endParaRPr sz="1400" dirty="0">
              <a:latin typeface="Raleway"/>
              <a:ea typeface="Raleway"/>
              <a:cs typeface="Raleway"/>
              <a:sym typeface="Raleway"/>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3"/>
              <a:buNone/>
            </a:pPr>
            <a:r>
              <a:rPr lang="nl-NL">
                <a:solidFill>
                  <a:schemeClr val="lt1"/>
                </a:solidFill>
              </a:rPr>
              <a:t>Partijprogramma’s</a:t>
            </a:r>
            <a:endParaRPr sz="4400">
              <a:solidFill>
                <a:schemeClr val="lt1"/>
              </a:solidFill>
              <a:latin typeface="Calibri"/>
              <a:ea typeface="Calibri"/>
              <a:cs typeface="Calibri"/>
              <a:sym typeface="Calibri"/>
            </a:endParaRPr>
          </a:p>
        </p:txBody>
      </p:sp>
      <p:sp>
        <p:nvSpPr>
          <p:cNvPr id="150" name="Google Shape;150;p23"/>
          <p:cNvSpPr txBox="1">
            <a:spLocks noGrp="1"/>
          </p:cNvSpPr>
          <p:nvPr>
            <p:ph type="body" idx="1"/>
          </p:nvPr>
        </p:nvSpPr>
        <p:spPr>
          <a:xfrm>
            <a:off x="1923700" y="1121425"/>
            <a:ext cx="3174300" cy="1324200"/>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0"/>
              </a:spcBef>
              <a:spcAft>
                <a:spcPts val="0"/>
              </a:spcAft>
              <a:buClr>
                <a:schemeClr val="dk1"/>
              </a:buClr>
              <a:buSzPts val="1800"/>
              <a:buNone/>
            </a:pPr>
            <a:r>
              <a:rPr lang="nl-NL" sz="1800">
                <a:latin typeface="Raleway"/>
                <a:ea typeface="Raleway"/>
                <a:cs typeface="Raleway"/>
                <a:sym typeface="Raleway"/>
              </a:rPr>
              <a:t>Overzicht van wat partijen willen bereiken, plannen voor de komende jaren. </a:t>
            </a:r>
            <a:endParaRPr sz="1800">
              <a:latin typeface="Raleway"/>
              <a:ea typeface="Raleway"/>
              <a:cs typeface="Raleway"/>
              <a:sym typeface="Raleway"/>
            </a:endParaRPr>
          </a:p>
        </p:txBody>
      </p:sp>
      <p:pic>
        <p:nvPicPr>
          <p:cNvPr id="151" name="Google Shape;151;p2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94800" y="1071400"/>
            <a:ext cx="1476000" cy="2128998"/>
          </a:xfrm>
          <a:prstGeom prst="rect">
            <a:avLst/>
          </a:prstGeom>
          <a:noFill/>
          <a:ln>
            <a:noFill/>
          </a:ln>
        </p:spPr>
      </p:pic>
      <p:pic>
        <p:nvPicPr>
          <p:cNvPr id="152" name="Google Shape;152;p2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601375" y="40488"/>
            <a:ext cx="1881813" cy="2687313"/>
          </a:xfrm>
          <a:prstGeom prst="rect">
            <a:avLst/>
          </a:prstGeom>
          <a:noFill/>
          <a:ln>
            <a:noFill/>
          </a:ln>
        </p:spPr>
      </p:pic>
      <p:pic>
        <p:nvPicPr>
          <p:cNvPr id="153" name="Google Shape;153;p23"/>
          <p:cNvPicPr preferRelativeResize="0"/>
          <p:nvPr/>
        </p:nvPicPr>
        <p:blipFill>
          <a:blip r:embed="rId6" cstate="screen">
            <a:alphaModFix/>
            <a:extLst>
              <a:ext uri="{28A0092B-C50C-407E-A947-70E740481C1C}">
                <a14:useLocalDpi xmlns:a14="http://schemas.microsoft.com/office/drawing/2010/main"/>
              </a:ext>
            </a:extLst>
          </a:blip>
          <a:stretch>
            <a:fillRect/>
          </a:stretch>
        </p:blipFill>
        <p:spPr>
          <a:xfrm>
            <a:off x="7400700" y="144025"/>
            <a:ext cx="1598875" cy="2301475"/>
          </a:xfrm>
          <a:prstGeom prst="rect">
            <a:avLst/>
          </a:prstGeom>
          <a:noFill/>
          <a:ln>
            <a:noFill/>
          </a:ln>
        </p:spPr>
      </p:pic>
      <p:pic>
        <p:nvPicPr>
          <p:cNvPr id="154" name="Google Shape;154;p23"/>
          <p:cNvPicPr preferRelativeResize="0"/>
          <p:nvPr/>
        </p:nvPicPr>
        <p:blipFill>
          <a:blip r:embed="rId7" cstate="screen">
            <a:alphaModFix/>
            <a:extLst>
              <a:ext uri="{28A0092B-C50C-407E-A947-70E740481C1C}">
                <a14:useLocalDpi xmlns:a14="http://schemas.microsoft.com/office/drawing/2010/main"/>
              </a:ext>
            </a:extLst>
          </a:blip>
          <a:stretch>
            <a:fillRect/>
          </a:stretch>
        </p:blipFill>
        <p:spPr>
          <a:xfrm>
            <a:off x="1408841" y="2445500"/>
            <a:ext cx="1652171" cy="2424000"/>
          </a:xfrm>
          <a:prstGeom prst="rect">
            <a:avLst/>
          </a:prstGeom>
          <a:noFill/>
          <a:ln>
            <a:noFill/>
          </a:ln>
        </p:spPr>
      </p:pic>
      <p:pic>
        <p:nvPicPr>
          <p:cNvPr id="155" name="Google Shape;155;p23"/>
          <p:cNvPicPr preferRelativeResize="0"/>
          <p:nvPr/>
        </p:nvPicPr>
        <p:blipFill>
          <a:blip r:embed="rId8" cstate="screen">
            <a:alphaModFix/>
            <a:extLst>
              <a:ext uri="{28A0092B-C50C-407E-A947-70E740481C1C}">
                <a14:useLocalDpi xmlns:a14="http://schemas.microsoft.com/office/drawing/2010/main"/>
              </a:ext>
            </a:extLst>
          </a:blip>
          <a:stretch>
            <a:fillRect/>
          </a:stretch>
        </p:blipFill>
        <p:spPr>
          <a:xfrm>
            <a:off x="2849150" y="2619958"/>
            <a:ext cx="1598875" cy="2364144"/>
          </a:xfrm>
          <a:prstGeom prst="rect">
            <a:avLst/>
          </a:prstGeom>
          <a:noFill/>
          <a:ln>
            <a:noFill/>
          </a:ln>
        </p:spPr>
      </p:pic>
      <p:pic>
        <p:nvPicPr>
          <p:cNvPr id="156" name="Google Shape;156;p23"/>
          <p:cNvPicPr preferRelativeResize="0"/>
          <p:nvPr/>
        </p:nvPicPr>
        <p:blipFill>
          <a:blip r:embed="rId9" cstate="screen">
            <a:alphaModFix/>
            <a:extLst>
              <a:ext uri="{28A0092B-C50C-407E-A947-70E740481C1C}">
                <a14:useLocalDpi xmlns:a14="http://schemas.microsoft.com/office/drawing/2010/main"/>
              </a:ext>
            </a:extLst>
          </a:blip>
          <a:stretch>
            <a:fillRect/>
          </a:stretch>
        </p:blipFill>
        <p:spPr>
          <a:xfrm>
            <a:off x="91725" y="3003125"/>
            <a:ext cx="1264226" cy="1785426"/>
          </a:xfrm>
          <a:prstGeom prst="rect">
            <a:avLst/>
          </a:prstGeom>
          <a:noFill/>
          <a:ln>
            <a:noFill/>
          </a:ln>
        </p:spPr>
      </p:pic>
      <p:pic>
        <p:nvPicPr>
          <p:cNvPr id="157" name="Google Shape;157;p23"/>
          <p:cNvPicPr preferRelativeResize="0"/>
          <p:nvPr/>
        </p:nvPicPr>
        <p:blipFill>
          <a:blip r:embed="rId10" cstate="screen">
            <a:alphaModFix/>
            <a:extLst>
              <a:ext uri="{28A0092B-C50C-407E-A947-70E740481C1C}">
                <a14:useLocalDpi xmlns:a14="http://schemas.microsoft.com/office/drawing/2010/main"/>
              </a:ext>
            </a:extLst>
          </a:blip>
          <a:stretch>
            <a:fillRect/>
          </a:stretch>
        </p:blipFill>
        <p:spPr>
          <a:xfrm>
            <a:off x="5941228" y="1682363"/>
            <a:ext cx="1541964" cy="2129000"/>
          </a:xfrm>
          <a:prstGeom prst="rect">
            <a:avLst/>
          </a:prstGeom>
          <a:noFill/>
          <a:ln>
            <a:noFill/>
          </a:ln>
        </p:spPr>
      </p:pic>
      <p:pic>
        <p:nvPicPr>
          <p:cNvPr id="158" name="Google Shape;158;p23"/>
          <p:cNvPicPr preferRelativeResize="0"/>
          <p:nvPr/>
        </p:nvPicPr>
        <p:blipFill>
          <a:blip r:embed="rId11" cstate="screen">
            <a:alphaModFix/>
            <a:extLst>
              <a:ext uri="{28A0092B-C50C-407E-A947-70E740481C1C}">
                <a14:useLocalDpi xmlns:a14="http://schemas.microsoft.com/office/drawing/2010/main"/>
              </a:ext>
            </a:extLst>
          </a:blip>
          <a:stretch>
            <a:fillRect/>
          </a:stretch>
        </p:blipFill>
        <p:spPr>
          <a:xfrm>
            <a:off x="7266250" y="2544266"/>
            <a:ext cx="1785100" cy="2515524"/>
          </a:xfrm>
          <a:prstGeom prst="rect">
            <a:avLst/>
          </a:prstGeom>
          <a:noFill/>
          <a:ln>
            <a:noFill/>
          </a:ln>
        </p:spPr>
      </p:pic>
      <p:pic>
        <p:nvPicPr>
          <p:cNvPr id="159" name="Google Shape;159;p23"/>
          <p:cNvPicPr preferRelativeResize="0"/>
          <p:nvPr/>
        </p:nvPicPr>
        <p:blipFill>
          <a:blip r:embed="rId12" cstate="screen">
            <a:alphaModFix/>
            <a:extLst>
              <a:ext uri="{28A0092B-C50C-407E-A947-70E740481C1C}">
                <a14:useLocalDpi xmlns:a14="http://schemas.microsoft.com/office/drawing/2010/main"/>
              </a:ext>
            </a:extLst>
          </a:blip>
          <a:stretch>
            <a:fillRect/>
          </a:stretch>
        </p:blipFill>
        <p:spPr>
          <a:xfrm>
            <a:off x="4448025" y="2504350"/>
            <a:ext cx="1785103" cy="259534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3"/>
        <p:cNvGrpSpPr/>
        <p:nvPr/>
      </p:nvGrpSpPr>
      <p:grpSpPr>
        <a:xfrm>
          <a:off x="0" y="0"/>
          <a:ext cx="0" cy="0"/>
          <a:chOff x="0" y="0"/>
          <a:chExt cx="0" cy="0"/>
        </a:xfrm>
      </p:grpSpPr>
      <p:sp>
        <p:nvSpPr>
          <p:cNvPr id="164" name="Google Shape;164;p24"/>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3"/>
              <a:buNone/>
            </a:pPr>
            <a:r>
              <a:rPr lang="nl-NL">
                <a:solidFill>
                  <a:schemeClr val="lt1"/>
                </a:solidFill>
              </a:rPr>
              <a:t>Wat willen partijen nu?</a:t>
            </a:r>
            <a:endParaRPr sz="4400">
              <a:solidFill>
                <a:schemeClr val="lt1"/>
              </a:solidFill>
              <a:latin typeface="Calibri"/>
              <a:ea typeface="Calibri"/>
              <a:cs typeface="Calibri"/>
              <a:sym typeface="Calibri"/>
            </a:endParaRPr>
          </a:p>
        </p:txBody>
      </p:sp>
      <p:sp>
        <p:nvSpPr>
          <p:cNvPr id="165" name="Google Shape;165;p24"/>
          <p:cNvSpPr txBox="1">
            <a:spLocks noGrp="1"/>
          </p:cNvSpPr>
          <p:nvPr>
            <p:ph type="body" idx="1"/>
          </p:nvPr>
        </p:nvSpPr>
        <p:spPr>
          <a:xfrm>
            <a:off x="700762" y="1522500"/>
            <a:ext cx="7991400" cy="339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400">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800">
              <a:latin typeface="Raleway"/>
              <a:ea typeface="Raleway"/>
              <a:cs typeface="Raleway"/>
              <a:sym typeface="Raleway"/>
            </a:endParaRPr>
          </a:p>
          <a:p>
            <a:pPr marL="0" lvl="0" indent="0" algn="l" rtl="0">
              <a:lnSpc>
                <a:spcPct val="115000"/>
              </a:lnSpc>
              <a:spcBef>
                <a:spcPts val="0"/>
              </a:spcBef>
              <a:spcAft>
                <a:spcPts val="0"/>
              </a:spcAft>
              <a:buClr>
                <a:schemeClr val="dk1"/>
              </a:buClr>
              <a:buSzPts val="1800"/>
              <a:buFont typeface="Arial"/>
              <a:buNone/>
            </a:pPr>
            <a:endParaRPr sz="1800">
              <a:latin typeface="Raleway"/>
              <a:ea typeface="Raleway"/>
              <a:cs typeface="Raleway"/>
              <a:sym typeface="Raleway"/>
            </a:endParaRPr>
          </a:p>
        </p:txBody>
      </p:sp>
      <p:sp>
        <p:nvSpPr>
          <p:cNvPr id="166" name="Google Shape;166;p24"/>
          <p:cNvSpPr txBox="1">
            <a:spLocks noGrp="1"/>
          </p:cNvSpPr>
          <p:nvPr>
            <p:ph type="body" idx="1"/>
          </p:nvPr>
        </p:nvSpPr>
        <p:spPr>
          <a:xfrm>
            <a:off x="376300" y="1212775"/>
            <a:ext cx="8709300" cy="3724200"/>
          </a:xfrm>
          <a:prstGeom prst="rect">
            <a:avLst/>
          </a:prstGeom>
          <a:noFill/>
          <a:ln>
            <a:noFill/>
          </a:ln>
        </p:spPr>
        <p:txBody>
          <a:bodyPr spcFirstLastPara="1" wrap="square" lIns="91425" tIns="45700" rIns="91425" bIns="45700" anchor="t" anchorCtr="0">
            <a:noAutofit/>
          </a:bodyPr>
          <a:lstStyle/>
          <a:p>
            <a:pPr marL="457200" lvl="0" indent="-336550" algn="l" rtl="0">
              <a:lnSpc>
                <a:spcPct val="150000"/>
              </a:lnSpc>
              <a:spcBef>
                <a:spcPts val="0"/>
              </a:spcBef>
              <a:spcAft>
                <a:spcPts val="0"/>
              </a:spcAft>
              <a:buSzPts val="1700"/>
              <a:buFont typeface="Raleway"/>
              <a:buChar char="-"/>
            </a:pPr>
            <a:r>
              <a:rPr lang="nl-NL" sz="1700" dirty="0">
                <a:latin typeface="Raleway"/>
                <a:ea typeface="Raleway"/>
                <a:cs typeface="Raleway"/>
                <a:sym typeface="Raleway"/>
              </a:rPr>
              <a:t>BBB: De gulden regel ‘wat u niet wil wat u geschiedt, doet dat ook een ander niet’</a:t>
            </a:r>
            <a:endParaRPr sz="1700" dirty="0">
              <a:latin typeface="Raleway"/>
              <a:ea typeface="Raleway"/>
              <a:cs typeface="Raleway"/>
              <a:sym typeface="Raleway"/>
            </a:endParaRPr>
          </a:p>
          <a:p>
            <a:pPr marL="457200" lvl="0" indent="-336550" algn="l" rtl="0">
              <a:lnSpc>
                <a:spcPct val="150000"/>
              </a:lnSpc>
              <a:spcBef>
                <a:spcPts val="0"/>
              </a:spcBef>
              <a:spcAft>
                <a:spcPts val="0"/>
              </a:spcAft>
              <a:buSzPts val="1700"/>
              <a:buFont typeface="Raleway"/>
              <a:buChar char="-"/>
            </a:pPr>
            <a:r>
              <a:rPr lang="nl-NL" sz="1700" dirty="0">
                <a:latin typeface="Raleway"/>
                <a:ea typeface="Raleway"/>
                <a:cs typeface="Raleway"/>
                <a:sym typeface="Raleway"/>
              </a:rPr>
              <a:t>Bij1: Racisme in het onderwijs aanpakken. Antiracisme krijgt een belangrijke plek in 36 lerarenopleidingen, met een nadruk op het ontleren van racistisch gedachtegoed en 37 gedragingen.</a:t>
            </a:r>
            <a:endParaRPr sz="1700" dirty="0">
              <a:latin typeface="Raleway"/>
              <a:ea typeface="Raleway"/>
              <a:cs typeface="Raleway"/>
              <a:sym typeface="Raleway"/>
            </a:endParaRPr>
          </a:p>
          <a:p>
            <a:pPr marL="457200" lvl="0" indent="-336550" algn="l" rtl="0">
              <a:lnSpc>
                <a:spcPct val="150000"/>
              </a:lnSpc>
              <a:spcBef>
                <a:spcPts val="0"/>
              </a:spcBef>
              <a:spcAft>
                <a:spcPts val="0"/>
              </a:spcAft>
              <a:buSzPts val="1700"/>
              <a:buFont typeface="Raleway"/>
              <a:buChar char="-"/>
            </a:pPr>
            <a:r>
              <a:rPr lang="nl-NL" sz="1700" dirty="0">
                <a:latin typeface="Raleway"/>
                <a:ea typeface="Raleway"/>
                <a:cs typeface="Raleway"/>
                <a:sym typeface="Raleway"/>
              </a:rPr>
              <a:t>FVD: Een Vrijheidswet die het onmogelijk maakt om ooit nog lockdowns, vaccinatieplichten, toegangsbewijzen in te stellen.</a:t>
            </a:r>
            <a:endParaRPr sz="1700" dirty="0">
              <a:latin typeface="Raleway"/>
              <a:ea typeface="Raleway"/>
              <a:cs typeface="Raleway"/>
              <a:sym typeface="Raleway"/>
            </a:endParaRPr>
          </a:p>
          <a:p>
            <a:pPr marL="457200" lvl="0" indent="-336550" algn="l" rtl="0">
              <a:lnSpc>
                <a:spcPct val="150000"/>
              </a:lnSpc>
              <a:spcBef>
                <a:spcPts val="0"/>
              </a:spcBef>
              <a:spcAft>
                <a:spcPts val="0"/>
              </a:spcAft>
              <a:buSzPts val="1700"/>
              <a:buFont typeface="Raleway"/>
              <a:buChar char="-"/>
            </a:pPr>
            <a:r>
              <a:rPr lang="nl-NL" sz="1700" dirty="0">
                <a:latin typeface="Raleway"/>
                <a:ea typeface="Raleway"/>
                <a:cs typeface="Raleway"/>
                <a:sym typeface="Raleway"/>
              </a:rPr>
              <a:t>D66: We blijven strijden tegen discriminatie. Tegen racisme, seksisme, discriminatie van </a:t>
            </a:r>
            <a:r>
              <a:rPr lang="nl-NL" sz="1700" dirty="0" err="1">
                <a:latin typeface="Raleway"/>
                <a:ea typeface="Raleway"/>
                <a:cs typeface="Raleway"/>
                <a:sym typeface="Raleway"/>
              </a:rPr>
              <a:t>lhbtiq</a:t>
            </a:r>
            <a:r>
              <a:rPr lang="nl-NL" sz="1700" dirty="0">
                <a:latin typeface="Raleway"/>
                <a:ea typeface="Raleway"/>
                <a:cs typeface="Raleway"/>
                <a:sym typeface="Raleway"/>
              </a:rPr>
              <a:t>+-personen, op basis van geloof, van mensen met een handicap of chronische ziekte, mensen met een laag inkomen/opleiding.</a:t>
            </a:r>
            <a:endParaRPr sz="1700" dirty="0">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0"/>
        <p:cNvGrpSpPr/>
        <p:nvPr/>
      </p:nvGrpSpPr>
      <p:grpSpPr>
        <a:xfrm>
          <a:off x="0" y="0"/>
          <a:ext cx="0" cy="0"/>
          <a:chOff x="0" y="0"/>
          <a:chExt cx="0" cy="0"/>
        </a:xfrm>
      </p:grpSpPr>
      <p:sp>
        <p:nvSpPr>
          <p:cNvPr id="171" name="Google Shape;171;p25"/>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3"/>
              <a:buNone/>
            </a:pPr>
            <a:r>
              <a:rPr lang="nl-NL">
                <a:solidFill>
                  <a:schemeClr val="lt1"/>
                </a:solidFill>
              </a:rPr>
              <a:t>Verkiezingen over later</a:t>
            </a:r>
            <a:endParaRPr sz="4400">
              <a:solidFill>
                <a:schemeClr val="lt1"/>
              </a:solidFill>
              <a:latin typeface="Calibri"/>
              <a:ea typeface="Calibri"/>
              <a:cs typeface="Calibri"/>
              <a:sym typeface="Calibri"/>
            </a:endParaRPr>
          </a:p>
        </p:txBody>
      </p:sp>
      <p:sp>
        <p:nvSpPr>
          <p:cNvPr id="172" name="Google Shape;172;p25"/>
          <p:cNvSpPr txBox="1">
            <a:spLocks noGrp="1"/>
          </p:cNvSpPr>
          <p:nvPr>
            <p:ph type="body" idx="1"/>
          </p:nvPr>
        </p:nvSpPr>
        <p:spPr>
          <a:xfrm>
            <a:off x="700762" y="1522500"/>
            <a:ext cx="7991400" cy="339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400">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800">
              <a:latin typeface="Raleway"/>
              <a:ea typeface="Raleway"/>
              <a:cs typeface="Raleway"/>
              <a:sym typeface="Raleway"/>
            </a:endParaRPr>
          </a:p>
          <a:p>
            <a:pPr marL="0" lvl="0" indent="0" algn="l" rtl="0">
              <a:lnSpc>
                <a:spcPct val="115000"/>
              </a:lnSpc>
              <a:spcBef>
                <a:spcPts val="0"/>
              </a:spcBef>
              <a:spcAft>
                <a:spcPts val="0"/>
              </a:spcAft>
              <a:buClr>
                <a:schemeClr val="dk1"/>
              </a:buClr>
              <a:buSzPts val="1800"/>
              <a:buFont typeface="Arial"/>
              <a:buNone/>
            </a:pPr>
            <a:endParaRPr sz="1800">
              <a:latin typeface="Raleway"/>
              <a:ea typeface="Raleway"/>
              <a:cs typeface="Raleway"/>
              <a:sym typeface="Raleway"/>
            </a:endParaRPr>
          </a:p>
        </p:txBody>
      </p:sp>
      <p:sp>
        <p:nvSpPr>
          <p:cNvPr id="173" name="Google Shape;173;p25"/>
          <p:cNvSpPr txBox="1">
            <a:spLocks noGrp="1"/>
          </p:cNvSpPr>
          <p:nvPr>
            <p:ph type="body" idx="1"/>
          </p:nvPr>
        </p:nvSpPr>
        <p:spPr>
          <a:xfrm>
            <a:off x="376296" y="1212783"/>
            <a:ext cx="8517000" cy="3724200"/>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0"/>
              </a:spcBef>
              <a:spcAft>
                <a:spcPts val="0"/>
              </a:spcAft>
              <a:buClr>
                <a:schemeClr val="dk1"/>
              </a:buClr>
              <a:buSzPts val="1800"/>
              <a:buNone/>
            </a:pPr>
            <a:r>
              <a:rPr lang="nl-NL" sz="1800" dirty="0">
                <a:latin typeface="Raleway"/>
                <a:ea typeface="Raleway"/>
                <a:cs typeface="Raleway"/>
                <a:sym typeface="Raleway"/>
              </a:rPr>
              <a:t> Wat als de verkiezingen niet over </a:t>
            </a:r>
            <a:r>
              <a:rPr lang="nl-NL" sz="1800" dirty="0">
                <a:solidFill>
                  <a:schemeClr val="tx1"/>
                </a:solidFill>
                <a:latin typeface="Raleway"/>
                <a:ea typeface="Raleway"/>
                <a:cs typeface="Raleway"/>
                <a:sym typeface="Raleway"/>
              </a:rPr>
              <a:t>2024-2028</a:t>
            </a:r>
            <a:r>
              <a:rPr lang="nl-NL" sz="1800" dirty="0">
                <a:latin typeface="Raleway"/>
                <a:ea typeface="Raleway"/>
                <a:cs typeface="Raleway"/>
                <a:sym typeface="Raleway"/>
              </a:rPr>
              <a:t> zouden gaan maar over 2050? </a:t>
            </a:r>
            <a:endParaRPr sz="1800" dirty="0">
              <a:latin typeface="Raleway"/>
              <a:ea typeface="Raleway"/>
              <a:cs typeface="Raleway"/>
              <a:sym typeface="Raleway"/>
            </a:endParaRPr>
          </a:p>
          <a:p>
            <a:pPr marL="114300" lvl="0" indent="0" algn="l" rtl="0">
              <a:lnSpc>
                <a:spcPct val="150000"/>
              </a:lnSpc>
              <a:spcBef>
                <a:spcPts val="0"/>
              </a:spcBef>
              <a:spcAft>
                <a:spcPts val="0"/>
              </a:spcAft>
              <a:buClr>
                <a:schemeClr val="dk1"/>
              </a:buClr>
              <a:buSzPts val="1800"/>
              <a:buNone/>
            </a:pPr>
            <a:endParaRPr sz="1800" dirty="0">
              <a:latin typeface="Raleway"/>
              <a:ea typeface="Raleway"/>
              <a:cs typeface="Raleway"/>
              <a:sym typeface="Raleway"/>
            </a:endParaRPr>
          </a:p>
          <a:p>
            <a:pPr marL="114300" lvl="0" indent="0" algn="l" rtl="0">
              <a:lnSpc>
                <a:spcPct val="150000"/>
              </a:lnSpc>
              <a:spcBef>
                <a:spcPts val="0"/>
              </a:spcBef>
              <a:spcAft>
                <a:spcPts val="0"/>
              </a:spcAft>
              <a:buClr>
                <a:schemeClr val="dk1"/>
              </a:buClr>
              <a:buSzPts val="1800"/>
              <a:buNone/>
            </a:pPr>
            <a:endParaRPr sz="1800" dirty="0">
              <a:latin typeface="Raleway"/>
              <a:ea typeface="Raleway"/>
              <a:cs typeface="Raleway"/>
              <a:sym typeface="Raleway"/>
            </a:endParaRPr>
          </a:p>
        </p:txBody>
      </p:sp>
      <p:pic>
        <p:nvPicPr>
          <p:cNvPr id="174" name="Google Shape;174;p2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348800" y="1933725"/>
            <a:ext cx="4572000" cy="257175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26"/>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3"/>
              <a:buNone/>
            </a:pPr>
            <a:r>
              <a:rPr lang="nl-NL">
                <a:solidFill>
                  <a:schemeClr val="lt1"/>
                </a:solidFill>
              </a:rPr>
              <a:t>Wat willen partijen straks?</a:t>
            </a:r>
            <a:endParaRPr sz="4400">
              <a:solidFill>
                <a:schemeClr val="lt1"/>
              </a:solidFill>
              <a:latin typeface="Calibri"/>
              <a:ea typeface="Calibri"/>
              <a:cs typeface="Calibri"/>
              <a:sym typeface="Calibri"/>
            </a:endParaRPr>
          </a:p>
        </p:txBody>
      </p:sp>
      <p:sp>
        <p:nvSpPr>
          <p:cNvPr id="180" name="Google Shape;180;p26"/>
          <p:cNvSpPr txBox="1">
            <a:spLocks noGrp="1"/>
          </p:cNvSpPr>
          <p:nvPr>
            <p:ph type="body" idx="1"/>
          </p:nvPr>
        </p:nvSpPr>
        <p:spPr>
          <a:xfrm>
            <a:off x="700762" y="1522500"/>
            <a:ext cx="7991400" cy="159531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400">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800">
              <a:latin typeface="Raleway"/>
              <a:ea typeface="Raleway"/>
              <a:cs typeface="Raleway"/>
              <a:sym typeface="Raleway"/>
            </a:endParaRPr>
          </a:p>
          <a:p>
            <a:pPr marL="0" lvl="0" indent="0" algn="l" rtl="0">
              <a:lnSpc>
                <a:spcPct val="115000"/>
              </a:lnSpc>
              <a:spcBef>
                <a:spcPts val="0"/>
              </a:spcBef>
              <a:spcAft>
                <a:spcPts val="0"/>
              </a:spcAft>
              <a:buClr>
                <a:schemeClr val="dk1"/>
              </a:buClr>
              <a:buSzPts val="1800"/>
              <a:buFont typeface="Arial"/>
              <a:buNone/>
            </a:pPr>
            <a:endParaRPr sz="1800">
              <a:latin typeface="Raleway"/>
              <a:ea typeface="Raleway"/>
              <a:cs typeface="Raleway"/>
              <a:sym typeface="Raleway"/>
            </a:endParaRPr>
          </a:p>
        </p:txBody>
      </p:sp>
      <p:sp>
        <p:nvSpPr>
          <p:cNvPr id="181" name="Google Shape;181;p26"/>
          <p:cNvSpPr txBox="1">
            <a:spLocks noGrp="1"/>
          </p:cNvSpPr>
          <p:nvPr>
            <p:ph type="body" idx="1"/>
          </p:nvPr>
        </p:nvSpPr>
        <p:spPr>
          <a:xfrm>
            <a:off x="437946" y="1198758"/>
            <a:ext cx="8517000" cy="3724200"/>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SzPts val="1800"/>
              <a:buFont typeface="Raleway"/>
              <a:buChar char="-"/>
            </a:pPr>
            <a:r>
              <a:rPr lang="nl-NL" sz="1800">
                <a:latin typeface="Raleway"/>
                <a:ea typeface="Raleway"/>
                <a:cs typeface="Raleway"/>
                <a:sym typeface="Raleway"/>
              </a:rPr>
              <a:t>VVD: Nederland schoner doorgeven aan volgende generaties. Nederland klimaatneutraal in 2050. Economische groei en verduurzaming gaan hand in hand.</a:t>
            </a:r>
            <a:endParaRPr sz="1800">
              <a:latin typeface="Raleway"/>
              <a:ea typeface="Raleway"/>
              <a:cs typeface="Raleway"/>
              <a:sym typeface="Raleway"/>
            </a:endParaRPr>
          </a:p>
          <a:p>
            <a:pPr marL="457200" lvl="0" indent="-342900" algn="l" rtl="0">
              <a:lnSpc>
                <a:spcPct val="150000"/>
              </a:lnSpc>
              <a:spcBef>
                <a:spcPts val="0"/>
              </a:spcBef>
              <a:spcAft>
                <a:spcPts val="0"/>
              </a:spcAft>
              <a:buSzPts val="1800"/>
              <a:buFont typeface="Raleway"/>
              <a:buChar char="-"/>
            </a:pPr>
            <a:r>
              <a:rPr lang="nl-NL" sz="1800">
                <a:latin typeface="Raleway"/>
                <a:ea typeface="Raleway"/>
                <a:cs typeface="Raleway"/>
                <a:sym typeface="Raleway"/>
              </a:rPr>
              <a:t>PvdD: in de toekomst duurzaam, schoon en betaalbaar energiesysteem. Daarom nu snelle afbouw van fossiele bronnen, een snelle groei van hernieuwbare energie en een verandering van de industrie, vervoerssysteem en gebouwen.</a:t>
            </a:r>
            <a:endParaRPr sz="1800">
              <a:latin typeface="Raleway"/>
              <a:ea typeface="Raleway"/>
              <a:cs typeface="Raleway"/>
              <a:sym typeface="Raleway"/>
            </a:endParaRPr>
          </a:p>
          <a:p>
            <a:pPr marL="457200" lvl="0" indent="-342900" algn="l" rtl="0">
              <a:lnSpc>
                <a:spcPct val="150000"/>
              </a:lnSpc>
              <a:spcBef>
                <a:spcPts val="0"/>
              </a:spcBef>
              <a:spcAft>
                <a:spcPts val="0"/>
              </a:spcAft>
              <a:buSzPts val="1800"/>
              <a:buFont typeface="Raleway"/>
              <a:buChar char="-"/>
            </a:pPr>
            <a:r>
              <a:rPr lang="nl-NL" sz="1800">
                <a:latin typeface="Raleway"/>
                <a:ea typeface="Raleway"/>
                <a:cs typeface="Raleway"/>
                <a:sym typeface="Raleway"/>
              </a:rPr>
              <a:t>DENK: Klimaatbeleid moet niet tot betutteling leiden. Geen vleestaks, geen suikertaks en geen plastic verpakkingbelasting.</a:t>
            </a:r>
            <a:endParaRPr sz="1800">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5"/>
        <p:cNvGrpSpPr/>
        <p:nvPr/>
      </p:nvGrpSpPr>
      <p:grpSpPr>
        <a:xfrm>
          <a:off x="0" y="0"/>
          <a:ext cx="0" cy="0"/>
          <a:chOff x="0" y="0"/>
          <a:chExt cx="0" cy="0"/>
        </a:xfrm>
      </p:grpSpPr>
      <p:sp>
        <p:nvSpPr>
          <p:cNvPr id="186" name="Google Shape;186;p27"/>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3"/>
              <a:buNone/>
            </a:pPr>
            <a:r>
              <a:rPr lang="nl-NL">
                <a:solidFill>
                  <a:schemeClr val="lt1"/>
                </a:solidFill>
              </a:rPr>
              <a:t>Een goede samenleving in 2050</a:t>
            </a:r>
            <a:endParaRPr sz="4400">
              <a:solidFill>
                <a:schemeClr val="lt1"/>
              </a:solidFill>
              <a:latin typeface="Calibri"/>
              <a:ea typeface="Calibri"/>
              <a:cs typeface="Calibri"/>
              <a:sym typeface="Calibri"/>
            </a:endParaRPr>
          </a:p>
        </p:txBody>
      </p:sp>
      <p:sp>
        <p:nvSpPr>
          <p:cNvPr id="187" name="Google Shape;187;p27"/>
          <p:cNvSpPr txBox="1">
            <a:spLocks noGrp="1"/>
          </p:cNvSpPr>
          <p:nvPr>
            <p:ph type="body" idx="1"/>
          </p:nvPr>
        </p:nvSpPr>
        <p:spPr>
          <a:xfrm>
            <a:off x="700762" y="1522500"/>
            <a:ext cx="7991400" cy="339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400">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800">
              <a:latin typeface="Raleway"/>
              <a:ea typeface="Raleway"/>
              <a:cs typeface="Raleway"/>
              <a:sym typeface="Raleway"/>
            </a:endParaRPr>
          </a:p>
          <a:p>
            <a:pPr marL="0" lvl="0" indent="0" algn="l" rtl="0">
              <a:lnSpc>
                <a:spcPct val="115000"/>
              </a:lnSpc>
              <a:spcBef>
                <a:spcPts val="0"/>
              </a:spcBef>
              <a:spcAft>
                <a:spcPts val="0"/>
              </a:spcAft>
              <a:buClr>
                <a:schemeClr val="dk1"/>
              </a:buClr>
              <a:buSzPts val="1800"/>
              <a:buFont typeface="Arial"/>
              <a:buNone/>
            </a:pPr>
            <a:endParaRPr sz="1800">
              <a:latin typeface="Raleway"/>
              <a:ea typeface="Raleway"/>
              <a:cs typeface="Raleway"/>
              <a:sym typeface="Raleway"/>
            </a:endParaRPr>
          </a:p>
        </p:txBody>
      </p:sp>
      <p:sp>
        <p:nvSpPr>
          <p:cNvPr id="188" name="Google Shape;188;p27"/>
          <p:cNvSpPr txBox="1">
            <a:spLocks noGrp="1"/>
          </p:cNvSpPr>
          <p:nvPr>
            <p:ph type="body" idx="1"/>
          </p:nvPr>
        </p:nvSpPr>
        <p:spPr>
          <a:xfrm>
            <a:off x="437946" y="1192508"/>
            <a:ext cx="8517000" cy="3724200"/>
          </a:xfrm>
          <a:prstGeom prst="rect">
            <a:avLst/>
          </a:prstGeom>
          <a:noFill/>
          <a:ln>
            <a:noFill/>
          </a:ln>
        </p:spPr>
        <p:txBody>
          <a:bodyPr spcFirstLastPara="1" wrap="square" lIns="91425" tIns="45700" rIns="91425" bIns="45700" anchor="t" anchorCtr="0">
            <a:noAutofit/>
          </a:bodyPr>
          <a:lstStyle/>
          <a:p>
            <a:pPr marL="114300" lvl="0" indent="0" algn="l" rtl="0">
              <a:lnSpc>
                <a:spcPct val="150000"/>
              </a:lnSpc>
              <a:spcBef>
                <a:spcPts val="0"/>
              </a:spcBef>
              <a:spcAft>
                <a:spcPts val="0"/>
              </a:spcAft>
              <a:buClr>
                <a:schemeClr val="dk1"/>
              </a:buClr>
              <a:buSzPts val="1800"/>
              <a:buNone/>
            </a:pPr>
            <a:r>
              <a:rPr lang="nl-NL" sz="1800">
                <a:latin typeface="Raleway"/>
                <a:ea typeface="Raleway"/>
                <a:cs typeface="Raleway"/>
                <a:sym typeface="Raleway"/>
              </a:rPr>
              <a:t>Wat is wenselijk? Wat is haalbaar? Wat is nodig? Zouden er ongewenste gevolgen kunnen zijn? Hebben we nieuwe sociale uitvindingen nodig? </a:t>
            </a:r>
            <a:endParaRPr sz="1800">
              <a:latin typeface="Raleway"/>
              <a:ea typeface="Raleway"/>
              <a:cs typeface="Raleway"/>
              <a:sym typeface="Raleway"/>
            </a:endParaRPr>
          </a:p>
        </p:txBody>
      </p:sp>
      <p:pic>
        <p:nvPicPr>
          <p:cNvPr id="189" name="Google Shape;189;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217775" y="3080519"/>
            <a:ext cx="2926226" cy="2062975"/>
          </a:xfrm>
          <a:prstGeom prst="rect">
            <a:avLst/>
          </a:prstGeom>
          <a:noFill/>
          <a:ln w="9525" cap="flat" cmpd="sng">
            <a:solidFill>
              <a:schemeClr val="lt1"/>
            </a:solidFill>
            <a:prstDash val="solid"/>
            <a:round/>
            <a:headEnd type="none" w="sm" len="sm"/>
            <a:tailEnd type="none" w="sm" len="sm"/>
          </a:ln>
        </p:spPr>
      </p:pic>
      <p:pic>
        <p:nvPicPr>
          <p:cNvPr id="190" name="Google Shape;190;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0" y="3339055"/>
            <a:ext cx="4713325" cy="1860520"/>
          </a:xfrm>
          <a:prstGeom prst="rect">
            <a:avLst/>
          </a:prstGeom>
          <a:noFill/>
          <a:ln w="9525" cap="flat" cmpd="sng">
            <a:solidFill>
              <a:schemeClr val="lt1"/>
            </a:solidFill>
            <a:prstDash val="solid"/>
            <a:round/>
            <a:headEnd type="none" w="sm" len="sm"/>
            <a:tailEnd type="none" w="sm" len="sm"/>
          </a:ln>
        </p:spPr>
      </p:pic>
      <p:pic>
        <p:nvPicPr>
          <p:cNvPr id="191" name="Google Shape;191;p2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3205575" y="2008525"/>
            <a:ext cx="3623675" cy="1972100"/>
          </a:xfrm>
          <a:prstGeom prst="rect">
            <a:avLst/>
          </a:prstGeom>
          <a:noFill/>
          <a:ln w="9525" cap="flat" cmpd="sng">
            <a:solidFill>
              <a:schemeClr val="lt1"/>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598474" y="206375"/>
            <a:ext cx="83565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Jouw ideale samenleving in 2050</a:t>
            </a:r>
            <a:endParaRPr sz="4400">
              <a:solidFill>
                <a:schemeClr val="lt1"/>
              </a:solidFill>
              <a:latin typeface="Calibri"/>
              <a:ea typeface="Calibri"/>
              <a:cs typeface="Calibri"/>
              <a:sym typeface="Calibri"/>
            </a:endParaRPr>
          </a:p>
        </p:txBody>
      </p:sp>
      <p:sp>
        <p:nvSpPr>
          <p:cNvPr id="197" name="Google Shape;197;p28"/>
          <p:cNvSpPr txBox="1">
            <a:spLocks noGrp="1"/>
          </p:cNvSpPr>
          <p:nvPr>
            <p:ph type="body" idx="1"/>
          </p:nvPr>
        </p:nvSpPr>
        <p:spPr>
          <a:xfrm>
            <a:off x="700762" y="1522500"/>
            <a:ext cx="7991400" cy="1595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400">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800">
              <a:latin typeface="Raleway"/>
              <a:ea typeface="Raleway"/>
              <a:cs typeface="Raleway"/>
              <a:sym typeface="Raleway"/>
            </a:endParaRPr>
          </a:p>
          <a:p>
            <a:pPr marL="0" lvl="0" indent="0" algn="l" rtl="0">
              <a:lnSpc>
                <a:spcPct val="115000"/>
              </a:lnSpc>
              <a:spcBef>
                <a:spcPts val="0"/>
              </a:spcBef>
              <a:spcAft>
                <a:spcPts val="0"/>
              </a:spcAft>
              <a:buClr>
                <a:schemeClr val="dk1"/>
              </a:buClr>
              <a:buSzPts val="1800"/>
              <a:buFont typeface="Arial"/>
              <a:buNone/>
            </a:pPr>
            <a:endParaRPr sz="1800">
              <a:latin typeface="Raleway"/>
              <a:ea typeface="Raleway"/>
              <a:cs typeface="Raleway"/>
              <a:sym typeface="Raleway"/>
            </a:endParaRPr>
          </a:p>
        </p:txBody>
      </p:sp>
      <p:sp>
        <p:nvSpPr>
          <p:cNvPr id="198" name="Google Shape;198;p28"/>
          <p:cNvSpPr/>
          <p:nvPr/>
        </p:nvSpPr>
        <p:spPr>
          <a:xfrm>
            <a:off x="3784050" y="2270425"/>
            <a:ext cx="1345500" cy="1345500"/>
          </a:xfrm>
          <a:prstGeom prst="ellipse">
            <a:avLst/>
          </a:prstGeom>
          <a:solidFill>
            <a:srgbClr val="CFE2F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9" name="Google Shape;199;p28"/>
          <p:cNvSpPr txBox="1"/>
          <p:nvPr/>
        </p:nvSpPr>
        <p:spPr>
          <a:xfrm>
            <a:off x="3784050" y="2596825"/>
            <a:ext cx="12912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nl-NL" sz="3300" b="0" i="0" u="none" strike="noStrike" cap="none">
                <a:solidFill>
                  <a:srgbClr val="000000"/>
                </a:solidFill>
                <a:highlight>
                  <a:srgbClr val="CFE2F3"/>
                </a:highlight>
                <a:latin typeface="Calibri"/>
                <a:ea typeface="Calibri"/>
                <a:cs typeface="Calibri"/>
                <a:sym typeface="Calibri"/>
              </a:rPr>
              <a:t>2050</a:t>
            </a:r>
            <a:endParaRPr sz="3300" b="0" i="0" u="none" strike="noStrike" cap="none">
              <a:solidFill>
                <a:srgbClr val="000000"/>
              </a:solidFill>
              <a:highlight>
                <a:srgbClr val="CFE2F3"/>
              </a:highlight>
              <a:latin typeface="Calibri"/>
              <a:ea typeface="Calibri"/>
              <a:cs typeface="Calibri"/>
              <a:sym typeface="Calibri"/>
            </a:endParaRPr>
          </a:p>
        </p:txBody>
      </p:sp>
      <p:cxnSp>
        <p:nvCxnSpPr>
          <p:cNvPr id="200" name="Google Shape;200;p28"/>
          <p:cNvCxnSpPr>
            <a:endCxn id="198" idx="2"/>
          </p:cNvCxnSpPr>
          <p:nvPr/>
        </p:nvCxnSpPr>
        <p:spPr>
          <a:xfrm>
            <a:off x="2816850" y="2690875"/>
            <a:ext cx="967200" cy="252300"/>
          </a:xfrm>
          <a:prstGeom prst="straightConnector1">
            <a:avLst/>
          </a:prstGeom>
          <a:noFill/>
          <a:ln w="9525" cap="flat" cmpd="sng">
            <a:solidFill>
              <a:schemeClr val="dk2"/>
            </a:solidFill>
            <a:prstDash val="solid"/>
            <a:round/>
            <a:headEnd type="none" w="sm" len="sm"/>
            <a:tailEnd type="none" w="sm" len="sm"/>
          </a:ln>
        </p:spPr>
      </p:cxnSp>
      <p:cxnSp>
        <p:nvCxnSpPr>
          <p:cNvPr id="201" name="Google Shape;201;p28"/>
          <p:cNvCxnSpPr/>
          <p:nvPr/>
        </p:nvCxnSpPr>
        <p:spPr>
          <a:xfrm rot="10800000">
            <a:off x="5129550" y="2952175"/>
            <a:ext cx="1291200" cy="245400"/>
          </a:xfrm>
          <a:prstGeom prst="straightConnector1">
            <a:avLst/>
          </a:prstGeom>
          <a:noFill/>
          <a:ln w="9525" cap="flat" cmpd="sng">
            <a:solidFill>
              <a:schemeClr val="dk2"/>
            </a:solidFill>
            <a:prstDash val="solid"/>
            <a:round/>
            <a:headEnd type="none" w="sm" len="sm"/>
            <a:tailEnd type="none" w="sm" len="sm"/>
          </a:ln>
        </p:spPr>
      </p:cxnSp>
      <p:cxnSp>
        <p:nvCxnSpPr>
          <p:cNvPr id="202" name="Google Shape;202;p28"/>
          <p:cNvCxnSpPr/>
          <p:nvPr/>
        </p:nvCxnSpPr>
        <p:spPr>
          <a:xfrm rot="10800000" flipH="1">
            <a:off x="3545800" y="3575500"/>
            <a:ext cx="728700" cy="811200"/>
          </a:xfrm>
          <a:prstGeom prst="straightConnector1">
            <a:avLst/>
          </a:prstGeom>
          <a:noFill/>
          <a:ln w="9525" cap="flat" cmpd="sng">
            <a:solidFill>
              <a:schemeClr val="dk2"/>
            </a:solidFill>
            <a:prstDash val="solid"/>
            <a:round/>
            <a:headEnd type="none" w="sm" len="sm"/>
            <a:tailEnd type="none" w="sm" len="sm"/>
          </a:ln>
        </p:spPr>
      </p:cxnSp>
      <p:cxnSp>
        <p:nvCxnSpPr>
          <p:cNvPr id="203" name="Google Shape;203;p28"/>
          <p:cNvCxnSpPr/>
          <p:nvPr/>
        </p:nvCxnSpPr>
        <p:spPr>
          <a:xfrm>
            <a:off x="5011900" y="3363625"/>
            <a:ext cx="720300" cy="532500"/>
          </a:xfrm>
          <a:prstGeom prst="straightConnector1">
            <a:avLst/>
          </a:prstGeom>
          <a:noFill/>
          <a:ln w="9525" cap="flat" cmpd="sng">
            <a:solidFill>
              <a:schemeClr val="dk2"/>
            </a:solidFill>
            <a:prstDash val="solid"/>
            <a:round/>
            <a:headEnd type="none" w="sm" len="sm"/>
            <a:tailEnd type="none" w="sm" len="sm"/>
          </a:ln>
        </p:spPr>
      </p:cxnSp>
      <p:cxnSp>
        <p:nvCxnSpPr>
          <p:cNvPr id="204" name="Google Shape;204;p28"/>
          <p:cNvCxnSpPr/>
          <p:nvPr/>
        </p:nvCxnSpPr>
        <p:spPr>
          <a:xfrm rot="10800000" flipH="1">
            <a:off x="5007700" y="1709050"/>
            <a:ext cx="728700" cy="811200"/>
          </a:xfrm>
          <a:prstGeom prst="straightConnector1">
            <a:avLst/>
          </a:prstGeom>
          <a:noFill/>
          <a:ln w="9525" cap="flat" cmpd="sng">
            <a:solidFill>
              <a:schemeClr val="dk2"/>
            </a:solidFill>
            <a:prstDash val="solid"/>
            <a:round/>
            <a:headEnd type="none" w="sm" len="sm"/>
            <a:tailEnd type="none" w="sm" len="sm"/>
          </a:ln>
        </p:spPr>
      </p:cxnSp>
      <p:cxnSp>
        <p:nvCxnSpPr>
          <p:cNvPr id="205" name="Google Shape;205;p28"/>
          <p:cNvCxnSpPr/>
          <p:nvPr/>
        </p:nvCxnSpPr>
        <p:spPr>
          <a:xfrm rot="10800000">
            <a:off x="3591400" y="1571650"/>
            <a:ext cx="683100" cy="486900"/>
          </a:xfrm>
          <a:prstGeom prst="straightConnector1">
            <a:avLst/>
          </a:prstGeom>
          <a:noFill/>
          <a:ln w="9525" cap="flat" cmpd="sng">
            <a:solidFill>
              <a:schemeClr val="dk2"/>
            </a:solidFill>
            <a:prstDash val="solid"/>
            <a:round/>
            <a:headEnd type="none" w="sm" len="sm"/>
            <a:tailEnd type="none" w="sm" len="sm"/>
          </a:ln>
        </p:spPr>
      </p:cxnSp>
      <p:cxnSp>
        <p:nvCxnSpPr>
          <p:cNvPr id="206" name="Google Shape;206;p28"/>
          <p:cNvCxnSpPr/>
          <p:nvPr/>
        </p:nvCxnSpPr>
        <p:spPr>
          <a:xfrm rot="10800000" flipH="1">
            <a:off x="1723850" y="3276100"/>
            <a:ext cx="2139000" cy="662100"/>
          </a:xfrm>
          <a:prstGeom prst="straightConnector1">
            <a:avLst/>
          </a:prstGeom>
          <a:noFill/>
          <a:ln w="9525" cap="flat" cmpd="sng">
            <a:solidFill>
              <a:schemeClr val="dk2"/>
            </a:solidFill>
            <a:prstDash val="solid"/>
            <a:round/>
            <a:headEnd type="none" w="sm" len="sm"/>
            <a:tailEnd type="none" w="sm" len="sm"/>
          </a:ln>
        </p:spPr>
      </p:cxnSp>
      <p:cxnSp>
        <p:nvCxnSpPr>
          <p:cNvPr id="207" name="Google Shape;207;p28"/>
          <p:cNvCxnSpPr/>
          <p:nvPr/>
        </p:nvCxnSpPr>
        <p:spPr>
          <a:xfrm rot="10800000" flipH="1">
            <a:off x="5129550" y="2214325"/>
            <a:ext cx="2158200" cy="571800"/>
          </a:xfrm>
          <a:prstGeom prst="straightConnector1">
            <a:avLst/>
          </a:prstGeom>
          <a:noFill/>
          <a:ln w="9525" cap="flat" cmpd="sng">
            <a:solidFill>
              <a:schemeClr val="dk2"/>
            </a:solidFill>
            <a:prstDash val="solid"/>
            <a:round/>
            <a:headEnd type="none" w="sm" len="sm"/>
            <a:tailEnd type="none" w="sm" len="sm"/>
          </a:ln>
        </p:spPr>
      </p:cxnSp>
      <p:sp>
        <p:nvSpPr>
          <p:cNvPr id="208" name="Google Shape;208;p28"/>
          <p:cNvSpPr/>
          <p:nvPr/>
        </p:nvSpPr>
        <p:spPr>
          <a:xfrm>
            <a:off x="3521688" y="1909082"/>
            <a:ext cx="1815900" cy="1815900"/>
          </a:xfrm>
          <a:prstGeom prst="ellipse">
            <a:avLst/>
          </a:prstGeom>
          <a:solidFill>
            <a:srgbClr val="0C58D3"/>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09" name="Google Shape;209;p28"/>
          <p:cNvGrpSpPr/>
          <p:nvPr/>
        </p:nvGrpSpPr>
        <p:grpSpPr>
          <a:xfrm>
            <a:off x="2715440" y="669329"/>
            <a:ext cx="1068600" cy="1068600"/>
            <a:chOff x="2859873" y="853971"/>
            <a:chExt cx="1068600" cy="1068600"/>
          </a:xfrm>
        </p:grpSpPr>
        <p:sp>
          <p:nvSpPr>
            <p:cNvPr id="210" name="Google Shape;210;p28"/>
            <p:cNvSpPr/>
            <p:nvPr/>
          </p:nvSpPr>
          <p:spPr>
            <a:xfrm>
              <a:off x="2859873" y="853971"/>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28"/>
            <p:cNvSpPr txBox="1"/>
            <p:nvPr/>
          </p:nvSpPr>
          <p:spPr>
            <a:xfrm>
              <a:off x="3012800" y="1022197"/>
              <a:ext cx="762600" cy="7323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endParaRPr sz="800">
                <a:solidFill>
                  <a:srgbClr val="FFFFFF"/>
                </a:solidFill>
                <a:latin typeface="Roboto"/>
                <a:ea typeface="Roboto"/>
                <a:cs typeface="Roboto"/>
                <a:sym typeface="Roboto"/>
              </a:endParaRPr>
            </a:p>
          </p:txBody>
        </p:sp>
      </p:grpSp>
      <p:sp>
        <p:nvSpPr>
          <p:cNvPr id="212" name="Google Shape;212;p28"/>
          <p:cNvSpPr/>
          <p:nvPr/>
        </p:nvSpPr>
        <p:spPr>
          <a:xfrm>
            <a:off x="3398645" y="3896123"/>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28"/>
          <p:cNvSpPr/>
          <p:nvPr/>
        </p:nvSpPr>
        <p:spPr>
          <a:xfrm>
            <a:off x="1818170" y="2037450"/>
            <a:ext cx="1068600" cy="10686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28"/>
          <p:cNvSpPr/>
          <p:nvPr/>
        </p:nvSpPr>
        <p:spPr>
          <a:xfrm>
            <a:off x="5225799" y="1187650"/>
            <a:ext cx="1439700" cy="6399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28"/>
          <p:cNvSpPr/>
          <p:nvPr/>
        </p:nvSpPr>
        <p:spPr>
          <a:xfrm>
            <a:off x="6926800" y="1827550"/>
            <a:ext cx="1068600" cy="6927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28"/>
          <p:cNvSpPr/>
          <p:nvPr/>
        </p:nvSpPr>
        <p:spPr>
          <a:xfrm>
            <a:off x="6219150" y="2963000"/>
            <a:ext cx="1068600" cy="6927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28"/>
          <p:cNvSpPr/>
          <p:nvPr/>
        </p:nvSpPr>
        <p:spPr>
          <a:xfrm>
            <a:off x="598478" y="3724975"/>
            <a:ext cx="1732800" cy="8112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28"/>
          <p:cNvSpPr/>
          <p:nvPr/>
        </p:nvSpPr>
        <p:spPr>
          <a:xfrm>
            <a:off x="5079253" y="3896125"/>
            <a:ext cx="1732800" cy="8112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2"/>
        <p:cNvGrpSpPr/>
        <p:nvPr/>
      </p:nvGrpSpPr>
      <p:grpSpPr>
        <a:xfrm>
          <a:off x="0" y="0"/>
          <a:ext cx="0" cy="0"/>
          <a:chOff x="0" y="0"/>
          <a:chExt cx="0" cy="0"/>
        </a:xfrm>
      </p:grpSpPr>
      <p:sp>
        <p:nvSpPr>
          <p:cNvPr id="223" name="Google Shape;223;p29"/>
          <p:cNvSpPr txBox="1">
            <a:spLocks noGrp="1"/>
          </p:cNvSpPr>
          <p:nvPr>
            <p:ph type="title"/>
          </p:nvPr>
        </p:nvSpPr>
        <p:spPr>
          <a:xfrm>
            <a:off x="920812" y="290450"/>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Dilemma’s</a:t>
            </a:r>
            <a:endParaRPr sz="4400">
              <a:solidFill>
                <a:schemeClr val="lt1"/>
              </a:solidFill>
              <a:latin typeface="Calibri"/>
              <a:ea typeface="Calibri"/>
              <a:cs typeface="Calibri"/>
              <a:sym typeface="Calibri"/>
            </a:endParaRPr>
          </a:p>
        </p:txBody>
      </p:sp>
      <p:sp>
        <p:nvSpPr>
          <p:cNvPr id="224" name="Google Shape;224;p29"/>
          <p:cNvSpPr txBox="1">
            <a:spLocks noGrp="1"/>
          </p:cNvSpPr>
          <p:nvPr>
            <p:ph type="body" idx="1"/>
          </p:nvPr>
        </p:nvSpPr>
        <p:spPr>
          <a:xfrm>
            <a:off x="376300" y="1212775"/>
            <a:ext cx="8689800" cy="3632100"/>
          </a:xfrm>
          <a:prstGeom prst="rect">
            <a:avLst/>
          </a:prstGeom>
          <a:noFill/>
          <a:ln>
            <a:noFill/>
          </a:ln>
        </p:spPr>
        <p:txBody>
          <a:bodyPr spcFirstLastPara="1" wrap="square" lIns="91425" tIns="45700" rIns="91425" bIns="45700" anchor="t" anchorCtr="0">
            <a:noAutofit/>
          </a:bodyPr>
          <a:lstStyle/>
          <a:p>
            <a:pPr marL="457200" lvl="0" indent="-342900" algn="l" rtl="0">
              <a:lnSpc>
                <a:spcPct val="150000"/>
              </a:lnSpc>
              <a:spcBef>
                <a:spcPts val="0"/>
              </a:spcBef>
              <a:spcAft>
                <a:spcPts val="0"/>
              </a:spcAft>
              <a:buSzPts val="1800"/>
              <a:buFont typeface="Raleway"/>
              <a:buAutoNum type="arabicParenR"/>
            </a:pPr>
            <a:r>
              <a:rPr lang="nl-NL" sz="1800" dirty="0">
                <a:latin typeface="Raleway"/>
                <a:ea typeface="Raleway"/>
                <a:cs typeface="Raleway"/>
                <a:sym typeface="Raleway"/>
              </a:rPr>
              <a:t>Meer betalen voor eten en drinken dat uit Nederland komt om zo duurzamer te zijn (geen </a:t>
            </a:r>
            <a:r>
              <a:rPr lang="nl-NL" sz="1800" dirty="0">
                <a:latin typeface="Raleway"/>
                <a:sym typeface="Raleway"/>
              </a:rPr>
              <a:t>kiwi’s uit Nieuw-Zeeland bijvoorbeeld)?</a:t>
            </a:r>
            <a:endParaRPr sz="1800" dirty="0">
              <a:latin typeface="Raleway"/>
              <a:sym typeface="Raleway"/>
            </a:endParaRPr>
          </a:p>
          <a:p>
            <a:pPr marL="457200" lvl="0" indent="-342900" algn="l" rtl="0">
              <a:lnSpc>
                <a:spcPct val="150000"/>
              </a:lnSpc>
              <a:spcBef>
                <a:spcPts val="0"/>
              </a:spcBef>
              <a:spcAft>
                <a:spcPts val="0"/>
              </a:spcAft>
              <a:buSzPts val="1800"/>
              <a:buFont typeface="Raleway"/>
              <a:buAutoNum type="arabicParenR"/>
            </a:pPr>
            <a:r>
              <a:rPr lang="nl-NL" sz="1800" dirty="0">
                <a:latin typeface="Raleway"/>
                <a:sym typeface="Raleway"/>
              </a:rPr>
              <a:t>Minder inspraak voor mensen (werknemers, omwonenden, vakbonden) zodat bedrijven milieuvriendelijker produceren?</a:t>
            </a:r>
            <a:endParaRPr sz="1800" dirty="0">
              <a:latin typeface="Raleway"/>
              <a:sym typeface="Raleway"/>
            </a:endParaRPr>
          </a:p>
          <a:p>
            <a:pPr marL="457200" lvl="0" indent="-342900" algn="l" rtl="0">
              <a:lnSpc>
                <a:spcPct val="150000"/>
              </a:lnSpc>
              <a:spcBef>
                <a:spcPts val="0"/>
              </a:spcBef>
              <a:spcAft>
                <a:spcPts val="0"/>
              </a:spcAft>
              <a:buSzPts val="1800"/>
              <a:buFont typeface="Raleway"/>
              <a:buAutoNum type="arabicParenR"/>
            </a:pPr>
            <a:r>
              <a:rPr lang="nl-NL" sz="1800" dirty="0">
                <a:latin typeface="Raleway"/>
                <a:sym typeface="Raleway"/>
              </a:rPr>
              <a:t>Minder discriminatie van mensen door vrijheid om te doen en zeggen te verminderen?</a:t>
            </a:r>
            <a:endParaRPr sz="1800" dirty="0">
              <a:latin typeface="Raleway"/>
              <a:sym typeface="Raleway"/>
            </a:endParaRPr>
          </a:p>
          <a:p>
            <a:pPr marL="457200" lvl="0" indent="-342900" algn="l" rtl="0">
              <a:lnSpc>
                <a:spcPct val="150000"/>
              </a:lnSpc>
              <a:spcBef>
                <a:spcPts val="0"/>
              </a:spcBef>
              <a:spcAft>
                <a:spcPts val="0"/>
              </a:spcAft>
              <a:buSzPts val="1800"/>
              <a:buFont typeface="Raleway"/>
              <a:buAutoNum type="arabicParenR"/>
            </a:pPr>
            <a:r>
              <a:rPr lang="nl-NL" sz="1800" dirty="0">
                <a:latin typeface="Raleway"/>
                <a:ea typeface="Raleway"/>
                <a:cs typeface="Raleway"/>
                <a:sym typeface="Raleway"/>
              </a:rPr>
              <a:t>Meer investeren in onderwijs en minder in veiligheid?</a:t>
            </a:r>
            <a:endParaRPr sz="1800" dirty="0">
              <a:latin typeface="Raleway"/>
              <a:ea typeface="Raleway"/>
              <a:cs typeface="Raleway"/>
              <a:sym typeface="Raleway"/>
            </a:endParaRPr>
          </a:p>
          <a:p>
            <a:pPr marL="457200" lvl="0" indent="-342900" algn="l" rtl="0">
              <a:lnSpc>
                <a:spcPct val="150000"/>
              </a:lnSpc>
              <a:spcBef>
                <a:spcPts val="0"/>
              </a:spcBef>
              <a:spcAft>
                <a:spcPts val="0"/>
              </a:spcAft>
              <a:buSzPts val="1800"/>
              <a:buFont typeface="Raleway"/>
              <a:buAutoNum type="arabicParenR"/>
            </a:pPr>
            <a:r>
              <a:rPr lang="nl-NL" sz="1800" dirty="0">
                <a:latin typeface="Raleway"/>
                <a:ea typeface="Raleway"/>
                <a:cs typeface="Raleway"/>
                <a:sym typeface="Raleway"/>
              </a:rPr>
              <a:t>Meer investeren in het leger en minder in klimaat?</a:t>
            </a:r>
            <a:endParaRPr sz="1800" dirty="0">
              <a:latin typeface="Raleway"/>
              <a:ea typeface="Raleway"/>
              <a:cs typeface="Raleway"/>
              <a:sym typeface="Raleway"/>
            </a:endParaRPr>
          </a:p>
          <a:p>
            <a:pPr marL="0" lvl="0" indent="0" algn="l" rtl="0">
              <a:lnSpc>
                <a:spcPct val="150000"/>
              </a:lnSpc>
              <a:spcBef>
                <a:spcPts val="0"/>
              </a:spcBef>
              <a:spcAft>
                <a:spcPts val="0"/>
              </a:spcAft>
              <a:buSzPts val="1800"/>
              <a:buNone/>
            </a:pPr>
            <a:endParaRPr sz="1800" dirty="0">
              <a:latin typeface="Raleway"/>
              <a:ea typeface="Raleway"/>
              <a:cs typeface="Raleway"/>
              <a:sym typeface="Raleway"/>
            </a:endParaRPr>
          </a:p>
          <a:p>
            <a:pPr marL="0" lvl="0" indent="0" algn="l" rtl="0">
              <a:lnSpc>
                <a:spcPct val="150000"/>
              </a:lnSpc>
              <a:spcBef>
                <a:spcPts val="0"/>
              </a:spcBef>
              <a:spcAft>
                <a:spcPts val="0"/>
              </a:spcAft>
              <a:buSzPts val="1800"/>
              <a:buNone/>
            </a:pPr>
            <a:endParaRPr sz="1800" dirty="0">
              <a:latin typeface="Raleway"/>
              <a:ea typeface="Raleway"/>
              <a:cs typeface="Raleway"/>
              <a:sym typeface="Raleway"/>
            </a:endParaRPr>
          </a:p>
          <a:p>
            <a:pPr marL="0" lvl="0" indent="0" algn="l" rtl="0">
              <a:lnSpc>
                <a:spcPct val="150000"/>
              </a:lnSpc>
              <a:spcBef>
                <a:spcPts val="0"/>
              </a:spcBef>
              <a:spcAft>
                <a:spcPts val="0"/>
              </a:spcAft>
              <a:buSzPts val="1800"/>
              <a:buNone/>
            </a:pPr>
            <a:endParaRPr sz="1800" dirty="0">
              <a:latin typeface="Raleway"/>
              <a:ea typeface="Raleway"/>
              <a:cs typeface="Raleway"/>
              <a:sym typeface="Raleway"/>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8"/>
        <p:cNvGrpSpPr/>
        <p:nvPr/>
      </p:nvGrpSpPr>
      <p:grpSpPr>
        <a:xfrm>
          <a:off x="0" y="0"/>
          <a:ext cx="0" cy="0"/>
          <a:chOff x="0" y="0"/>
          <a:chExt cx="0" cy="0"/>
        </a:xfrm>
      </p:grpSpPr>
      <p:sp>
        <p:nvSpPr>
          <p:cNvPr id="229" name="Google Shape;229;p30"/>
          <p:cNvSpPr txBox="1">
            <a:spLocks noGrp="1"/>
          </p:cNvSpPr>
          <p:nvPr>
            <p:ph type="title"/>
          </p:nvPr>
        </p:nvSpPr>
        <p:spPr>
          <a:xfrm>
            <a:off x="920812" y="290450"/>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Ideale samenleving!?!</a:t>
            </a:r>
            <a:endParaRPr sz="4400">
              <a:solidFill>
                <a:schemeClr val="lt1"/>
              </a:solidFill>
              <a:latin typeface="Calibri"/>
              <a:ea typeface="Calibri"/>
              <a:cs typeface="Calibri"/>
              <a:sym typeface="Calibri"/>
            </a:endParaRPr>
          </a:p>
        </p:txBody>
      </p:sp>
      <p:sp>
        <p:nvSpPr>
          <p:cNvPr id="230" name="Google Shape;230;p30"/>
          <p:cNvSpPr txBox="1">
            <a:spLocks noGrp="1"/>
          </p:cNvSpPr>
          <p:nvPr>
            <p:ph type="body" idx="1"/>
          </p:nvPr>
        </p:nvSpPr>
        <p:spPr>
          <a:xfrm>
            <a:off x="376300" y="1212775"/>
            <a:ext cx="8689800" cy="36321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SzPts val="1800"/>
              <a:buNone/>
            </a:pPr>
            <a:r>
              <a:rPr lang="nl-NL" sz="1800">
                <a:latin typeface="Raleway"/>
                <a:ea typeface="Raleway"/>
                <a:cs typeface="Raleway"/>
                <a:sym typeface="Raleway"/>
              </a:rPr>
              <a:t>Bekijk nogmaals je ideale samenleving.</a:t>
            </a:r>
            <a:endParaRPr sz="1800">
              <a:latin typeface="Raleway"/>
              <a:ea typeface="Raleway"/>
              <a:cs typeface="Raleway"/>
              <a:sym typeface="Raleway"/>
            </a:endParaRPr>
          </a:p>
          <a:p>
            <a:pPr marL="0" lvl="0" indent="0" algn="l" rtl="0">
              <a:lnSpc>
                <a:spcPct val="150000"/>
              </a:lnSpc>
              <a:spcBef>
                <a:spcPts val="0"/>
              </a:spcBef>
              <a:spcAft>
                <a:spcPts val="0"/>
              </a:spcAft>
              <a:buSzPts val="1800"/>
              <a:buNone/>
            </a:pPr>
            <a:r>
              <a:rPr lang="nl-NL" sz="1800">
                <a:latin typeface="Raleway"/>
                <a:ea typeface="Raleway"/>
                <a:cs typeface="Raleway"/>
                <a:sym typeface="Raleway"/>
              </a:rPr>
              <a:t>Welke waarden vind je daar belangrijk? En welke minder?</a:t>
            </a:r>
            <a:endParaRPr sz="1800">
              <a:latin typeface="Raleway"/>
              <a:ea typeface="Raleway"/>
              <a:cs typeface="Raleway"/>
              <a:sym typeface="Raleway"/>
            </a:endParaRPr>
          </a:p>
          <a:p>
            <a:pPr marL="0" lvl="0" indent="457200" algn="l" rtl="0">
              <a:lnSpc>
                <a:spcPct val="150000"/>
              </a:lnSpc>
              <a:spcBef>
                <a:spcPts val="0"/>
              </a:spcBef>
              <a:spcAft>
                <a:spcPts val="0"/>
              </a:spcAft>
              <a:buSzPts val="1800"/>
              <a:buNone/>
            </a:pPr>
            <a:r>
              <a:rPr lang="nl-NL" sz="1800">
                <a:latin typeface="Raleway"/>
                <a:ea typeface="Raleway"/>
                <a:cs typeface="Raleway"/>
                <a:sym typeface="Raleway"/>
              </a:rPr>
              <a:t>Vrijheid? </a:t>
            </a:r>
            <a:endParaRPr sz="1800">
              <a:latin typeface="Raleway"/>
              <a:ea typeface="Raleway"/>
              <a:cs typeface="Raleway"/>
              <a:sym typeface="Raleway"/>
            </a:endParaRPr>
          </a:p>
          <a:p>
            <a:pPr marL="0" lvl="0" indent="457200" algn="l" rtl="0">
              <a:lnSpc>
                <a:spcPct val="150000"/>
              </a:lnSpc>
              <a:spcBef>
                <a:spcPts val="0"/>
              </a:spcBef>
              <a:spcAft>
                <a:spcPts val="0"/>
              </a:spcAft>
              <a:buSzPts val="1800"/>
              <a:buNone/>
            </a:pPr>
            <a:r>
              <a:rPr lang="nl-NL" sz="1800">
                <a:latin typeface="Raleway"/>
                <a:ea typeface="Raleway"/>
                <a:cs typeface="Raleway"/>
                <a:sym typeface="Raleway"/>
              </a:rPr>
              <a:t>Gelijkheid?</a:t>
            </a:r>
            <a:endParaRPr sz="1800">
              <a:latin typeface="Raleway"/>
              <a:ea typeface="Raleway"/>
              <a:cs typeface="Raleway"/>
              <a:sym typeface="Raleway"/>
            </a:endParaRPr>
          </a:p>
          <a:p>
            <a:pPr marL="0" lvl="0" indent="457200" algn="l" rtl="0">
              <a:lnSpc>
                <a:spcPct val="150000"/>
              </a:lnSpc>
              <a:spcBef>
                <a:spcPts val="0"/>
              </a:spcBef>
              <a:spcAft>
                <a:spcPts val="0"/>
              </a:spcAft>
              <a:buSzPts val="1800"/>
              <a:buNone/>
            </a:pPr>
            <a:r>
              <a:rPr lang="nl-NL" sz="1800">
                <a:latin typeface="Raleway"/>
                <a:ea typeface="Raleway"/>
                <a:cs typeface="Raleway"/>
                <a:sym typeface="Raleway"/>
              </a:rPr>
              <a:t>Cohesie (hierbij hoort ook vrede)?</a:t>
            </a:r>
            <a:endParaRPr sz="1800">
              <a:latin typeface="Raleway"/>
              <a:ea typeface="Raleway"/>
              <a:cs typeface="Raleway"/>
              <a:sym typeface="Raleway"/>
            </a:endParaRPr>
          </a:p>
          <a:p>
            <a:pPr marL="0" lvl="0" indent="457200" algn="l" rtl="0">
              <a:lnSpc>
                <a:spcPct val="150000"/>
              </a:lnSpc>
              <a:spcBef>
                <a:spcPts val="0"/>
              </a:spcBef>
              <a:spcAft>
                <a:spcPts val="0"/>
              </a:spcAft>
              <a:buSzPts val="1800"/>
              <a:buNone/>
            </a:pPr>
            <a:r>
              <a:rPr lang="nl-NL" sz="1800">
                <a:latin typeface="Raleway"/>
                <a:ea typeface="Raleway"/>
                <a:cs typeface="Raleway"/>
                <a:sym typeface="Raleway"/>
              </a:rPr>
              <a:t>Welvaart (hierbij hoort ook duurzaamheid)?</a:t>
            </a:r>
            <a:endParaRPr sz="1800">
              <a:latin typeface="Raleway"/>
              <a:ea typeface="Raleway"/>
              <a:cs typeface="Raleway"/>
              <a:sym typeface="Raleway"/>
            </a:endParaRPr>
          </a:p>
          <a:p>
            <a:pPr marL="0" lvl="0" indent="457200" algn="l" rtl="0">
              <a:lnSpc>
                <a:spcPct val="150000"/>
              </a:lnSpc>
              <a:spcBef>
                <a:spcPts val="0"/>
              </a:spcBef>
              <a:spcAft>
                <a:spcPts val="0"/>
              </a:spcAft>
              <a:buSzPts val="1800"/>
              <a:buNone/>
            </a:pPr>
            <a:endParaRPr sz="1800">
              <a:latin typeface="Raleway"/>
              <a:ea typeface="Raleway"/>
              <a:cs typeface="Raleway"/>
              <a:sym typeface="Raleway"/>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3"/>
              <a:buNone/>
            </a:pPr>
            <a:r>
              <a:rPr lang="nl-NL">
                <a:solidFill>
                  <a:schemeClr val="lt1"/>
                </a:solidFill>
              </a:rPr>
              <a:t>Verkiezingen </a:t>
            </a:r>
            <a:endParaRPr sz="4400">
              <a:solidFill>
                <a:schemeClr val="lt1"/>
              </a:solidFill>
              <a:latin typeface="Calibri"/>
              <a:ea typeface="Calibri"/>
              <a:cs typeface="Calibri"/>
              <a:sym typeface="Calibri"/>
            </a:endParaRPr>
          </a:p>
        </p:txBody>
      </p:sp>
      <p:sp>
        <p:nvSpPr>
          <p:cNvPr id="90" name="Google Shape;90;p14"/>
          <p:cNvSpPr txBox="1">
            <a:spLocks noGrp="1"/>
          </p:cNvSpPr>
          <p:nvPr>
            <p:ph type="body" idx="1"/>
          </p:nvPr>
        </p:nvSpPr>
        <p:spPr>
          <a:xfrm>
            <a:off x="504575" y="1266100"/>
            <a:ext cx="6534600" cy="1173300"/>
          </a:xfrm>
          <a:prstGeom prst="rect">
            <a:avLst/>
          </a:prstGeom>
          <a:noFill/>
          <a:ln w="28575" cap="flat" cmpd="sng">
            <a:solidFill>
              <a:schemeClr val="accent1"/>
            </a:solidFill>
            <a:prstDash val="dashDot"/>
            <a:round/>
            <a:headEnd type="none" w="sm" len="sm"/>
            <a:tailEnd type="none" w="sm" len="sm"/>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800"/>
              <a:buFont typeface="Arial"/>
              <a:buNone/>
            </a:pPr>
            <a:r>
              <a:rPr lang="nl-NL" sz="1600" i="1">
                <a:latin typeface="Raleway"/>
                <a:ea typeface="Raleway"/>
                <a:cs typeface="Raleway"/>
                <a:sym typeface="Raleway"/>
              </a:rPr>
              <a:t>Hoeveel invloed heb jij op jouw toekomst?</a:t>
            </a:r>
            <a:br>
              <a:rPr lang="nl-NL" sz="1600" i="1">
                <a:latin typeface="Raleway"/>
                <a:ea typeface="Raleway"/>
                <a:cs typeface="Raleway"/>
                <a:sym typeface="Raleway"/>
              </a:rPr>
            </a:br>
            <a:r>
              <a:rPr lang="nl-NL" sz="1600" i="1">
                <a:latin typeface="Raleway"/>
                <a:ea typeface="Raleway"/>
                <a:cs typeface="Raleway"/>
                <a:sym typeface="Raleway"/>
              </a:rPr>
              <a:t>Hoeveel invloed denk jij over tien jaar te hebben op jouw toekomst?</a:t>
            </a:r>
            <a:br>
              <a:rPr lang="nl-NL" sz="1600" i="1">
                <a:latin typeface="Raleway"/>
                <a:ea typeface="Raleway"/>
                <a:cs typeface="Raleway"/>
                <a:sym typeface="Raleway"/>
              </a:rPr>
            </a:br>
            <a:r>
              <a:rPr lang="nl-NL" sz="1600" i="1">
                <a:latin typeface="Raleway"/>
                <a:ea typeface="Raleway"/>
                <a:cs typeface="Raleway"/>
                <a:sym typeface="Raleway"/>
              </a:rPr>
              <a:t>Hoeveel invloed hebben de volwassenen van nu op jouw toekomst?  </a:t>
            </a:r>
            <a:br>
              <a:rPr lang="nl-NL" sz="1600" i="1">
                <a:latin typeface="Raleway"/>
                <a:ea typeface="Raleway"/>
                <a:cs typeface="Raleway"/>
                <a:sym typeface="Raleway"/>
              </a:rPr>
            </a:br>
            <a:endParaRPr sz="1600" i="1">
              <a:latin typeface="Raleway"/>
              <a:ea typeface="Raleway"/>
              <a:cs typeface="Raleway"/>
              <a:sym typeface="Raleway"/>
            </a:endParaRPr>
          </a:p>
          <a:p>
            <a:pPr marL="0" marR="0" lvl="0" indent="0" algn="l" rtl="0">
              <a:lnSpc>
                <a:spcPct val="150000"/>
              </a:lnSpc>
              <a:spcBef>
                <a:spcPts val="0"/>
              </a:spcBef>
              <a:spcAft>
                <a:spcPts val="0"/>
              </a:spcAft>
              <a:buClr>
                <a:schemeClr val="dk1"/>
              </a:buClr>
              <a:buSzPts val="1800"/>
              <a:buFont typeface="Arial"/>
              <a:buNone/>
            </a:pPr>
            <a:br>
              <a:rPr lang="nl-NL" sz="1600" i="1">
                <a:latin typeface="Raleway"/>
                <a:ea typeface="Raleway"/>
                <a:cs typeface="Raleway"/>
                <a:sym typeface="Raleway"/>
              </a:rPr>
            </a:br>
            <a:endParaRPr sz="1600" i="1">
              <a:latin typeface="Raleway"/>
              <a:ea typeface="Raleway"/>
              <a:cs typeface="Raleway"/>
              <a:sym typeface="Raleway"/>
            </a:endParaRPr>
          </a:p>
        </p:txBody>
      </p:sp>
      <p:pic>
        <p:nvPicPr>
          <p:cNvPr id="91" name="Google Shape;91;p1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4990925" y="2571750"/>
            <a:ext cx="3598949" cy="2399299"/>
          </a:xfrm>
          <a:prstGeom prst="rect">
            <a:avLst/>
          </a:prstGeom>
          <a:noFill/>
          <a:ln>
            <a:noFill/>
          </a:ln>
        </p:spPr>
      </p:pic>
      <p:pic>
        <p:nvPicPr>
          <p:cNvPr id="92" name="Google Shape;92;p1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598475" y="2571750"/>
            <a:ext cx="3861376" cy="24603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Doel van de les</a:t>
            </a:r>
            <a:endParaRPr sz="4400">
              <a:solidFill>
                <a:schemeClr val="lt1"/>
              </a:solidFill>
              <a:latin typeface="Calibri"/>
              <a:ea typeface="Calibri"/>
              <a:cs typeface="Calibri"/>
              <a:sym typeface="Calibri"/>
            </a:endParaRPr>
          </a:p>
        </p:txBody>
      </p:sp>
      <p:sp>
        <p:nvSpPr>
          <p:cNvPr id="98" name="Google Shape;98;p15"/>
          <p:cNvSpPr txBox="1">
            <a:spLocks noGrp="1"/>
          </p:cNvSpPr>
          <p:nvPr>
            <p:ph type="body" idx="1"/>
          </p:nvPr>
        </p:nvSpPr>
        <p:spPr>
          <a:xfrm>
            <a:off x="376300" y="959849"/>
            <a:ext cx="8517000" cy="397710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SzPts val="1800"/>
              <a:buNone/>
            </a:pPr>
            <a:br>
              <a:rPr lang="nl-NL" sz="1800" dirty="0">
                <a:latin typeface="Raleway"/>
                <a:ea typeface="Raleway"/>
                <a:cs typeface="Raleway"/>
                <a:sym typeface="Raleway"/>
              </a:rPr>
            </a:br>
            <a:r>
              <a:rPr lang="nl-NL" sz="1800" dirty="0">
                <a:latin typeface="Raleway"/>
                <a:ea typeface="Raleway"/>
                <a:cs typeface="Raleway"/>
                <a:sym typeface="Raleway"/>
              </a:rPr>
              <a:t>In deze les leer je aan de hand van opdrachten en korte stukjes uitleg over inspraak en invloed. Je ontdekt hoe jij invloed kunt uitoefenen. </a:t>
            </a:r>
            <a:br>
              <a:rPr lang="nl-NL" sz="1800" dirty="0">
                <a:latin typeface="Raleway"/>
                <a:ea typeface="Raleway"/>
                <a:cs typeface="Raleway"/>
                <a:sym typeface="Raleway"/>
              </a:rPr>
            </a:br>
            <a:r>
              <a:rPr lang="nl-NL" sz="1800" dirty="0">
                <a:latin typeface="Raleway"/>
                <a:ea typeface="Raleway"/>
                <a:cs typeface="Raleway"/>
                <a:sym typeface="Raleway"/>
              </a:rPr>
              <a:t>Na de les kun je:</a:t>
            </a:r>
            <a:br>
              <a:rPr lang="nl-NL" sz="1800" dirty="0">
                <a:latin typeface="Raleway"/>
                <a:ea typeface="Raleway"/>
                <a:cs typeface="Raleway"/>
                <a:sym typeface="Raleway"/>
              </a:rPr>
            </a:br>
            <a:r>
              <a:rPr lang="nl-NL" sz="1800" dirty="0">
                <a:latin typeface="Raleway"/>
                <a:ea typeface="Raleway"/>
                <a:cs typeface="Raleway"/>
                <a:sym typeface="Raleway"/>
              </a:rPr>
              <a:t>- kenmerken van democratie en dictatuur noemen</a:t>
            </a:r>
            <a:br>
              <a:rPr lang="nl-NL" sz="1800" dirty="0">
                <a:latin typeface="Raleway"/>
                <a:ea typeface="Raleway"/>
                <a:cs typeface="Raleway"/>
                <a:sym typeface="Raleway"/>
              </a:rPr>
            </a:br>
            <a:r>
              <a:rPr lang="nl-NL" sz="1800" dirty="0">
                <a:latin typeface="Raleway"/>
                <a:ea typeface="Raleway"/>
                <a:cs typeface="Raleway"/>
                <a:sym typeface="Raleway"/>
              </a:rPr>
              <a:t>- het machtsdilemma uitleggen </a:t>
            </a:r>
            <a:endParaRPr sz="1800" dirty="0">
              <a:latin typeface="Raleway"/>
              <a:ea typeface="Raleway"/>
              <a:cs typeface="Raleway"/>
              <a:sym typeface="Raleway"/>
            </a:endParaRPr>
          </a:p>
          <a:p>
            <a:pPr marL="457200" lvl="0" indent="0" algn="l" rtl="0">
              <a:lnSpc>
                <a:spcPct val="150000"/>
              </a:lnSpc>
              <a:spcBef>
                <a:spcPts val="0"/>
              </a:spcBef>
              <a:spcAft>
                <a:spcPts val="0"/>
              </a:spcAft>
              <a:buSzPts val="1800"/>
              <a:buNone/>
            </a:pPr>
            <a:r>
              <a:rPr lang="nl-NL" sz="1800" dirty="0">
                <a:latin typeface="Raleway"/>
                <a:ea typeface="Raleway"/>
                <a:cs typeface="Raleway"/>
                <a:sym typeface="Raleway"/>
              </a:rPr>
              <a:t>- bepalen in welke situaties je veel of weinig invloed kunt uitoefenen en  </a:t>
            </a:r>
          </a:p>
          <a:p>
            <a:pPr marL="457200" lvl="0" indent="0" algn="l" rtl="0">
              <a:lnSpc>
                <a:spcPct val="150000"/>
              </a:lnSpc>
              <a:spcBef>
                <a:spcPts val="0"/>
              </a:spcBef>
              <a:spcAft>
                <a:spcPts val="0"/>
              </a:spcAft>
              <a:buSzPts val="1800"/>
              <a:buNone/>
            </a:pPr>
            <a:r>
              <a:rPr lang="nl-NL" sz="1800" dirty="0">
                <a:latin typeface="Raleway"/>
                <a:ea typeface="Raleway"/>
                <a:cs typeface="Raleway"/>
                <a:sym typeface="Raleway"/>
              </a:rPr>
              <a:t>  op welke manier</a:t>
            </a:r>
            <a:endParaRPr sz="1800" dirty="0">
              <a:latin typeface="Raleway"/>
              <a:ea typeface="Raleway"/>
              <a:cs typeface="Raleway"/>
              <a:sym typeface="Raleway"/>
            </a:endParaRPr>
          </a:p>
          <a:p>
            <a:pPr marL="457200" lvl="0" indent="0" algn="l" rtl="0">
              <a:lnSpc>
                <a:spcPct val="150000"/>
              </a:lnSpc>
              <a:spcBef>
                <a:spcPts val="0"/>
              </a:spcBef>
              <a:spcAft>
                <a:spcPts val="0"/>
              </a:spcAft>
              <a:buSzPts val="1800"/>
              <a:buNone/>
            </a:pPr>
            <a:r>
              <a:rPr lang="nl-NL" sz="1800" dirty="0">
                <a:latin typeface="Raleway"/>
                <a:ea typeface="Raleway"/>
                <a:cs typeface="Raleway"/>
                <a:sym typeface="Raleway"/>
              </a:rPr>
              <a:t>- de functie van een verkiezingsprogramma uitleggen </a:t>
            </a:r>
            <a:endParaRPr sz="1800" dirty="0">
              <a:latin typeface="Raleway"/>
              <a:ea typeface="Raleway"/>
              <a:cs typeface="Raleway"/>
              <a:sym typeface="Raleway"/>
            </a:endParaRPr>
          </a:p>
          <a:p>
            <a:pPr marL="457200" lvl="0" indent="0" algn="l" rtl="0">
              <a:lnSpc>
                <a:spcPct val="150000"/>
              </a:lnSpc>
              <a:spcBef>
                <a:spcPts val="0"/>
              </a:spcBef>
              <a:spcAft>
                <a:spcPts val="0"/>
              </a:spcAft>
              <a:buSzPts val="1800"/>
              <a:buNone/>
            </a:pPr>
            <a:r>
              <a:rPr lang="nl-NL" sz="1800" dirty="0">
                <a:latin typeface="Raleway"/>
                <a:ea typeface="Raleway"/>
                <a:cs typeface="Raleway"/>
                <a:sym typeface="Raleway"/>
              </a:rPr>
              <a:t>- ideeën noemen over jouw ideale samenleving van 2050</a:t>
            </a:r>
            <a:endParaRPr sz="1800" dirty="0">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3"/>
              <a:buNone/>
            </a:pPr>
            <a:r>
              <a:rPr lang="nl-NL">
                <a:solidFill>
                  <a:schemeClr val="lt1"/>
                </a:solidFill>
              </a:rPr>
              <a:t>Opzet les</a:t>
            </a:r>
            <a:endParaRPr sz="4400">
              <a:solidFill>
                <a:schemeClr val="lt1"/>
              </a:solidFill>
              <a:latin typeface="Calibri"/>
              <a:ea typeface="Calibri"/>
              <a:cs typeface="Calibri"/>
              <a:sym typeface="Calibri"/>
            </a:endParaRPr>
          </a:p>
        </p:txBody>
      </p:sp>
      <p:sp>
        <p:nvSpPr>
          <p:cNvPr id="104" name="Google Shape;104;p16"/>
          <p:cNvSpPr txBox="1">
            <a:spLocks noGrp="1"/>
          </p:cNvSpPr>
          <p:nvPr>
            <p:ph type="body" idx="1"/>
          </p:nvPr>
        </p:nvSpPr>
        <p:spPr>
          <a:xfrm>
            <a:off x="376300" y="959849"/>
            <a:ext cx="8517000" cy="3977100"/>
          </a:xfrm>
          <a:prstGeom prst="rect">
            <a:avLst/>
          </a:prstGeom>
          <a:noFill/>
          <a:ln>
            <a:noFill/>
          </a:ln>
        </p:spPr>
        <p:txBody>
          <a:bodyPr spcFirstLastPara="1" wrap="square" lIns="91425" tIns="45700" rIns="91425" bIns="45700" anchor="t" anchorCtr="0">
            <a:noAutofit/>
          </a:bodyPr>
          <a:lstStyle/>
          <a:p>
            <a:pPr marL="457200" lvl="0" indent="0" algn="l" rtl="0">
              <a:lnSpc>
                <a:spcPct val="150000"/>
              </a:lnSpc>
              <a:spcBef>
                <a:spcPts val="0"/>
              </a:spcBef>
              <a:spcAft>
                <a:spcPts val="0"/>
              </a:spcAft>
              <a:buSzPts val="1800"/>
              <a:buNone/>
            </a:pPr>
            <a:endParaRPr sz="1800">
              <a:latin typeface="Raleway"/>
              <a:ea typeface="Raleway"/>
              <a:cs typeface="Raleway"/>
              <a:sym typeface="Raleway"/>
            </a:endParaRPr>
          </a:p>
          <a:p>
            <a:pPr marL="457200" lvl="0" indent="-342900" algn="l" rtl="0">
              <a:lnSpc>
                <a:spcPct val="150000"/>
              </a:lnSpc>
              <a:spcBef>
                <a:spcPts val="0"/>
              </a:spcBef>
              <a:spcAft>
                <a:spcPts val="0"/>
              </a:spcAft>
              <a:buSzPts val="1800"/>
              <a:buFont typeface="Raleway"/>
              <a:buChar char="-"/>
            </a:pPr>
            <a:r>
              <a:rPr lang="nl-NL" sz="1800">
                <a:latin typeface="Raleway"/>
                <a:ea typeface="Raleway"/>
                <a:cs typeface="Raleway"/>
                <a:sym typeface="Raleway"/>
              </a:rPr>
              <a:t>kenmerken van democratie en dictatuur</a:t>
            </a:r>
            <a:endParaRPr sz="1800">
              <a:latin typeface="Raleway"/>
              <a:ea typeface="Raleway"/>
              <a:cs typeface="Raleway"/>
              <a:sym typeface="Raleway"/>
            </a:endParaRPr>
          </a:p>
          <a:p>
            <a:pPr marL="457200" lvl="0" indent="-342900" algn="l" rtl="0">
              <a:lnSpc>
                <a:spcPct val="150000"/>
              </a:lnSpc>
              <a:spcBef>
                <a:spcPts val="0"/>
              </a:spcBef>
              <a:spcAft>
                <a:spcPts val="0"/>
              </a:spcAft>
              <a:buSzPts val="1800"/>
              <a:buFont typeface="Raleway"/>
              <a:buChar char="-"/>
            </a:pPr>
            <a:r>
              <a:rPr lang="nl-NL" sz="1800">
                <a:latin typeface="Raleway"/>
                <a:ea typeface="Raleway"/>
                <a:cs typeface="Raleway"/>
                <a:sym typeface="Raleway"/>
              </a:rPr>
              <a:t>voor- en nadelen van democratie en dictatuur</a:t>
            </a:r>
            <a:endParaRPr sz="1800">
              <a:latin typeface="Raleway"/>
              <a:ea typeface="Raleway"/>
              <a:cs typeface="Raleway"/>
              <a:sym typeface="Raleway"/>
            </a:endParaRPr>
          </a:p>
          <a:p>
            <a:pPr marL="457200" lvl="0" indent="-342900" algn="l" rtl="0">
              <a:lnSpc>
                <a:spcPct val="150000"/>
              </a:lnSpc>
              <a:spcBef>
                <a:spcPts val="0"/>
              </a:spcBef>
              <a:spcAft>
                <a:spcPts val="0"/>
              </a:spcAft>
              <a:buSzPts val="1800"/>
              <a:buFont typeface="Raleway"/>
              <a:buChar char="-"/>
            </a:pPr>
            <a:r>
              <a:rPr lang="nl-NL" sz="1800">
                <a:latin typeface="Raleway"/>
                <a:ea typeface="Raleway"/>
                <a:cs typeface="Raleway"/>
                <a:sym typeface="Raleway"/>
              </a:rPr>
              <a:t>het machtsdilemma</a:t>
            </a:r>
            <a:endParaRPr sz="1800">
              <a:latin typeface="Raleway"/>
              <a:ea typeface="Raleway"/>
              <a:cs typeface="Raleway"/>
              <a:sym typeface="Raleway"/>
            </a:endParaRPr>
          </a:p>
          <a:p>
            <a:pPr marL="457200" lvl="0" indent="-342900" algn="l" rtl="0">
              <a:lnSpc>
                <a:spcPct val="150000"/>
              </a:lnSpc>
              <a:spcBef>
                <a:spcPts val="0"/>
              </a:spcBef>
              <a:spcAft>
                <a:spcPts val="0"/>
              </a:spcAft>
              <a:buSzPts val="1800"/>
              <a:buFont typeface="Raleway"/>
              <a:buChar char="-"/>
            </a:pPr>
            <a:r>
              <a:rPr lang="nl-NL" sz="1800">
                <a:latin typeface="Raleway"/>
                <a:ea typeface="Raleway"/>
                <a:cs typeface="Raleway"/>
                <a:sym typeface="Raleway"/>
              </a:rPr>
              <a:t>invloed uitoefenen op je (leef)omgeving</a:t>
            </a:r>
            <a:endParaRPr sz="1800">
              <a:latin typeface="Raleway"/>
              <a:ea typeface="Raleway"/>
              <a:cs typeface="Raleway"/>
              <a:sym typeface="Raleway"/>
            </a:endParaRPr>
          </a:p>
          <a:p>
            <a:pPr marL="457200" lvl="0" indent="-342900" algn="l" rtl="0">
              <a:lnSpc>
                <a:spcPct val="150000"/>
              </a:lnSpc>
              <a:spcBef>
                <a:spcPts val="0"/>
              </a:spcBef>
              <a:spcAft>
                <a:spcPts val="0"/>
              </a:spcAft>
              <a:buSzPts val="1800"/>
              <a:buFont typeface="Raleway"/>
              <a:buChar char="-"/>
            </a:pPr>
            <a:r>
              <a:rPr lang="nl-NL" sz="1800">
                <a:latin typeface="Raleway"/>
                <a:ea typeface="Raleway"/>
                <a:cs typeface="Raleway"/>
                <a:sym typeface="Raleway"/>
              </a:rPr>
              <a:t>lokale democratie</a:t>
            </a:r>
            <a:endParaRPr sz="1800">
              <a:latin typeface="Raleway"/>
              <a:ea typeface="Raleway"/>
              <a:cs typeface="Raleway"/>
              <a:sym typeface="Raleway"/>
            </a:endParaRPr>
          </a:p>
          <a:p>
            <a:pPr marL="0" lvl="0" indent="0" algn="l" rtl="0">
              <a:lnSpc>
                <a:spcPct val="150000"/>
              </a:lnSpc>
              <a:spcBef>
                <a:spcPts val="0"/>
              </a:spcBef>
              <a:spcAft>
                <a:spcPts val="0"/>
              </a:spcAft>
              <a:buSzPts val="1800"/>
              <a:buNone/>
            </a:pPr>
            <a:endParaRPr sz="1800">
              <a:latin typeface="Raleway"/>
              <a:ea typeface="Raleway"/>
              <a:cs typeface="Raleway"/>
              <a:sym typeface="Ralewa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3"/>
              <a:buNone/>
            </a:pPr>
            <a:r>
              <a:rPr lang="nl-NL">
                <a:solidFill>
                  <a:schemeClr val="lt1"/>
                </a:solidFill>
              </a:rPr>
              <a:t>Democratie of dictatuur</a:t>
            </a:r>
            <a:endParaRPr sz="4400">
              <a:solidFill>
                <a:schemeClr val="lt1"/>
              </a:solidFill>
              <a:latin typeface="Calibri"/>
              <a:ea typeface="Calibri"/>
              <a:cs typeface="Calibri"/>
              <a:sym typeface="Calibri"/>
            </a:endParaRPr>
          </a:p>
        </p:txBody>
      </p:sp>
      <p:sp>
        <p:nvSpPr>
          <p:cNvPr id="110" name="Google Shape;110;p17"/>
          <p:cNvSpPr txBox="1">
            <a:spLocks noGrp="1"/>
          </p:cNvSpPr>
          <p:nvPr>
            <p:ph type="body" idx="1"/>
          </p:nvPr>
        </p:nvSpPr>
        <p:spPr>
          <a:xfrm>
            <a:off x="598475" y="1331550"/>
            <a:ext cx="6036600" cy="2905800"/>
          </a:xfrm>
          <a:prstGeom prst="rect">
            <a:avLst/>
          </a:prstGeom>
          <a:noFill/>
          <a:ln w="28575" cap="flat" cmpd="sng">
            <a:solidFill>
              <a:schemeClr val="accent1"/>
            </a:solidFill>
            <a:prstDash val="dashDot"/>
            <a:round/>
            <a:headEnd type="none" w="sm" len="sm"/>
            <a:tailEnd type="none" w="sm" len="sm"/>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800"/>
              <a:buFont typeface="Arial"/>
              <a:buNone/>
            </a:pPr>
            <a:r>
              <a:rPr lang="nl-NL" sz="1600" i="1" dirty="0">
                <a:latin typeface="Raleway"/>
                <a:ea typeface="Raleway"/>
                <a:cs typeface="Raleway"/>
                <a:sym typeface="Raleway"/>
              </a:rPr>
              <a:t>Waar denk je aan bij het begrip ‘democratie’?</a:t>
            </a:r>
            <a:br>
              <a:rPr lang="nl-NL" sz="1600" i="1" dirty="0">
                <a:latin typeface="Raleway"/>
                <a:ea typeface="Raleway"/>
                <a:cs typeface="Raleway"/>
                <a:sym typeface="Raleway"/>
              </a:rPr>
            </a:br>
            <a:r>
              <a:rPr lang="nl-NL" sz="1600" i="1" dirty="0">
                <a:latin typeface="Raleway"/>
                <a:ea typeface="Raleway"/>
                <a:cs typeface="Raleway"/>
                <a:sym typeface="Raleway"/>
              </a:rPr>
              <a:t>Noteer, deel met je buurman of buurvrouw en wissel uit.</a:t>
            </a:r>
            <a:br>
              <a:rPr lang="nl-NL" sz="1600" i="1" dirty="0">
                <a:latin typeface="Raleway"/>
                <a:ea typeface="Raleway"/>
                <a:cs typeface="Raleway"/>
                <a:sym typeface="Raleway"/>
              </a:rPr>
            </a:br>
            <a:br>
              <a:rPr lang="nl-NL" sz="1600" i="1" dirty="0">
                <a:latin typeface="Raleway"/>
                <a:ea typeface="Raleway"/>
                <a:cs typeface="Raleway"/>
                <a:sym typeface="Raleway"/>
              </a:rPr>
            </a:br>
            <a:r>
              <a:rPr lang="nl-NL" sz="1600" i="1" dirty="0">
                <a:latin typeface="Raleway"/>
                <a:ea typeface="Raleway"/>
                <a:cs typeface="Raleway"/>
                <a:sym typeface="Raleway"/>
              </a:rPr>
              <a:t>Waar denk je aan bij het begrip ‘dictatuur’? </a:t>
            </a:r>
            <a:br>
              <a:rPr lang="nl-NL" sz="1600" i="1" dirty="0">
                <a:latin typeface="Raleway"/>
                <a:ea typeface="Raleway"/>
                <a:cs typeface="Raleway"/>
                <a:sym typeface="Raleway"/>
              </a:rPr>
            </a:br>
            <a:r>
              <a:rPr lang="nl-NL" sz="1600" i="1" dirty="0">
                <a:latin typeface="Raleway"/>
                <a:ea typeface="Raleway"/>
                <a:cs typeface="Raleway"/>
                <a:sym typeface="Raleway"/>
              </a:rPr>
              <a:t>Noteer, deel met je buurman of buurvrouw en wissel uit. </a:t>
            </a:r>
            <a:endParaRPr sz="1600" i="1" dirty="0">
              <a:latin typeface="Raleway"/>
              <a:ea typeface="Raleway"/>
              <a:cs typeface="Raleway"/>
              <a:sym typeface="Raleway"/>
            </a:endParaRPr>
          </a:p>
          <a:p>
            <a:pPr marL="0" marR="0" lvl="0" indent="0" algn="l" rtl="0">
              <a:lnSpc>
                <a:spcPct val="150000"/>
              </a:lnSpc>
              <a:spcBef>
                <a:spcPts val="0"/>
              </a:spcBef>
              <a:spcAft>
                <a:spcPts val="0"/>
              </a:spcAft>
              <a:buClr>
                <a:schemeClr val="dk1"/>
              </a:buClr>
              <a:buSzPts val="1800"/>
              <a:buFont typeface="Arial"/>
              <a:buNone/>
            </a:pPr>
            <a:endParaRPr sz="1600" i="1" dirty="0">
              <a:latin typeface="Raleway"/>
              <a:ea typeface="Raleway"/>
              <a:cs typeface="Raleway"/>
              <a:sym typeface="Raleway"/>
            </a:endParaRPr>
          </a:p>
          <a:p>
            <a:pPr marL="0" marR="0" lvl="0" indent="0" algn="l" rtl="0">
              <a:lnSpc>
                <a:spcPct val="150000"/>
              </a:lnSpc>
              <a:spcBef>
                <a:spcPts val="0"/>
              </a:spcBef>
              <a:spcAft>
                <a:spcPts val="0"/>
              </a:spcAft>
              <a:buClr>
                <a:schemeClr val="dk1"/>
              </a:buClr>
              <a:buSzPts val="1800"/>
              <a:buFont typeface="Arial"/>
              <a:buNone/>
            </a:pPr>
            <a:r>
              <a:rPr lang="nl-NL" sz="1600" i="1" dirty="0">
                <a:latin typeface="Raleway"/>
                <a:ea typeface="Raleway"/>
                <a:cs typeface="Raleway"/>
                <a:sym typeface="Raleway"/>
              </a:rPr>
              <a:t>Bedenk een voordeel en een nadeel van een democratie en van een dictatuur.</a:t>
            </a:r>
            <a:endParaRPr sz="2000" dirty="0">
              <a:latin typeface="Raleway"/>
              <a:ea typeface="Raleway"/>
              <a:cs typeface="Raleway"/>
              <a:sym typeface="Ralewa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3"/>
              <a:buNone/>
            </a:pPr>
            <a:r>
              <a:rPr lang="nl-NL">
                <a:solidFill>
                  <a:schemeClr val="lt1"/>
                </a:solidFill>
              </a:rPr>
              <a:t>Machtsdilemma</a:t>
            </a:r>
            <a:endParaRPr sz="4400">
              <a:solidFill>
                <a:schemeClr val="lt1"/>
              </a:solidFill>
              <a:latin typeface="Calibri"/>
              <a:ea typeface="Calibri"/>
              <a:cs typeface="Calibri"/>
              <a:sym typeface="Calibri"/>
            </a:endParaRPr>
          </a:p>
        </p:txBody>
      </p:sp>
      <p:sp>
        <p:nvSpPr>
          <p:cNvPr id="116" name="Google Shape;116;p18"/>
          <p:cNvSpPr txBox="1">
            <a:spLocks noGrp="1"/>
          </p:cNvSpPr>
          <p:nvPr>
            <p:ph type="body" idx="1"/>
          </p:nvPr>
        </p:nvSpPr>
        <p:spPr>
          <a:xfrm>
            <a:off x="700762" y="1522500"/>
            <a:ext cx="7991400" cy="3394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Arial"/>
              <a:buNone/>
            </a:pPr>
            <a:endParaRPr sz="1400">
              <a:latin typeface="Arial"/>
              <a:ea typeface="Arial"/>
              <a:cs typeface="Arial"/>
              <a:sym typeface="Arial"/>
            </a:endParaRPr>
          </a:p>
          <a:p>
            <a:pPr marL="0" lvl="0" indent="0" algn="l" rtl="0">
              <a:lnSpc>
                <a:spcPct val="100000"/>
              </a:lnSpc>
              <a:spcBef>
                <a:spcPts val="0"/>
              </a:spcBef>
              <a:spcAft>
                <a:spcPts val="0"/>
              </a:spcAft>
              <a:buClr>
                <a:srgbClr val="000000"/>
              </a:buClr>
              <a:buSzPts val="1400"/>
              <a:buFont typeface="Arial"/>
              <a:buNone/>
            </a:pPr>
            <a:endParaRPr sz="1800">
              <a:latin typeface="Raleway"/>
              <a:ea typeface="Raleway"/>
              <a:cs typeface="Raleway"/>
              <a:sym typeface="Raleway"/>
            </a:endParaRPr>
          </a:p>
          <a:p>
            <a:pPr marL="0" lvl="0" indent="0" algn="l" rtl="0">
              <a:lnSpc>
                <a:spcPct val="115000"/>
              </a:lnSpc>
              <a:spcBef>
                <a:spcPts val="0"/>
              </a:spcBef>
              <a:spcAft>
                <a:spcPts val="0"/>
              </a:spcAft>
              <a:buClr>
                <a:schemeClr val="dk1"/>
              </a:buClr>
              <a:buSzPts val="1800"/>
              <a:buFont typeface="Arial"/>
              <a:buNone/>
            </a:pPr>
            <a:endParaRPr sz="1800">
              <a:latin typeface="Raleway"/>
              <a:ea typeface="Raleway"/>
              <a:cs typeface="Raleway"/>
              <a:sym typeface="Raleway"/>
            </a:endParaRPr>
          </a:p>
        </p:txBody>
      </p:sp>
      <p:pic>
        <p:nvPicPr>
          <p:cNvPr id="117" name="Google Shape;117;p18">
            <a:hlinkClick r:id="rId4"/>
          </p:cNvPr>
          <p:cNvPicPr preferRelativeResize="0"/>
          <p:nvPr/>
        </p:nvPicPr>
        <p:blipFill rotWithShape="1">
          <a:blip r:embed="rId5">
            <a:alphaModFix/>
          </a:blip>
          <a:srcRect/>
          <a:stretch/>
        </p:blipFill>
        <p:spPr>
          <a:xfrm>
            <a:off x="832913" y="1464875"/>
            <a:ext cx="7391275" cy="242874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Meer inspraak of meer daadkracht?</a:t>
            </a:r>
            <a:endParaRPr sz="4400">
              <a:solidFill>
                <a:schemeClr val="lt1"/>
              </a:solidFill>
              <a:latin typeface="Calibri"/>
              <a:ea typeface="Calibri"/>
              <a:cs typeface="Calibri"/>
              <a:sym typeface="Calibri"/>
            </a:endParaRPr>
          </a:p>
        </p:txBody>
      </p:sp>
      <p:sp>
        <p:nvSpPr>
          <p:cNvPr id="123" name="Google Shape;123;p19"/>
          <p:cNvSpPr txBox="1">
            <a:spLocks noGrp="1"/>
          </p:cNvSpPr>
          <p:nvPr>
            <p:ph type="body" idx="1"/>
          </p:nvPr>
        </p:nvSpPr>
        <p:spPr>
          <a:xfrm>
            <a:off x="5122625" y="1522650"/>
            <a:ext cx="3402600" cy="2098200"/>
          </a:xfrm>
          <a:prstGeom prst="rect">
            <a:avLst/>
          </a:prstGeom>
          <a:noFill/>
          <a:ln w="28575" cap="flat" cmpd="sng">
            <a:solidFill>
              <a:schemeClr val="accent1"/>
            </a:solidFill>
            <a:prstDash val="dashDot"/>
            <a:round/>
            <a:headEnd type="none" w="sm" len="sm"/>
            <a:tailEnd type="none" w="sm" len="sm"/>
          </a:ln>
        </p:spPr>
        <p:txBody>
          <a:bodyPr spcFirstLastPara="1" wrap="square" lIns="91425" tIns="45700" rIns="91425" bIns="45700" anchor="t" anchorCtr="0">
            <a:noAutofit/>
          </a:bodyPr>
          <a:lstStyle/>
          <a:p>
            <a:pPr marL="0" lvl="0" indent="0" algn="l" rtl="0">
              <a:lnSpc>
                <a:spcPct val="150000"/>
              </a:lnSpc>
              <a:spcBef>
                <a:spcPts val="0"/>
              </a:spcBef>
              <a:spcAft>
                <a:spcPts val="0"/>
              </a:spcAft>
              <a:buClr>
                <a:schemeClr val="dk1"/>
              </a:buClr>
              <a:buSzPts val="1800"/>
              <a:buNone/>
            </a:pPr>
            <a:r>
              <a:rPr lang="nl-NL" sz="1400" i="1">
                <a:latin typeface="Raleway"/>
                <a:ea typeface="Raleway"/>
                <a:cs typeface="Raleway"/>
                <a:sym typeface="Raleway"/>
              </a:rPr>
              <a:t>1) Zijn er problemen die volgens jou meer daadkracht nodig hebben? Welke?</a:t>
            </a:r>
            <a:br>
              <a:rPr lang="nl-NL" sz="1400" i="1">
                <a:latin typeface="Raleway"/>
                <a:ea typeface="Raleway"/>
                <a:cs typeface="Raleway"/>
                <a:sym typeface="Raleway"/>
              </a:rPr>
            </a:br>
            <a:r>
              <a:rPr lang="nl-NL" sz="1400" i="1">
                <a:latin typeface="Raleway"/>
                <a:ea typeface="Raleway"/>
                <a:cs typeface="Raleway"/>
                <a:sym typeface="Raleway"/>
              </a:rPr>
              <a:t>2) Zijn er problemen die volgens jou meer inspraak nodig hebben? Welke?</a:t>
            </a:r>
            <a:endParaRPr sz="1800">
              <a:latin typeface="Raleway"/>
              <a:ea typeface="Raleway"/>
              <a:cs typeface="Raleway"/>
              <a:sym typeface="Raleway"/>
            </a:endParaRPr>
          </a:p>
        </p:txBody>
      </p:sp>
      <p:pic>
        <p:nvPicPr>
          <p:cNvPr id="124" name="Google Shape;124;p1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8025" y="1733000"/>
            <a:ext cx="4133974" cy="13584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8"/>
        <p:cNvGrpSpPr/>
        <p:nvPr/>
      </p:nvGrpSpPr>
      <p:grpSpPr>
        <a:xfrm>
          <a:off x="0" y="0"/>
          <a:ext cx="0" cy="0"/>
          <a:chOff x="0" y="0"/>
          <a:chExt cx="0" cy="0"/>
        </a:xfrm>
      </p:grpSpPr>
      <p:sp>
        <p:nvSpPr>
          <p:cNvPr id="129" name="Google Shape;129;p20"/>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2"/>
              <a:buNone/>
            </a:pPr>
            <a:r>
              <a:rPr lang="nl-NL">
                <a:solidFill>
                  <a:schemeClr val="lt1"/>
                </a:solidFill>
              </a:rPr>
              <a:t>Coalitie Y </a:t>
            </a:r>
            <a:endParaRPr sz="4400">
              <a:solidFill>
                <a:schemeClr val="lt1"/>
              </a:solidFill>
              <a:latin typeface="Calibri"/>
              <a:ea typeface="Calibri"/>
              <a:cs typeface="Calibri"/>
              <a:sym typeface="Calibri"/>
            </a:endParaRPr>
          </a:p>
        </p:txBody>
      </p:sp>
      <p:pic>
        <p:nvPicPr>
          <p:cNvPr id="130" name="Google Shape;130;p20">
            <a:hlinkClick r:id="rId4"/>
          </p:cNvPr>
          <p:cNvPicPr preferRelativeResize="0"/>
          <p:nvPr/>
        </p:nvPicPr>
        <p:blipFill rotWithShape="1">
          <a:blip r:embed="rId5">
            <a:alphaModFix/>
          </a:blip>
          <a:srcRect/>
          <a:stretch/>
        </p:blipFill>
        <p:spPr>
          <a:xfrm>
            <a:off x="5496775" y="1255075"/>
            <a:ext cx="1428750" cy="1428750"/>
          </a:xfrm>
          <a:prstGeom prst="rect">
            <a:avLst/>
          </a:prstGeom>
          <a:noFill/>
          <a:ln>
            <a:noFill/>
          </a:ln>
        </p:spPr>
      </p:pic>
      <p:sp>
        <p:nvSpPr>
          <p:cNvPr id="131" name="Google Shape;131;p20"/>
          <p:cNvSpPr txBox="1">
            <a:spLocks noGrp="1"/>
          </p:cNvSpPr>
          <p:nvPr>
            <p:ph type="body" idx="1"/>
          </p:nvPr>
        </p:nvSpPr>
        <p:spPr>
          <a:xfrm>
            <a:off x="648250" y="1368325"/>
            <a:ext cx="4167600" cy="1315500"/>
          </a:xfrm>
          <a:prstGeom prst="rect">
            <a:avLst/>
          </a:prstGeom>
          <a:noFill/>
          <a:ln w="28575" cap="flat" cmpd="sng">
            <a:solidFill>
              <a:schemeClr val="accent1"/>
            </a:solidFill>
            <a:prstDash val="dashDot"/>
            <a:round/>
            <a:headEnd type="none" w="sm" len="sm"/>
            <a:tailEnd type="none" w="sm" len="sm"/>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Clr>
                <a:schemeClr val="dk1"/>
              </a:buClr>
              <a:buSzPts val="1800"/>
              <a:buFont typeface="Arial"/>
              <a:buNone/>
            </a:pPr>
            <a:r>
              <a:rPr lang="nl-NL" sz="1400" i="1">
                <a:latin typeface="Raleway"/>
                <a:ea typeface="Raleway"/>
                <a:cs typeface="Raleway"/>
                <a:sym typeface="Raleway"/>
              </a:rPr>
              <a:t>1) Voor welke problemen wil </a:t>
            </a:r>
            <a:r>
              <a:rPr lang="nl-NL" sz="1400" i="1">
                <a:solidFill>
                  <a:schemeClr val="hlink"/>
                </a:solidFill>
                <a:uFill>
                  <a:noFill/>
                </a:uFill>
                <a:latin typeface="Raleway"/>
                <a:ea typeface="Raleway"/>
                <a:cs typeface="Raleway"/>
                <a:sym typeface="Raleway"/>
                <a:hlinkClick r:id="rId6"/>
              </a:rPr>
              <a:t>coalitie Y</a:t>
            </a:r>
            <a:r>
              <a:rPr lang="nl-NL" sz="1400" i="1">
                <a:latin typeface="Raleway"/>
                <a:ea typeface="Raleway"/>
                <a:cs typeface="Raleway"/>
                <a:sym typeface="Raleway"/>
              </a:rPr>
              <a:t> aandacht vragen? </a:t>
            </a:r>
            <a:br>
              <a:rPr lang="nl-NL" sz="1400" i="1">
                <a:latin typeface="Raleway"/>
                <a:ea typeface="Raleway"/>
                <a:cs typeface="Raleway"/>
                <a:sym typeface="Raleway"/>
              </a:rPr>
            </a:br>
            <a:r>
              <a:rPr lang="nl-NL" sz="1400" i="1">
                <a:latin typeface="Raleway"/>
                <a:ea typeface="Raleway"/>
                <a:cs typeface="Raleway"/>
                <a:sym typeface="Raleway"/>
              </a:rPr>
              <a:t>2) Leg uit dat het machtsdilemma hier een rol speelt.</a:t>
            </a:r>
            <a:endParaRPr sz="1800">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598487" y="206375"/>
            <a:ext cx="7991400" cy="6399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35353"/>
              <a:buNone/>
            </a:pPr>
            <a:r>
              <a:rPr lang="nl-NL">
                <a:solidFill>
                  <a:schemeClr val="lt1"/>
                </a:solidFill>
              </a:rPr>
              <a:t>Invloed?</a:t>
            </a:r>
            <a:endParaRPr sz="4400">
              <a:solidFill>
                <a:schemeClr val="lt1"/>
              </a:solidFill>
              <a:latin typeface="Calibri"/>
              <a:ea typeface="Calibri"/>
              <a:cs typeface="Calibri"/>
              <a:sym typeface="Calibri"/>
            </a:endParaRPr>
          </a:p>
        </p:txBody>
      </p:sp>
      <p:sp>
        <p:nvSpPr>
          <p:cNvPr id="137" name="Google Shape;137;p21"/>
          <p:cNvSpPr txBox="1">
            <a:spLocks noGrp="1"/>
          </p:cNvSpPr>
          <p:nvPr>
            <p:ph type="body" idx="1"/>
          </p:nvPr>
        </p:nvSpPr>
        <p:spPr>
          <a:xfrm>
            <a:off x="376300" y="1348700"/>
            <a:ext cx="6891900" cy="2105400"/>
          </a:xfrm>
          <a:prstGeom prst="rect">
            <a:avLst/>
          </a:prstGeom>
          <a:noFill/>
          <a:ln w="28575" cap="flat" cmpd="sng">
            <a:solidFill>
              <a:schemeClr val="accent1"/>
            </a:solidFill>
            <a:prstDash val="dashDot"/>
            <a:round/>
            <a:headEnd type="none" w="sm" len="sm"/>
            <a:tailEnd type="none" w="sm" len="sm"/>
          </a:ln>
        </p:spPr>
        <p:txBody>
          <a:bodyPr spcFirstLastPara="1" wrap="square" lIns="91425" tIns="45700" rIns="91425" bIns="45700" anchor="t" anchorCtr="0">
            <a:noAutofit/>
          </a:bodyPr>
          <a:lstStyle/>
          <a:p>
            <a:pPr marL="0" marR="0" lvl="0" indent="0" algn="l" rtl="0">
              <a:lnSpc>
                <a:spcPct val="150000"/>
              </a:lnSpc>
              <a:spcBef>
                <a:spcPts val="0"/>
              </a:spcBef>
              <a:spcAft>
                <a:spcPts val="0"/>
              </a:spcAft>
              <a:buSzPts val="1800"/>
              <a:buNone/>
            </a:pPr>
            <a:r>
              <a:rPr lang="nl-NL" sz="1400" i="1" dirty="0">
                <a:latin typeface="Raleway"/>
                <a:ea typeface="Raleway"/>
                <a:cs typeface="Raleway"/>
                <a:sym typeface="Raleway"/>
              </a:rPr>
              <a:t>Bepaal van de situaties op de volgende dia in hoeverre jij daar invloed op zou kunnen uitoefenen. Doe dit door ze in te delen in ‘geen of zeer weinig invloed’ en ‘een beetje tot (tamelijk) veel invloed’ </a:t>
            </a:r>
            <a:endParaRPr sz="1400" i="1" dirty="0">
              <a:latin typeface="Raleway"/>
              <a:ea typeface="Raleway"/>
              <a:cs typeface="Raleway"/>
              <a:sym typeface="Raleway"/>
            </a:endParaRPr>
          </a:p>
          <a:p>
            <a:pPr marL="0" marR="0" lvl="0" indent="0" algn="l" rtl="0">
              <a:lnSpc>
                <a:spcPct val="150000"/>
              </a:lnSpc>
              <a:spcBef>
                <a:spcPts val="0"/>
              </a:spcBef>
              <a:spcAft>
                <a:spcPts val="0"/>
              </a:spcAft>
              <a:buSzPts val="1800"/>
              <a:buNone/>
            </a:pPr>
            <a:endParaRPr sz="1400" i="1" dirty="0">
              <a:latin typeface="Raleway"/>
              <a:ea typeface="Raleway"/>
              <a:cs typeface="Raleway"/>
              <a:sym typeface="Raleway"/>
            </a:endParaRPr>
          </a:p>
          <a:p>
            <a:pPr marL="0" marR="0" lvl="0" indent="0" algn="l" rtl="0">
              <a:lnSpc>
                <a:spcPct val="150000"/>
              </a:lnSpc>
              <a:spcBef>
                <a:spcPts val="0"/>
              </a:spcBef>
              <a:spcAft>
                <a:spcPts val="0"/>
              </a:spcAft>
              <a:buSzPts val="1800"/>
              <a:buNone/>
            </a:pPr>
            <a:r>
              <a:rPr lang="nl-NL" sz="1400" i="1" dirty="0">
                <a:latin typeface="Raleway"/>
                <a:ea typeface="Raleway"/>
                <a:cs typeface="Raleway"/>
                <a:sym typeface="Raleway"/>
              </a:rPr>
              <a:t>Kies er vervolgens een uit de categorie ‘een beetje tot (tamelijk) veel’ en bedenk hoe je die invloed zou willen uitoefenen. </a:t>
            </a:r>
            <a:endParaRPr sz="1800" dirty="0">
              <a:latin typeface="Raleway"/>
              <a:ea typeface="Raleway"/>
              <a:cs typeface="Raleway"/>
              <a:sym typeface="Raleway"/>
            </a:endParaRPr>
          </a:p>
          <a:p>
            <a:pPr marL="457200" lvl="0" indent="0" algn="l" rtl="0">
              <a:lnSpc>
                <a:spcPct val="150000"/>
              </a:lnSpc>
              <a:spcBef>
                <a:spcPts val="0"/>
              </a:spcBef>
              <a:spcAft>
                <a:spcPts val="0"/>
              </a:spcAft>
              <a:buSzPts val="1800"/>
              <a:buNone/>
            </a:pPr>
            <a:endParaRPr sz="1800" dirty="0">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2027</Words>
  <Application>Microsoft Macintosh PowerPoint</Application>
  <PresentationFormat>Diavoorstelling (16:9)</PresentationFormat>
  <Paragraphs>114</Paragraphs>
  <Slides>19</Slides>
  <Notes>19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19</vt:i4>
      </vt:variant>
    </vt:vector>
  </HeadingPairs>
  <TitlesOfParts>
    <vt:vector size="24" baseType="lpstr">
      <vt:lpstr>Arial</vt:lpstr>
      <vt:lpstr>Calibri</vt:lpstr>
      <vt:lpstr>Roboto</vt:lpstr>
      <vt:lpstr>Raleway</vt:lpstr>
      <vt:lpstr>Office Theme</vt:lpstr>
      <vt:lpstr>PowerPoint-presentatie</vt:lpstr>
      <vt:lpstr>Verkiezingen </vt:lpstr>
      <vt:lpstr>Doel van de les</vt:lpstr>
      <vt:lpstr>Opzet les</vt:lpstr>
      <vt:lpstr>Democratie of dictatuur</vt:lpstr>
      <vt:lpstr>Machtsdilemma</vt:lpstr>
      <vt:lpstr>Meer inspraak of meer daadkracht?</vt:lpstr>
      <vt:lpstr>Coalitie Y </vt:lpstr>
      <vt:lpstr>Invloed?</vt:lpstr>
      <vt:lpstr>In hoeverre heb jij invloed op … </vt:lpstr>
      <vt:lpstr>Partijprogramma’s</vt:lpstr>
      <vt:lpstr>Wat willen partijen nu?</vt:lpstr>
      <vt:lpstr>Verkiezingen over later</vt:lpstr>
      <vt:lpstr>Wat willen partijen straks?</vt:lpstr>
      <vt:lpstr>Een goede samenleving in 2050</vt:lpstr>
      <vt:lpstr>Jouw ideale samenleving in 2050</vt:lpstr>
      <vt:lpstr>Dilemma’s</vt:lpstr>
      <vt:lpstr>Ideale samenleving!?!</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Hans</dc:creator>
  <cp:lastModifiedBy>Lennart Schra</cp:lastModifiedBy>
  <cp:revision>4</cp:revision>
  <dcterms:modified xsi:type="dcterms:W3CDTF">2023-10-30T13:45:33Z</dcterms:modified>
</cp:coreProperties>
</file>