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23"/>
  </p:notesMasterIdLst>
  <p:sldIdLst>
    <p:sldId id="256" r:id="rId5"/>
    <p:sldId id="257" r:id="rId6"/>
    <p:sldId id="258" r:id="rId7"/>
    <p:sldId id="259" r:id="rId8"/>
    <p:sldId id="260" r:id="rId9"/>
    <p:sldId id="261" r:id="rId10"/>
    <p:sldId id="262" r:id="rId11"/>
    <p:sldId id="264" r:id="rId12"/>
    <p:sldId id="265" r:id="rId13"/>
    <p:sldId id="266" r:id="rId14"/>
    <p:sldId id="267" r:id="rId15"/>
    <p:sldId id="268" r:id="rId16"/>
    <p:sldId id="274" r:id="rId17"/>
    <p:sldId id="275" r:id="rId18"/>
    <p:sldId id="270" r:id="rId19"/>
    <p:sldId id="271" r:id="rId20"/>
    <p:sldId id="272" r:id="rId21"/>
    <p:sldId id="273" r:id="rId22"/>
  </p:sldIdLst>
  <p:sldSz cx="9144000" cy="5143500" type="screen16x9"/>
  <p:notesSz cx="6858000" cy="9144000"/>
  <p:embeddedFontLst>
    <p:embeddedFont>
      <p:font typeface="Raleway" pitchFamily="2" charset="0"/>
      <p:regular r:id="rId24"/>
      <p:bold r:id="rId25"/>
      <p:italic r:id="rId26"/>
      <p:boldItalic r:id="rId27"/>
    </p:embeddedFont>
    <p:embeddedFont>
      <p:font typeface="Roboto" panose="02000000000000000000"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CF1920-B740-E914-FF0D-C7CF1D72A183}" v="44" dt="2025-11-12T07:51:53.7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3_f3szSwPAA&amp;list=PLlMX_PjU_aa-HoopH8MGnWm9-sgXytio8&amp;index=11"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l-NL"/>
              <a:t>Deze les heeft verschillende doelen en afhankelijk van het doel past het bij het onderwijstype.</a:t>
            </a:r>
            <a:endParaRPr/>
          </a:p>
          <a:p>
            <a:pPr marL="0" lvl="0" indent="0" algn="l" rtl="0">
              <a:lnSpc>
                <a:spcPct val="100000"/>
              </a:lnSpc>
              <a:spcBef>
                <a:spcPts val="0"/>
              </a:spcBef>
              <a:spcAft>
                <a:spcPts val="0"/>
              </a:spcAft>
              <a:buSzPts val="1100"/>
              <a:buNone/>
            </a:pPr>
            <a:r>
              <a:rPr lang="nl-NL"/>
              <a:t>Als het doel vooral is om leerlingen verschil over dictatuur en democratie uit te leggen, pas het goed bij vmbo.</a:t>
            </a:r>
            <a:endParaRPr/>
          </a:p>
          <a:p>
            <a:pPr marL="0" lvl="0" indent="0" algn="l" rtl="0">
              <a:lnSpc>
                <a:spcPct val="100000"/>
              </a:lnSpc>
              <a:spcBef>
                <a:spcPts val="0"/>
              </a:spcBef>
              <a:spcAft>
                <a:spcPts val="0"/>
              </a:spcAft>
              <a:buSzPts val="1100"/>
              <a:buNone/>
            </a:pPr>
            <a:r>
              <a:rPr lang="nl-NL"/>
              <a:t>Als het doel vooral is om leerlingen na te laten denken over hun eigen invloed, past het goed bij havo.</a:t>
            </a:r>
            <a:endParaRPr/>
          </a:p>
          <a:p>
            <a:pPr marL="0" lvl="0" indent="0" algn="l" rtl="0">
              <a:lnSpc>
                <a:spcPct val="100000"/>
              </a:lnSpc>
              <a:spcBef>
                <a:spcPts val="0"/>
              </a:spcBef>
              <a:spcAft>
                <a:spcPts val="0"/>
              </a:spcAft>
              <a:buSzPts val="1100"/>
              <a:buNone/>
            </a:pPr>
            <a:r>
              <a:rPr lang="nl-NL"/>
              <a:t>Leerlingen na laten denk over de toekomst past bij alle onderwijstypen.</a:t>
            </a: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8bcf863ac5_1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7916"/>
              </a:lnSpc>
              <a:spcBef>
                <a:spcPts val="0"/>
              </a:spcBef>
              <a:spcAft>
                <a:spcPts val="800"/>
              </a:spcAft>
              <a:buClr>
                <a:schemeClr val="dk1"/>
              </a:buClr>
              <a:buSzPts val="1100"/>
              <a:buFont typeface="Arial"/>
              <a:buNone/>
            </a:pPr>
            <a:r>
              <a:rPr lang="nl-NL"/>
              <a:t>Voor de docent: </a:t>
            </a:r>
            <a:br>
              <a:rPr lang="nl-NL"/>
            </a:br>
            <a:r>
              <a:rPr lang="nl-NL"/>
              <a:t>Vragen kunnen klassikaal behandeld worden of in groepjes worden besproken en klassikaal nabespreken. </a:t>
            </a:r>
            <a:br>
              <a:rPr lang="nl-NL"/>
            </a:br>
            <a:r>
              <a:rPr lang="nl-NL">
                <a:solidFill>
                  <a:schemeClr val="dk1"/>
                </a:solidFill>
              </a:rPr>
              <a:t>Voer als het ware een onderwijsleergesprek. Stuur in de richting van de vraag: wie beslist er nu over het lot van de toekomstige generaties? is dat eerlijk en zou dat anders kunnen? </a:t>
            </a:r>
            <a:br>
              <a:rPr lang="nl-NL"/>
            </a:br>
            <a:r>
              <a:rPr lang="nl-NL" b="1"/>
              <a:t>Tip</a:t>
            </a:r>
            <a:r>
              <a:rPr lang="nl-NL"/>
              <a:t> voor een activerende vorm: </a:t>
            </a:r>
            <a:br>
              <a:rPr lang="nl-NL"/>
            </a:br>
            <a:r>
              <a:rPr lang="nl-NL"/>
              <a:t>Laat leerlingen een lijn vormen voor het bord. Veel invloed (links) naar heel weinig invloed (rechts). Laat hen een positie kiezen op de lijn ten aanzien van de vragen. </a:t>
            </a:r>
            <a:br>
              <a:rPr lang="nl-NL"/>
            </a:br>
            <a:r>
              <a:rPr lang="nl-NL"/>
              <a:t>(tussendoor kunnen ze dus verplaatsen). </a:t>
            </a:r>
            <a:br>
              <a:rPr lang="nl-NL"/>
            </a:br>
            <a:r>
              <a:rPr lang="nl-NL"/>
              <a:t>Stel tussen elke wisseling door vragen aan de leerlingen: </a:t>
            </a:r>
            <a:br>
              <a:rPr lang="nl-NL"/>
            </a:br>
            <a:r>
              <a:rPr lang="nl-NL"/>
              <a:t>‘waarom sta je waar je staat’ ‘kun je uitleggen’ ‘wat vind je ervan’ enz. </a:t>
            </a:r>
            <a:br>
              <a:rPr lang="nl-NL"/>
            </a:br>
            <a:br>
              <a:rPr lang="nl-NL"/>
            </a:br>
            <a:br>
              <a:rPr lang="nl-NL"/>
            </a:br>
            <a:r>
              <a:rPr lang="nl-NL"/>
              <a:t> </a:t>
            </a:r>
            <a:endParaRPr/>
          </a:p>
        </p:txBody>
      </p:sp>
      <p:sp>
        <p:nvSpPr>
          <p:cNvPr id="87" name="Google Shape;87;g28bcf863ac5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8bcf863ac5_1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solidFill>
                <a:schemeClr val="dk1"/>
              </a:solidFill>
              <a:latin typeface="Raleway"/>
              <a:ea typeface="Raleway"/>
              <a:cs typeface="Raleway"/>
              <a:sym typeface="Raleway"/>
            </a:endParaRPr>
          </a:p>
        </p:txBody>
      </p:sp>
      <p:sp>
        <p:nvSpPr>
          <p:cNvPr id="95" name="Google Shape;95;g28bcf863ac5_1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8bcf863ac5_1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solidFill>
                <a:schemeClr val="dk1"/>
              </a:solidFill>
              <a:latin typeface="Raleway"/>
              <a:ea typeface="Raleway"/>
              <a:cs typeface="Raleway"/>
              <a:sym typeface="Raleway"/>
            </a:endParaRPr>
          </a:p>
        </p:txBody>
      </p:sp>
      <p:sp>
        <p:nvSpPr>
          <p:cNvPr id="101" name="Google Shape;101;g28bcf863ac5_1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8bcf863ac5_1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nl-NL">
                <a:solidFill>
                  <a:schemeClr val="dk1"/>
                </a:solidFill>
                <a:latin typeface="Raleway"/>
                <a:ea typeface="Raleway"/>
                <a:cs typeface="Raleway"/>
                <a:sym typeface="Raleway"/>
              </a:rPr>
              <a:t>Voor de docent: </a:t>
            </a:r>
            <a:br>
              <a:rPr lang="nl-NL">
                <a:solidFill>
                  <a:schemeClr val="dk1"/>
                </a:solidFill>
                <a:latin typeface="Raleway"/>
                <a:ea typeface="Raleway"/>
                <a:cs typeface="Raleway"/>
                <a:sym typeface="Raleway"/>
              </a:rPr>
            </a:br>
            <a:r>
              <a:rPr lang="nl-NL">
                <a:solidFill>
                  <a:schemeClr val="dk1"/>
                </a:solidFill>
                <a:latin typeface="Raleway"/>
                <a:ea typeface="Raleway"/>
                <a:cs typeface="Raleway"/>
                <a:sym typeface="Raleway"/>
              </a:rPr>
              <a:t>Denken, Delen, uitwisselen. </a:t>
            </a:r>
            <a:br>
              <a:rPr lang="nl-NL">
                <a:solidFill>
                  <a:schemeClr val="dk1"/>
                </a:solidFill>
                <a:latin typeface="Raleway"/>
                <a:ea typeface="Raleway"/>
                <a:cs typeface="Raleway"/>
                <a:sym typeface="Raleway"/>
              </a:rPr>
            </a:br>
            <a:r>
              <a:rPr lang="nl-NL">
                <a:solidFill>
                  <a:schemeClr val="dk1"/>
                </a:solidFill>
                <a:latin typeface="Raleway"/>
                <a:ea typeface="Raleway"/>
                <a:cs typeface="Raleway"/>
                <a:sym typeface="Raleway"/>
              </a:rPr>
              <a:t>Laat leerlingen -in stilte - opschrijven waar ze aan denken bij ‘democratie’. (1 min)</a:t>
            </a:r>
            <a:br>
              <a:rPr lang="nl-NL">
                <a:solidFill>
                  <a:schemeClr val="dk1"/>
                </a:solidFill>
                <a:latin typeface="Raleway"/>
                <a:ea typeface="Raleway"/>
                <a:cs typeface="Raleway"/>
                <a:sym typeface="Raleway"/>
              </a:rPr>
            </a:br>
            <a:r>
              <a:rPr lang="nl-NL">
                <a:solidFill>
                  <a:schemeClr val="dk1"/>
                </a:solidFill>
                <a:latin typeface="Raleway"/>
                <a:ea typeface="Raleway"/>
                <a:cs typeface="Raleway"/>
                <a:sym typeface="Raleway"/>
              </a:rPr>
              <a:t>Laat delen in duo’s (2 min) </a:t>
            </a:r>
            <a:br>
              <a:rPr lang="nl-NL">
                <a:solidFill>
                  <a:schemeClr val="dk1"/>
                </a:solidFill>
                <a:latin typeface="Raleway"/>
                <a:ea typeface="Raleway"/>
                <a:cs typeface="Raleway"/>
                <a:sym typeface="Raleway"/>
              </a:rPr>
            </a:br>
            <a:r>
              <a:rPr lang="nl-NL">
                <a:solidFill>
                  <a:schemeClr val="dk1"/>
                </a:solidFill>
                <a:latin typeface="Raleway"/>
                <a:ea typeface="Raleway"/>
                <a:cs typeface="Raleway"/>
                <a:sym typeface="Raleway"/>
              </a:rPr>
              <a:t>Bespreek klassikaal en noteer bevindingen op de linkerhelft van het bord (ca. 3 min)</a:t>
            </a:r>
            <a:br>
              <a:rPr lang="nl-NL">
                <a:solidFill>
                  <a:schemeClr val="dk1"/>
                </a:solidFill>
                <a:latin typeface="Raleway"/>
                <a:ea typeface="Raleway"/>
                <a:cs typeface="Raleway"/>
                <a:sym typeface="Raleway"/>
              </a:rPr>
            </a:br>
            <a:br>
              <a:rPr lang="nl-NL">
                <a:solidFill>
                  <a:schemeClr val="dk1"/>
                </a:solidFill>
                <a:latin typeface="Raleway"/>
                <a:ea typeface="Raleway"/>
                <a:cs typeface="Raleway"/>
                <a:sym typeface="Raleway"/>
              </a:rPr>
            </a:br>
            <a:r>
              <a:rPr lang="nl-NL">
                <a:solidFill>
                  <a:schemeClr val="dk1"/>
                </a:solidFill>
                <a:latin typeface="Raleway"/>
                <a:ea typeface="Raleway"/>
                <a:cs typeface="Raleway"/>
                <a:sym typeface="Raleway"/>
              </a:rPr>
              <a:t>Herhaal voor ‘dictatuur’--&gt; noteer op de rechterhelft van het bord. Bespreek de verschillen en merk op (of laat leerlingen opmerken) dat de kenmerken, en dus de begrippen, geheel of gedeeltelijk tegenpolen zijn. </a:t>
            </a:r>
            <a:endParaRPr>
              <a:solidFill>
                <a:schemeClr val="dk1"/>
              </a:solidFill>
              <a:latin typeface="Raleway"/>
              <a:ea typeface="Raleway"/>
              <a:cs typeface="Raleway"/>
              <a:sym typeface="Raleway"/>
            </a:endParaRPr>
          </a:p>
          <a:p>
            <a:pPr marL="0" lvl="0" indent="0" algn="l" rtl="0">
              <a:lnSpc>
                <a:spcPct val="115000"/>
              </a:lnSpc>
              <a:spcBef>
                <a:spcPts val="0"/>
              </a:spcBef>
              <a:spcAft>
                <a:spcPts val="0"/>
              </a:spcAft>
              <a:buSzPts val="1100"/>
              <a:buNone/>
            </a:pPr>
            <a:endParaRPr>
              <a:solidFill>
                <a:schemeClr val="dk1"/>
              </a:solidFill>
              <a:latin typeface="Raleway"/>
              <a:ea typeface="Raleway"/>
              <a:cs typeface="Raleway"/>
              <a:sym typeface="Raleway"/>
            </a:endParaRPr>
          </a:p>
          <a:p>
            <a:pPr marL="0" lvl="0" indent="0" algn="l" rtl="0">
              <a:lnSpc>
                <a:spcPct val="115000"/>
              </a:lnSpc>
              <a:spcBef>
                <a:spcPts val="0"/>
              </a:spcBef>
              <a:spcAft>
                <a:spcPts val="0"/>
              </a:spcAft>
              <a:buSzPts val="1100"/>
              <a:buNone/>
            </a:pPr>
            <a:r>
              <a:rPr lang="nl-NL">
                <a:solidFill>
                  <a:schemeClr val="dk1"/>
                </a:solidFill>
                <a:latin typeface="Raleway"/>
                <a:ea typeface="Raleway"/>
                <a:cs typeface="Raleway"/>
                <a:sym typeface="Raleway"/>
              </a:rPr>
              <a:t>De voor- en nadelen van een democratie en dictatuur zijn te spiegelen. Een ‘voordeel’ van een dictatuur is dat er snel gehandeld kan worden. In potentie zouden problemen dus snel opgelost kunnen worden waardoor het niet uit de hand hoeft te lopen (Ware het niet dat dictators hier over het algemeen niet mee bezig zijn). Er is dus veel daadkracht in een dictatuur maar tegelijk kan de bevolking nauwelijks meepraten. In een democratie is dat omgekeerd: de bevolking kan meer meepraten maar de daadkracht wordt daardoor minder. </a:t>
            </a:r>
            <a:br>
              <a:rPr lang="nl-NL">
                <a:solidFill>
                  <a:schemeClr val="dk1"/>
                </a:solidFill>
                <a:latin typeface="Raleway"/>
                <a:ea typeface="Raleway"/>
                <a:cs typeface="Raleway"/>
                <a:sym typeface="Raleway"/>
              </a:rPr>
            </a:br>
            <a:endParaRPr>
              <a:solidFill>
                <a:schemeClr val="dk1"/>
              </a:solidFill>
              <a:latin typeface="Raleway"/>
              <a:ea typeface="Raleway"/>
              <a:cs typeface="Raleway"/>
              <a:sym typeface="Raleway"/>
            </a:endParaRPr>
          </a:p>
          <a:p>
            <a:pPr marL="0" lvl="0" indent="0" algn="l" rtl="0">
              <a:lnSpc>
                <a:spcPct val="115000"/>
              </a:lnSpc>
              <a:spcBef>
                <a:spcPts val="0"/>
              </a:spcBef>
              <a:spcAft>
                <a:spcPts val="0"/>
              </a:spcAft>
              <a:buSzPts val="1100"/>
              <a:buNone/>
            </a:pPr>
            <a:endParaRPr>
              <a:solidFill>
                <a:schemeClr val="dk1"/>
              </a:solidFill>
              <a:latin typeface="Raleway"/>
              <a:ea typeface="Raleway"/>
              <a:cs typeface="Raleway"/>
              <a:sym typeface="Raleway"/>
            </a:endParaRPr>
          </a:p>
        </p:txBody>
      </p:sp>
      <p:sp>
        <p:nvSpPr>
          <p:cNvPr id="107" name="Google Shape;107;g28bcf863ac5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8bcf863ac5_1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nl-NL">
                <a:solidFill>
                  <a:schemeClr val="dk1"/>
                </a:solidFill>
                <a:latin typeface="Raleway"/>
                <a:ea typeface="Raleway"/>
                <a:cs typeface="Raleway"/>
                <a:sym typeface="Raleway"/>
              </a:rPr>
              <a:t>Actoren met een meer links mensbeeld gaan uit van gelijkheid en zullen daarom meer inspraak willen. </a:t>
            </a:r>
            <a:endParaRPr>
              <a:solidFill>
                <a:schemeClr val="dk1"/>
              </a:solidFill>
              <a:latin typeface="Raleway"/>
              <a:ea typeface="Raleway"/>
              <a:cs typeface="Raleway"/>
              <a:sym typeface="Raleway"/>
            </a:endParaRPr>
          </a:p>
          <a:p>
            <a:pPr marL="0" lvl="0" indent="0" algn="l" rtl="0">
              <a:lnSpc>
                <a:spcPct val="115000"/>
              </a:lnSpc>
              <a:spcBef>
                <a:spcPts val="0"/>
              </a:spcBef>
              <a:spcAft>
                <a:spcPts val="0"/>
              </a:spcAft>
              <a:buSzPts val="1100"/>
              <a:buNone/>
            </a:pPr>
            <a:r>
              <a:rPr lang="nl-NL">
                <a:solidFill>
                  <a:schemeClr val="dk1"/>
                </a:solidFill>
                <a:latin typeface="Raleway"/>
                <a:ea typeface="Raleway"/>
                <a:cs typeface="Raleway"/>
                <a:sym typeface="Raleway"/>
              </a:rPr>
              <a:t>Actoren met een meer rechts mensbeeld zijn meer voor daadkracht: besluiten moeten genomen worden door de mensen die de macht hebben.</a:t>
            </a:r>
            <a:endParaRPr>
              <a:solidFill>
                <a:schemeClr val="dk1"/>
              </a:solidFill>
              <a:latin typeface="Raleway"/>
              <a:ea typeface="Raleway"/>
              <a:cs typeface="Raleway"/>
              <a:sym typeface="Raleway"/>
            </a:endParaRPr>
          </a:p>
          <a:p>
            <a:pPr marL="0" lvl="0" indent="0" algn="l" rtl="0">
              <a:lnSpc>
                <a:spcPct val="115000"/>
              </a:lnSpc>
              <a:spcBef>
                <a:spcPts val="0"/>
              </a:spcBef>
              <a:spcAft>
                <a:spcPts val="0"/>
              </a:spcAft>
              <a:buSzPts val="1100"/>
              <a:buNone/>
            </a:pPr>
            <a:endParaRPr>
              <a:solidFill>
                <a:schemeClr val="dk1"/>
              </a:solidFill>
              <a:latin typeface="Raleway"/>
              <a:ea typeface="Raleway"/>
              <a:cs typeface="Raleway"/>
              <a:sym typeface="Raleway"/>
            </a:endParaRPr>
          </a:p>
          <a:p>
            <a:pPr marL="0" lvl="0" indent="0" algn="l" rtl="0">
              <a:lnSpc>
                <a:spcPct val="115000"/>
              </a:lnSpc>
              <a:spcBef>
                <a:spcPts val="0"/>
              </a:spcBef>
              <a:spcAft>
                <a:spcPts val="0"/>
              </a:spcAft>
              <a:buSzPts val="1100"/>
              <a:buNone/>
            </a:pPr>
            <a:r>
              <a:rPr lang="nl-NL">
                <a:solidFill>
                  <a:schemeClr val="dk1"/>
                </a:solidFill>
                <a:latin typeface="Raleway"/>
                <a:ea typeface="Raleway"/>
                <a:cs typeface="Raleway"/>
                <a:sym typeface="Raleway"/>
              </a:rPr>
              <a:t>Er zit een link naar een uitlegfilmpje door op het dilemma te klikken (dit is de link voor het geval het niet werkt: </a:t>
            </a:r>
            <a:r>
              <a:rPr lang="nl-NL" u="sng">
                <a:solidFill>
                  <a:schemeClr val="hlink"/>
                </a:solidFill>
                <a:latin typeface="Raleway"/>
                <a:ea typeface="Raleway"/>
                <a:cs typeface="Raleway"/>
                <a:sym typeface="Raleway"/>
                <a:hlinkClick r:id="rId3"/>
              </a:rPr>
              <a:t>https://www.youtube.com/watch?v=3_f3szSwPAA&amp;list=PLlMX_PjU_aa-HoopH8MGnWm9-sgXytio8&amp;index=11</a:t>
            </a:r>
            <a:r>
              <a:rPr lang="nl-NL">
                <a:solidFill>
                  <a:schemeClr val="dk1"/>
                </a:solidFill>
                <a:latin typeface="Raleway"/>
                <a:ea typeface="Raleway"/>
                <a:cs typeface="Raleway"/>
                <a:sym typeface="Raleway"/>
              </a:rPr>
              <a:t>) </a:t>
            </a:r>
            <a:endParaRPr>
              <a:solidFill>
                <a:schemeClr val="dk1"/>
              </a:solidFill>
              <a:latin typeface="Raleway"/>
              <a:ea typeface="Raleway"/>
              <a:cs typeface="Raleway"/>
              <a:sym typeface="Raleway"/>
            </a:endParaRPr>
          </a:p>
        </p:txBody>
      </p:sp>
      <p:sp>
        <p:nvSpPr>
          <p:cNvPr id="113" name="Google Shape;113;g28bcf863ac5_1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8bcf863ac5_1_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br>
              <a:rPr lang="nl-NL">
                <a:solidFill>
                  <a:schemeClr val="dk1"/>
                </a:solidFill>
                <a:latin typeface="Raleway"/>
                <a:ea typeface="Raleway"/>
                <a:cs typeface="Raleway"/>
                <a:sym typeface="Raleway"/>
              </a:rPr>
            </a:br>
            <a:r>
              <a:rPr lang="nl-NL">
                <a:solidFill>
                  <a:schemeClr val="dk1"/>
                </a:solidFill>
                <a:latin typeface="Raleway"/>
                <a:ea typeface="Raleway"/>
                <a:cs typeface="Raleway"/>
                <a:sym typeface="Raleway"/>
              </a:rPr>
              <a:t>Het klimaatprobleem bijvoorbeeld zou veel beter kunnen worden aangepakt als er minder belangen mee hoeven te wegen (waarmee niet gezegd is dat dit ook wenselijk is) </a:t>
            </a:r>
            <a:endParaRPr>
              <a:solidFill>
                <a:schemeClr val="dk1"/>
              </a:solidFill>
              <a:latin typeface="Raleway"/>
              <a:ea typeface="Raleway"/>
              <a:cs typeface="Raleway"/>
              <a:sym typeface="Raleway"/>
            </a:endParaRPr>
          </a:p>
        </p:txBody>
      </p:sp>
      <p:sp>
        <p:nvSpPr>
          <p:cNvPr id="120" name="Google Shape;120;g28bcf863ac5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8bcf863ac5_1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nl-NL">
                <a:solidFill>
                  <a:schemeClr val="dk1"/>
                </a:solidFill>
                <a:latin typeface="Raleway"/>
                <a:ea typeface="Raleway"/>
                <a:cs typeface="Raleway"/>
                <a:sym typeface="Raleway"/>
              </a:rPr>
              <a:t>Met de stap op deze dia laten we leerlingen nadenken over zijn/haar invloed. Het idee erachter is dat ze verschil zien tussen lokaal en (inter)nationaal niveau</a:t>
            </a:r>
            <a:endParaRPr>
              <a:solidFill>
                <a:schemeClr val="dk1"/>
              </a:solidFill>
              <a:latin typeface="Raleway"/>
              <a:ea typeface="Raleway"/>
              <a:cs typeface="Raleway"/>
              <a:sym typeface="Raleway"/>
            </a:endParaRPr>
          </a:p>
        </p:txBody>
      </p:sp>
      <p:sp>
        <p:nvSpPr>
          <p:cNvPr id="134" name="Google Shape;134;g28bcf863ac5_1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8bcf863ac5_1_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nl-NL">
                <a:solidFill>
                  <a:schemeClr val="dk1"/>
                </a:solidFill>
                <a:latin typeface="Raleway"/>
                <a:ea typeface="Raleway"/>
                <a:cs typeface="Raleway"/>
                <a:sym typeface="Raleway"/>
              </a:rPr>
              <a:t>Voor de docent: </a:t>
            </a:r>
            <a:br>
              <a:rPr lang="nl-NL">
                <a:solidFill>
                  <a:schemeClr val="dk1"/>
                </a:solidFill>
                <a:latin typeface="Raleway"/>
                <a:ea typeface="Raleway"/>
                <a:cs typeface="Raleway"/>
                <a:sym typeface="Raleway"/>
              </a:rPr>
            </a:br>
            <a:r>
              <a:rPr lang="nl-NL">
                <a:solidFill>
                  <a:schemeClr val="dk1"/>
                </a:solidFill>
                <a:latin typeface="Raleway"/>
                <a:ea typeface="Raleway"/>
                <a:cs typeface="Raleway"/>
                <a:sym typeface="Raleway"/>
              </a:rPr>
              <a:t>Laat leerlingen of individueel of samen de opdrachten uitvoeren</a:t>
            </a:r>
            <a:br>
              <a:rPr lang="nl-NL">
                <a:solidFill>
                  <a:schemeClr val="dk1"/>
                </a:solidFill>
                <a:latin typeface="Raleway"/>
                <a:ea typeface="Raleway"/>
                <a:cs typeface="Raleway"/>
                <a:sym typeface="Raleway"/>
              </a:rPr>
            </a:br>
            <a:r>
              <a:rPr lang="nl-NL">
                <a:solidFill>
                  <a:schemeClr val="dk1"/>
                </a:solidFill>
                <a:latin typeface="Raleway"/>
                <a:ea typeface="Raleway"/>
                <a:cs typeface="Raleway"/>
                <a:sym typeface="Raleway"/>
              </a:rPr>
              <a:t>- Bespreek vervolgens in de klas opdracht 1. Maak twee kolommen op het bord (geen/nauwelijks invloed en een beetje tot tamelijk veel invloed) en vul hier de situaties in. </a:t>
            </a:r>
            <a:br>
              <a:rPr lang="nl-NL">
                <a:solidFill>
                  <a:schemeClr val="dk1"/>
                </a:solidFill>
                <a:latin typeface="Raleway"/>
                <a:ea typeface="Raleway"/>
                <a:cs typeface="Raleway"/>
                <a:sym typeface="Raleway"/>
              </a:rPr>
            </a:br>
            <a:r>
              <a:rPr lang="nl-NL">
                <a:solidFill>
                  <a:schemeClr val="dk1"/>
                </a:solidFill>
                <a:latin typeface="Raleway"/>
                <a:ea typeface="Raleway"/>
                <a:cs typeface="Raleway"/>
                <a:sym typeface="Raleway"/>
              </a:rPr>
              <a:t>- Analyseer met de klas de overeenkomsten en verschillen binnen en tussen de kolommen. Leg hierbij uit dat lokale politieke beslissingen vaak makkelijker te beïnvloeden zijn dan landelijke of internationale politieke beslissingen. (nr.6 – provinciaal - zit er een beetje tussenin)</a:t>
            </a:r>
            <a:endParaRPr>
              <a:solidFill>
                <a:schemeClr val="dk1"/>
              </a:solidFill>
              <a:latin typeface="Raleway"/>
              <a:ea typeface="Raleway"/>
              <a:cs typeface="Raleway"/>
              <a:sym typeface="Raleway"/>
            </a:endParaRPr>
          </a:p>
          <a:p>
            <a:pPr marL="457200" lvl="0" indent="-298450" algn="l" rtl="0">
              <a:lnSpc>
                <a:spcPct val="115000"/>
              </a:lnSpc>
              <a:spcBef>
                <a:spcPts val="0"/>
              </a:spcBef>
              <a:spcAft>
                <a:spcPts val="0"/>
              </a:spcAft>
              <a:buClr>
                <a:schemeClr val="dk1"/>
              </a:buClr>
              <a:buSzPts val="1100"/>
              <a:buFont typeface="Raleway"/>
              <a:buChar char="-"/>
            </a:pPr>
            <a:r>
              <a:rPr lang="nl-NL">
                <a:solidFill>
                  <a:schemeClr val="dk1"/>
                </a:solidFill>
                <a:latin typeface="Raleway"/>
                <a:ea typeface="Raleway"/>
                <a:cs typeface="Raleway"/>
                <a:sym typeface="Raleway"/>
              </a:rPr>
              <a:t>wissel vervolgens met leerlingen ideeën uit over hoe ze invloed zouden kunnen uitoefenen (demonstraties, petities, contact met lokale partijen, enz.) </a:t>
            </a:r>
            <a:endParaRPr>
              <a:solidFill>
                <a:schemeClr val="dk1"/>
              </a:solidFill>
              <a:latin typeface="Raleway"/>
              <a:ea typeface="Raleway"/>
              <a:cs typeface="Raleway"/>
              <a:sym typeface="Raleway"/>
            </a:endParaRPr>
          </a:p>
          <a:p>
            <a:pPr marL="457200" lvl="0" indent="-298450" algn="l" rtl="0">
              <a:lnSpc>
                <a:spcPct val="115000"/>
              </a:lnSpc>
              <a:spcBef>
                <a:spcPts val="0"/>
              </a:spcBef>
              <a:spcAft>
                <a:spcPts val="0"/>
              </a:spcAft>
              <a:buClr>
                <a:schemeClr val="dk1"/>
              </a:buClr>
              <a:buSzPts val="1100"/>
              <a:buFont typeface="Raleway"/>
              <a:buChar char="-"/>
            </a:pPr>
            <a:endParaRPr>
              <a:solidFill>
                <a:schemeClr val="dk1"/>
              </a:solidFill>
              <a:latin typeface="Raleway"/>
              <a:ea typeface="Raleway"/>
              <a:cs typeface="Raleway"/>
              <a:sym typeface="Raleway"/>
            </a:endParaRPr>
          </a:p>
          <a:p>
            <a:pPr marL="0" lvl="0" indent="0" algn="l" rtl="0">
              <a:lnSpc>
                <a:spcPct val="115000"/>
              </a:lnSpc>
              <a:spcBef>
                <a:spcPts val="0"/>
              </a:spcBef>
              <a:spcAft>
                <a:spcPts val="0"/>
              </a:spcAft>
              <a:buSzPts val="1100"/>
              <a:buNone/>
            </a:pPr>
            <a:endParaRPr>
              <a:solidFill>
                <a:schemeClr val="dk1"/>
              </a:solidFill>
              <a:latin typeface="Raleway"/>
              <a:ea typeface="Raleway"/>
              <a:cs typeface="Raleway"/>
              <a:sym typeface="Raleway"/>
            </a:endParaRPr>
          </a:p>
        </p:txBody>
      </p:sp>
      <p:sp>
        <p:nvSpPr>
          <p:cNvPr id="140" name="Google Shape;140;g28bcf863ac5_1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NL">
                <a:solidFill>
                  <a:srgbClr val="052C34"/>
                </a:solidFill>
                <a:latin typeface="Raleway"/>
                <a:ea typeface="Raleway"/>
                <a:cs typeface="Raleway"/>
                <a:sym typeface="Raleway"/>
              </a:rPr>
              <a:t>Stel de vraag aan de klas: waarom zou een politieke partij haar plannen opschrijven? </a:t>
            </a:r>
            <a:endParaRPr>
              <a:solidFill>
                <a:srgbClr val="052C34"/>
              </a:solidFill>
              <a:latin typeface="Raleway"/>
              <a:ea typeface="Raleway"/>
              <a:cs typeface="Raleway"/>
              <a:sym typeface="Raleway"/>
            </a:endParaRPr>
          </a:p>
          <a:p>
            <a:pPr marL="0" lvl="0" indent="0" algn="l" rtl="0">
              <a:lnSpc>
                <a:spcPct val="115000"/>
              </a:lnSpc>
              <a:spcBef>
                <a:spcPts val="1100"/>
              </a:spcBef>
              <a:spcAft>
                <a:spcPts val="0"/>
              </a:spcAft>
              <a:buClr>
                <a:schemeClr val="dk1"/>
              </a:buClr>
              <a:buSzPts val="1100"/>
              <a:buFont typeface="Arial"/>
              <a:buNone/>
            </a:pPr>
            <a:r>
              <a:rPr lang="nl-NL">
                <a:solidFill>
                  <a:srgbClr val="052C34"/>
                </a:solidFill>
                <a:latin typeface="Raleway"/>
                <a:ea typeface="Raleway"/>
                <a:cs typeface="Raleway"/>
                <a:sym typeface="Raleway"/>
              </a:rPr>
              <a:t>Dat gebeurt omdat de plannen in het verkiezingsprogramma een aantal doelen hebben:</a:t>
            </a:r>
            <a:endParaRPr>
              <a:solidFill>
                <a:srgbClr val="052C34"/>
              </a:solidFill>
              <a:latin typeface="Raleway"/>
              <a:ea typeface="Raleway"/>
              <a:cs typeface="Raleway"/>
              <a:sym typeface="Raleway"/>
            </a:endParaRPr>
          </a:p>
          <a:p>
            <a:pPr marL="457200" lvl="0" indent="-298450" algn="l" rtl="0">
              <a:lnSpc>
                <a:spcPct val="115000"/>
              </a:lnSpc>
              <a:spcBef>
                <a:spcPts val="1100"/>
              </a:spcBef>
              <a:spcAft>
                <a:spcPts val="0"/>
              </a:spcAft>
              <a:buClr>
                <a:srgbClr val="052C34"/>
              </a:buClr>
              <a:buSzPts val="1100"/>
              <a:buFont typeface="Raleway"/>
              <a:buChar char="●"/>
            </a:pPr>
            <a:r>
              <a:rPr lang="nl-NL">
                <a:solidFill>
                  <a:srgbClr val="052C34"/>
                </a:solidFill>
                <a:latin typeface="Raleway"/>
                <a:ea typeface="Raleway"/>
                <a:cs typeface="Raleway"/>
                <a:sym typeface="Raleway"/>
              </a:rPr>
              <a:t>Je laat binnen en buiten je partij zien waar je voor staat, welke standpunten en ambities je hebt. </a:t>
            </a:r>
            <a:endParaRPr>
              <a:solidFill>
                <a:srgbClr val="052C34"/>
              </a:solidFill>
              <a:latin typeface="Raleway"/>
              <a:ea typeface="Raleway"/>
              <a:cs typeface="Raleway"/>
              <a:sym typeface="Raleway"/>
            </a:endParaRPr>
          </a:p>
          <a:p>
            <a:pPr marL="457200" lvl="0" indent="-298450" algn="l" rtl="0">
              <a:lnSpc>
                <a:spcPct val="115000"/>
              </a:lnSpc>
              <a:spcBef>
                <a:spcPts val="0"/>
              </a:spcBef>
              <a:spcAft>
                <a:spcPts val="0"/>
              </a:spcAft>
              <a:buClr>
                <a:srgbClr val="052C34"/>
              </a:buClr>
              <a:buSzPts val="1100"/>
              <a:buFont typeface="Raleway"/>
              <a:buChar char="●"/>
            </a:pPr>
            <a:r>
              <a:rPr lang="nl-NL">
                <a:solidFill>
                  <a:srgbClr val="052C34"/>
                </a:solidFill>
                <a:latin typeface="Raleway"/>
                <a:ea typeface="Raleway"/>
                <a:cs typeface="Raleway"/>
                <a:sym typeface="Raleway"/>
              </a:rPr>
              <a:t>Het programma is een belangrijk onderdeel van de verkiezingscampagne.</a:t>
            </a:r>
            <a:endParaRPr>
              <a:solidFill>
                <a:srgbClr val="052C34"/>
              </a:solidFill>
              <a:latin typeface="Raleway"/>
              <a:ea typeface="Raleway"/>
              <a:cs typeface="Raleway"/>
              <a:sym typeface="Raleway"/>
            </a:endParaRPr>
          </a:p>
          <a:p>
            <a:pPr marL="457200" lvl="0" indent="-298450" algn="l" rtl="0">
              <a:lnSpc>
                <a:spcPct val="115000"/>
              </a:lnSpc>
              <a:spcBef>
                <a:spcPts val="0"/>
              </a:spcBef>
              <a:spcAft>
                <a:spcPts val="0"/>
              </a:spcAft>
              <a:buClr>
                <a:srgbClr val="052C34"/>
              </a:buClr>
              <a:buSzPts val="1100"/>
              <a:buFont typeface="Raleway"/>
              <a:buChar char="●"/>
            </a:pPr>
            <a:r>
              <a:rPr lang="nl-NL">
                <a:solidFill>
                  <a:srgbClr val="052C34"/>
                </a:solidFill>
                <a:latin typeface="Raleway"/>
                <a:ea typeface="Raleway"/>
                <a:cs typeface="Raleway"/>
                <a:sym typeface="Raleway"/>
              </a:rPr>
              <a:t>Het verkiezingsprogramma speelt een rol in de coalitiebesprekingen die na de verkiezingen starten. Met welke partijen zou je een coalitieakkoord kunnen maken?</a:t>
            </a:r>
            <a:endParaRPr>
              <a:solidFill>
                <a:srgbClr val="052C34"/>
              </a:solidFill>
              <a:latin typeface="Raleway"/>
              <a:ea typeface="Raleway"/>
              <a:cs typeface="Raleway"/>
              <a:sym typeface="Raleway"/>
            </a:endParaRPr>
          </a:p>
          <a:p>
            <a:pPr marL="457200" lvl="0" indent="-298450" algn="l" rtl="0">
              <a:lnSpc>
                <a:spcPct val="115000"/>
              </a:lnSpc>
              <a:spcBef>
                <a:spcPts val="0"/>
              </a:spcBef>
              <a:spcAft>
                <a:spcPts val="0"/>
              </a:spcAft>
              <a:buClr>
                <a:srgbClr val="052C34"/>
              </a:buClr>
              <a:buSzPts val="1100"/>
              <a:buFont typeface="Raleway"/>
              <a:buChar char="●"/>
            </a:pPr>
            <a:r>
              <a:rPr lang="nl-NL">
                <a:solidFill>
                  <a:srgbClr val="052C34"/>
                </a:solidFill>
                <a:latin typeface="Raleway"/>
                <a:ea typeface="Raleway"/>
                <a:cs typeface="Raleway"/>
                <a:sym typeface="Raleway"/>
              </a:rPr>
              <a:t>Voor de fractie van jouw partij in de Tweede Kamer dient het verkiezingsprogramma als leidraad voor de vier jaar dat zij in de Tweede Kamer zit.</a:t>
            </a:r>
            <a:endParaRPr sz="1800">
              <a:solidFill>
                <a:schemeClr val="dk1"/>
              </a:solidFill>
              <a:latin typeface="Raleway"/>
              <a:ea typeface="Raleway"/>
              <a:cs typeface="Raleway"/>
              <a:sym typeface="Raleway"/>
            </a:endParaRPr>
          </a:p>
        </p:txBody>
      </p:sp>
      <p:sp>
        <p:nvSpPr>
          <p:cNvPr id="147" name="Google Shape;14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SzPts val="1100"/>
              <a:buNone/>
            </a:pPr>
            <a:endParaRPr>
              <a:solidFill>
                <a:schemeClr val="dk1"/>
              </a:solidFill>
              <a:latin typeface="Raleway"/>
              <a:ea typeface="Raleway"/>
              <a:cs typeface="Raleway"/>
              <a:sym typeface="Raleway"/>
            </a:endParaRPr>
          </a:p>
          <a:p>
            <a:pPr marL="457200" lvl="0" indent="-298450" algn="l" rtl="0">
              <a:lnSpc>
                <a:spcPct val="115000"/>
              </a:lnSpc>
              <a:spcBef>
                <a:spcPts val="0"/>
              </a:spcBef>
              <a:spcAft>
                <a:spcPts val="0"/>
              </a:spcAft>
              <a:buClr>
                <a:schemeClr val="dk1"/>
              </a:buClr>
              <a:buSzPts val="1100"/>
              <a:buFont typeface="Raleway"/>
              <a:buChar char="-"/>
            </a:pPr>
            <a:endParaRPr lang="nl-NL">
              <a:solidFill>
                <a:schemeClr val="dk1"/>
              </a:solidFill>
              <a:latin typeface="Raleway"/>
              <a:ea typeface="Raleway"/>
              <a:cs typeface="Raleway"/>
            </a:endParaRPr>
          </a:p>
        </p:txBody>
      </p:sp>
      <p:sp>
        <p:nvSpPr>
          <p:cNvPr id="162" name="Google Shape;16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a:solidFill>
                <a:schemeClr val="dk1"/>
              </a:solidFill>
              <a:latin typeface="Raleway"/>
              <a:ea typeface="Raleway"/>
              <a:cs typeface="Raleway"/>
              <a:sym typeface="Raleway"/>
            </a:endParaRPr>
          </a:p>
        </p:txBody>
      </p:sp>
      <p:sp>
        <p:nvSpPr>
          <p:cNvPr id="169" name="Google Shape;16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F5B2B4B2-2199-03C1-E4D7-61B5314640B3}"/>
            </a:ext>
          </a:extLst>
        </p:cNvPr>
        <p:cNvGrpSpPr/>
        <p:nvPr/>
      </p:nvGrpSpPr>
      <p:grpSpPr>
        <a:xfrm>
          <a:off x="0" y="0"/>
          <a:ext cx="0" cy="0"/>
          <a:chOff x="0" y="0"/>
          <a:chExt cx="0" cy="0"/>
        </a:xfrm>
      </p:grpSpPr>
      <p:sp>
        <p:nvSpPr>
          <p:cNvPr id="176" name="Google Shape;176;p7:notes">
            <a:extLst>
              <a:ext uri="{FF2B5EF4-FFF2-40B4-BE49-F238E27FC236}">
                <a16:creationId xmlns:a16="http://schemas.microsoft.com/office/drawing/2014/main" id="{AF60443B-66A1-13F5-10B5-4BD8BE99F38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a:solidFill>
                <a:schemeClr val="dk1"/>
              </a:solidFill>
              <a:latin typeface="Raleway"/>
              <a:ea typeface="Raleway"/>
              <a:cs typeface="Raleway"/>
              <a:sym typeface="Raleway"/>
            </a:endParaRPr>
          </a:p>
        </p:txBody>
      </p:sp>
      <p:sp>
        <p:nvSpPr>
          <p:cNvPr id="177" name="Google Shape;177;p7:notes">
            <a:extLst>
              <a:ext uri="{FF2B5EF4-FFF2-40B4-BE49-F238E27FC236}">
                <a16:creationId xmlns:a16="http://schemas.microsoft.com/office/drawing/2014/main" id="{AE35B173-2609-E747-C03D-14FF04C7AC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44647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B18DEB2F-D010-35F1-3F5E-726DFAE7AF95}"/>
            </a:ext>
          </a:extLst>
        </p:cNvPr>
        <p:cNvGrpSpPr/>
        <p:nvPr/>
      </p:nvGrpSpPr>
      <p:grpSpPr>
        <a:xfrm>
          <a:off x="0" y="0"/>
          <a:ext cx="0" cy="0"/>
          <a:chOff x="0" y="0"/>
          <a:chExt cx="0" cy="0"/>
        </a:xfrm>
      </p:grpSpPr>
      <p:sp>
        <p:nvSpPr>
          <p:cNvPr id="176" name="Google Shape;176;p7:notes">
            <a:extLst>
              <a:ext uri="{FF2B5EF4-FFF2-40B4-BE49-F238E27FC236}">
                <a16:creationId xmlns:a16="http://schemas.microsoft.com/office/drawing/2014/main" id="{906E466A-8B68-D4FA-7105-BCFF1EC7762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a:solidFill>
                <a:schemeClr val="dk1"/>
              </a:solidFill>
              <a:latin typeface="Raleway"/>
              <a:ea typeface="Raleway"/>
              <a:cs typeface="Raleway"/>
              <a:sym typeface="Raleway"/>
            </a:endParaRPr>
          </a:p>
        </p:txBody>
      </p:sp>
      <p:sp>
        <p:nvSpPr>
          <p:cNvPr id="177" name="Google Shape;177;p7:notes">
            <a:extLst>
              <a:ext uri="{FF2B5EF4-FFF2-40B4-BE49-F238E27FC236}">
                <a16:creationId xmlns:a16="http://schemas.microsoft.com/office/drawing/2014/main" id="{BF0C65B2-EDD6-EA28-18F5-B1B79E4E53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22568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nl-NL">
                <a:solidFill>
                  <a:schemeClr val="dk1"/>
                </a:solidFill>
                <a:latin typeface="Raleway"/>
                <a:ea typeface="Raleway"/>
                <a:cs typeface="Raleway"/>
                <a:sym typeface="Raleway"/>
              </a:rPr>
              <a:t>Maak hier een mindmap van</a:t>
            </a:r>
            <a:endParaRPr>
              <a:solidFill>
                <a:schemeClr val="dk1"/>
              </a:solidFill>
              <a:latin typeface="Raleway"/>
              <a:ea typeface="Raleway"/>
              <a:cs typeface="Raleway"/>
              <a:sym typeface="Raleway"/>
            </a:endParaRPr>
          </a:p>
        </p:txBody>
      </p:sp>
      <p:sp>
        <p:nvSpPr>
          <p:cNvPr id="184" name="Google Shape;18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nl-NL">
                <a:solidFill>
                  <a:schemeClr val="dk1"/>
                </a:solidFill>
                <a:latin typeface="Raleway"/>
                <a:ea typeface="Raleway"/>
                <a:cs typeface="Raleway"/>
                <a:sym typeface="Raleway"/>
              </a:rPr>
              <a:t>→ Geef de leerlingen een aantal minuten om in tweetallen na te denken over plannen voor 2050. Wat zien zij graag veranderd?</a:t>
            </a:r>
            <a:endParaRPr>
              <a:solidFill>
                <a:schemeClr val="dk1"/>
              </a:solidFill>
              <a:latin typeface="Raleway"/>
              <a:ea typeface="Raleway"/>
              <a:cs typeface="Raleway"/>
              <a:sym typeface="Raleway"/>
            </a:endParaRPr>
          </a:p>
          <a:p>
            <a:pPr marL="0" lvl="0" indent="0" algn="l" rtl="0">
              <a:lnSpc>
                <a:spcPct val="115000"/>
              </a:lnSpc>
              <a:spcBef>
                <a:spcPts val="0"/>
              </a:spcBef>
              <a:spcAft>
                <a:spcPts val="0"/>
              </a:spcAft>
              <a:buSzPts val="1100"/>
              <a:buNone/>
            </a:pPr>
            <a:r>
              <a:rPr lang="nl-NL">
                <a:solidFill>
                  <a:schemeClr val="dk1"/>
                </a:solidFill>
                <a:latin typeface="Raleway"/>
                <a:ea typeface="Raleway"/>
                <a:cs typeface="Raleway"/>
                <a:sym typeface="Raleway"/>
              </a:rPr>
              <a:t>→ Vul daarna klassikaal de mindmap in met ideeën die aangedragen zijn door de leerlingen. </a:t>
            </a:r>
            <a:endParaRPr>
              <a:solidFill>
                <a:schemeClr val="dk1"/>
              </a:solidFill>
              <a:latin typeface="Raleway"/>
              <a:ea typeface="Raleway"/>
              <a:cs typeface="Raleway"/>
              <a:sym typeface="Raleway"/>
            </a:endParaRPr>
          </a:p>
          <a:p>
            <a:pPr marL="0" lvl="0" indent="0" algn="l" rtl="0">
              <a:lnSpc>
                <a:spcPct val="115000"/>
              </a:lnSpc>
              <a:spcBef>
                <a:spcPts val="0"/>
              </a:spcBef>
              <a:spcAft>
                <a:spcPts val="0"/>
              </a:spcAft>
              <a:buSzPts val="1100"/>
              <a:buNone/>
            </a:pPr>
            <a:r>
              <a:rPr lang="nl-NL">
                <a:solidFill>
                  <a:schemeClr val="dk1"/>
                </a:solidFill>
                <a:latin typeface="Raleway"/>
                <a:ea typeface="Raleway"/>
                <a:cs typeface="Raleway"/>
                <a:sym typeface="Raleway"/>
              </a:rPr>
              <a:t>→ Draag onderwerpen aan zoals ‘criminaliteit’, ‘onderwijs’, ‘werk’, ‘mobiliteit’  en laat ze zelf met de invulling komen in de vorm van concrete ideeën. Draag, om de leerlingen te helpen, zo nodig de voorbeelden aan die genoemd werden in de net besproken verkiezingsprogramma’s. </a:t>
            </a:r>
            <a:endParaRPr>
              <a:solidFill>
                <a:schemeClr val="dk1"/>
              </a:solidFill>
              <a:latin typeface="Raleway"/>
              <a:ea typeface="Raleway"/>
              <a:cs typeface="Raleway"/>
              <a:sym typeface="Raleway"/>
            </a:endParaRPr>
          </a:p>
        </p:txBody>
      </p:sp>
      <p:sp>
        <p:nvSpPr>
          <p:cNvPr id="194" name="Google Shape;19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NL">
                <a:solidFill>
                  <a:schemeClr val="dk1"/>
                </a:solidFill>
                <a:latin typeface="Raleway"/>
                <a:ea typeface="Raleway"/>
                <a:cs typeface="Raleway"/>
                <a:sym typeface="Raleway"/>
              </a:rPr>
              <a:t>Niet alles is haalbaar in 2050; er moeten keuzes gemaakt worden. Laat leerlingen nadenken waar ze voor kiezen in 2050.</a:t>
            </a:r>
            <a:endParaRPr>
              <a:solidFill>
                <a:schemeClr val="dk1"/>
              </a:solidFill>
              <a:latin typeface="Raleway"/>
              <a:ea typeface="Raleway"/>
              <a:cs typeface="Raleway"/>
              <a:sym typeface="Raleway"/>
            </a:endParaRPr>
          </a:p>
          <a:p>
            <a:pPr marL="0" lvl="0" indent="0" algn="l" rtl="0">
              <a:lnSpc>
                <a:spcPct val="115000"/>
              </a:lnSpc>
              <a:spcBef>
                <a:spcPts val="0"/>
              </a:spcBef>
              <a:spcAft>
                <a:spcPts val="0"/>
              </a:spcAft>
              <a:buClr>
                <a:schemeClr val="dk1"/>
              </a:buClr>
              <a:buSzPts val="1100"/>
              <a:buFont typeface="Arial"/>
              <a:buNone/>
            </a:pPr>
            <a:r>
              <a:rPr lang="nl-NL">
                <a:solidFill>
                  <a:schemeClr val="dk1"/>
                </a:solidFill>
                <a:latin typeface="Raleway"/>
                <a:ea typeface="Raleway"/>
                <a:cs typeface="Raleway"/>
                <a:sym typeface="Raleway"/>
              </a:rPr>
              <a:t>In een gesprek met leerlingen is het ook mogelijk om het te koppelen aan waarden als vrijheid, gelijkheid, cohesie en welvaart. Deze zitten impliciet ook in de dilemma’s en met leerlingen kan het gesprek dan worden gevoerd over de vraag welk van deze waarde(n) belangrijk voor hen zijn en welke minder.</a:t>
            </a:r>
            <a:endParaRPr>
              <a:solidFill>
                <a:schemeClr val="dk1"/>
              </a:solidFill>
              <a:latin typeface="Raleway"/>
              <a:ea typeface="Raleway"/>
              <a:cs typeface="Raleway"/>
              <a:sym typeface="Raleway"/>
            </a:endParaRPr>
          </a:p>
        </p:txBody>
      </p:sp>
      <p:sp>
        <p:nvSpPr>
          <p:cNvPr id="221" name="Google Shape;2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NL">
                <a:solidFill>
                  <a:schemeClr val="dk1"/>
                </a:solidFill>
                <a:latin typeface="Raleway"/>
                <a:ea typeface="Raleway"/>
                <a:cs typeface="Raleway"/>
                <a:sym typeface="Raleway"/>
              </a:rPr>
              <a:t>Laat leerlingen hun idealen van de opdracht bij dia 9 nogmaals bekijken en laat ze de dilemma’s van dia 10 erin verwerken.</a:t>
            </a:r>
            <a:endParaRPr>
              <a:solidFill>
                <a:schemeClr val="dk1"/>
              </a:solidFill>
              <a:latin typeface="Raleway"/>
              <a:ea typeface="Raleway"/>
              <a:cs typeface="Raleway"/>
              <a:sym typeface="Raleway"/>
            </a:endParaRPr>
          </a:p>
        </p:txBody>
      </p:sp>
      <p:sp>
        <p:nvSpPr>
          <p:cNvPr id="227" name="Google Shape;22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457200" y="206375"/>
            <a:ext cx="8229600" cy="8572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457200" y="1200150"/>
            <a:ext cx="8229600" cy="3394075"/>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4" name="Google Shape;14;p2"/>
          <p:cNvSpPr txBox="1">
            <a:spLocks noGrp="1"/>
          </p:cNvSpPr>
          <p:nvPr>
            <p:ph type="dt" idx="10"/>
          </p:nvPr>
        </p:nvSpPr>
        <p:spPr>
          <a:xfrm>
            <a:off x="457200" y="4767262"/>
            <a:ext cx="2133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3124200" y="4767262"/>
            <a:ext cx="2895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6553200" y="4767262"/>
            <a:ext cx="21336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rot="5400000">
            <a:off x="5463778" y="1371603"/>
            <a:ext cx="4388644" cy="20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3"/>
          <p:cNvSpPr txBox="1">
            <a:spLocks noGrp="1"/>
          </p:cNvSpPr>
          <p:nvPr>
            <p:ph type="body" idx="1"/>
          </p:nvPr>
        </p:nvSpPr>
        <p:spPr>
          <a:xfrm rot="5400000">
            <a:off x="1272778" y="-609597"/>
            <a:ext cx="4388644" cy="6019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457200" y="4767262"/>
            <a:ext cx="2133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3124200" y="4767262"/>
            <a:ext cx="2895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6553200" y="4767262"/>
            <a:ext cx="21336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457200" y="206375"/>
            <a:ext cx="8229600" cy="8572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5" name="Google Shape;25;p4"/>
          <p:cNvSpPr txBox="1">
            <a:spLocks noGrp="1"/>
          </p:cNvSpPr>
          <p:nvPr>
            <p:ph type="body" idx="1"/>
          </p:nvPr>
        </p:nvSpPr>
        <p:spPr>
          <a:xfrm rot="5400000">
            <a:off x="2874962" y="-1217613"/>
            <a:ext cx="3394075" cy="82296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 name="Google Shape;26;p4"/>
          <p:cNvSpPr txBox="1">
            <a:spLocks noGrp="1"/>
          </p:cNvSpPr>
          <p:nvPr>
            <p:ph type="dt" idx="10"/>
          </p:nvPr>
        </p:nvSpPr>
        <p:spPr>
          <a:xfrm>
            <a:off x="457200" y="4767262"/>
            <a:ext cx="2133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3124200" y="4767262"/>
            <a:ext cx="2895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6553200" y="4767262"/>
            <a:ext cx="21336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1792288" y="3600450"/>
            <a:ext cx="5486400" cy="425054"/>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1" name="Google Shape;31;p5"/>
          <p:cNvSpPr>
            <a:spLocks noGrp="1"/>
          </p:cNvSpPr>
          <p:nvPr>
            <p:ph type="pic" idx="2"/>
          </p:nvPr>
        </p:nvSpPr>
        <p:spPr>
          <a:xfrm>
            <a:off x="1792288" y="459581"/>
            <a:ext cx="5486400" cy="3086100"/>
          </a:xfrm>
          <a:prstGeom prst="rect">
            <a:avLst/>
          </a:prstGeom>
          <a:noFill/>
          <a:ln>
            <a:noFill/>
          </a:ln>
        </p:spPr>
      </p:sp>
      <p:sp>
        <p:nvSpPr>
          <p:cNvPr id="32" name="Google Shape;32;p5"/>
          <p:cNvSpPr txBox="1">
            <a:spLocks noGrp="1"/>
          </p:cNvSpPr>
          <p:nvPr>
            <p:ph type="body" idx="1"/>
          </p:nvPr>
        </p:nvSpPr>
        <p:spPr>
          <a:xfrm>
            <a:off x="1792288" y="4025505"/>
            <a:ext cx="5486400" cy="60364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33" name="Google Shape;33;p5"/>
          <p:cNvSpPr txBox="1">
            <a:spLocks noGrp="1"/>
          </p:cNvSpPr>
          <p:nvPr>
            <p:ph type="dt" idx="10"/>
          </p:nvPr>
        </p:nvSpPr>
        <p:spPr>
          <a:xfrm>
            <a:off x="457200" y="4767262"/>
            <a:ext cx="2133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3124200" y="4767262"/>
            <a:ext cx="2895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6553200" y="4767262"/>
            <a:ext cx="21336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57205" y="204787"/>
            <a:ext cx="3008313" cy="8715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3575050" y="204789"/>
            <a:ext cx="5111750" cy="4389835"/>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39" name="Google Shape;39;p6"/>
          <p:cNvSpPr txBox="1">
            <a:spLocks noGrp="1"/>
          </p:cNvSpPr>
          <p:nvPr>
            <p:ph type="body" idx="2"/>
          </p:nvPr>
        </p:nvSpPr>
        <p:spPr>
          <a:xfrm>
            <a:off x="457205" y="1076328"/>
            <a:ext cx="3008313" cy="351829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40" name="Google Shape;40;p6"/>
          <p:cNvSpPr txBox="1">
            <a:spLocks noGrp="1"/>
          </p:cNvSpPr>
          <p:nvPr>
            <p:ph type="dt" idx="10"/>
          </p:nvPr>
        </p:nvSpPr>
        <p:spPr>
          <a:xfrm>
            <a:off x="457200" y="4767262"/>
            <a:ext cx="2133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
          <p:cNvSpPr txBox="1">
            <a:spLocks noGrp="1"/>
          </p:cNvSpPr>
          <p:nvPr>
            <p:ph type="ftr" idx="11"/>
          </p:nvPr>
        </p:nvSpPr>
        <p:spPr>
          <a:xfrm>
            <a:off x="3124200" y="4767262"/>
            <a:ext cx="2895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sldNum" idx="12"/>
          </p:nvPr>
        </p:nvSpPr>
        <p:spPr>
          <a:xfrm>
            <a:off x="6553200" y="4767262"/>
            <a:ext cx="21336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3"/>
        <p:cNvGrpSpPr/>
        <p:nvPr/>
      </p:nvGrpSpPr>
      <p:grpSpPr>
        <a:xfrm>
          <a:off x="0" y="0"/>
          <a:ext cx="0" cy="0"/>
          <a:chOff x="0" y="0"/>
          <a:chExt cx="0" cy="0"/>
        </a:xfrm>
      </p:grpSpPr>
      <p:sp>
        <p:nvSpPr>
          <p:cNvPr id="44" name="Google Shape;44;p7"/>
          <p:cNvSpPr txBox="1">
            <a:spLocks noGrp="1"/>
          </p:cNvSpPr>
          <p:nvPr>
            <p:ph type="dt" idx="10"/>
          </p:nvPr>
        </p:nvSpPr>
        <p:spPr>
          <a:xfrm>
            <a:off x="457200" y="4767262"/>
            <a:ext cx="2133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7"/>
          <p:cNvSpPr txBox="1">
            <a:spLocks noGrp="1"/>
          </p:cNvSpPr>
          <p:nvPr>
            <p:ph type="ftr" idx="11"/>
          </p:nvPr>
        </p:nvSpPr>
        <p:spPr>
          <a:xfrm>
            <a:off x="3124200" y="4767262"/>
            <a:ext cx="2895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
          <p:cNvSpPr txBox="1">
            <a:spLocks noGrp="1"/>
          </p:cNvSpPr>
          <p:nvPr>
            <p:ph type="sldNum" idx="12"/>
          </p:nvPr>
        </p:nvSpPr>
        <p:spPr>
          <a:xfrm>
            <a:off x="6553200" y="4767262"/>
            <a:ext cx="21336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457200" y="206375"/>
            <a:ext cx="8229600" cy="8572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9" name="Google Shape;49;p8"/>
          <p:cNvSpPr txBox="1">
            <a:spLocks noGrp="1"/>
          </p:cNvSpPr>
          <p:nvPr>
            <p:ph type="dt" idx="10"/>
          </p:nvPr>
        </p:nvSpPr>
        <p:spPr>
          <a:xfrm>
            <a:off x="457200" y="4767262"/>
            <a:ext cx="2133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8"/>
          <p:cNvSpPr txBox="1">
            <a:spLocks noGrp="1"/>
          </p:cNvSpPr>
          <p:nvPr>
            <p:ph type="ftr" idx="11"/>
          </p:nvPr>
        </p:nvSpPr>
        <p:spPr>
          <a:xfrm>
            <a:off x="3124200" y="4767262"/>
            <a:ext cx="2895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sldNum" idx="12"/>
          </p:nvPr>
        </p:nvSpPr>
        <p:spPr>
          <a:xfrm>
            <a:off x="6553200" y="4767262"/>
            <a:ext cx="21336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9"/>
          <p:cNvSpPr txBox="1">
            <a:spLocks noGrp="1"/>
          </p:cNvSpPr>
          <p:nvPr>
            <p:ph type="title"/>
          </p:nvPr>
        </p:nvSpPr>
        <p:spPr>
          <a:xfrm>
            <a:off x="457200" y="206375"/>
            <a:ext cx="8229600" cy="8572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4" name="Google Shape;54;p9"/>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5" name="Google Shape;55;p9"/>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6" name="Google Shape;56;p9"/>
          <p:cNvSpPr txBox="1">
            <a:spLocks noGrp="1"/>
          </p:cNvSpPr>
          <p:nvPr>
            <p:ph type="body" idx="3"/>
          </p:nvPr>
        </p:nvSpPr>
        <p:spPr>
          <a:xfrm>
            <a:off x="4645030" y="1151335"/>
            <a:ext cx="4041775" cy="47982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7" name="Google Shape;57;p9"/>
          <p:cNvSpPr txBox="1">
            <a:spLocks noGrp="1"/>
          </p:cNvSpPr>
          <p:nvPr>
            <p:ph type="body" idx="4"/>
          </p:nvPr>
        </p:nvSpPr>
        <p:spPr>
          <a:xfrm>
            <a:off x="4645030" y="1631156"/>
            <a:ext cx="4041775" cy="296346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8" name="Google Shape;58;p9"/>
          <p:cNvSpPr txBox="1">
            <a:spLocks noGrp="1"/>
          </p:cNvSpPr>
          <p:nvPr>
            <p:ph type="dt" idx="10"/>
          </p:nvPr>
        </p:nvSpPr>
        <p:spPr>
          <a:xfrm>
            <a:off x="457200" y="4767262"/>
            <a:ext cx="2133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4767262"/>
            <a:ext cx="2895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4767262"/>
            <a:ext cx="21336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06375"/>
            <a:ext cx="8229600" cy="8572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3" name="Google Shape;63;p10"/>
          <p:cNvSpPr txBox="1">
            <a:spLocks noGrp="1"/>
          </p:cNvSpPr>
          <p:nvPr>
            <p:ph type="body" idx="1"/>
          </p:nvPr>
        </p:nvSpPr>
        <p:spPr>
          <a:xfrm>
            <a:off x="457200" y="1200151"/>
            <a:ext cx="4038600" cy="3394472"/>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64" name="Google Shape;64;p10"/>
          <p:cNvSpPr txBox="1">
            <a:spLocks noGrp="1"/>
          </p:cNvSpPr>
          <p:nvPr>
            <p:ph type="body" idx="2"/>
          </p:nvPr>
        </p:nvSpPr>
        <p:spPr>
          <a:xfrm>
            <a:off x="4648200" y="1200151"/>
            <a:ext cx="4038600" cy="3394472"/>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65" name="Google Shape;65;p10"/>
          <p:cNvSpPr txBox="1">
            <a:spLocks noGrp="1"/>
          </p:cNvSpPr>
          <p:nvPr>
            <p:ph type="dt" idx="10"/>
          </p:nvPr>
        </p:nvSpPr>
        <p:spPr>
          <a:xfrm>
            <a:off x="457200" y="4767262"/>
            <a:ext cx="2133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4767262"/>
            <a:ext cx="2895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4767262"/>
            <a:ext cx="21336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722313" y="3305176"/>
            <a:ext cx="7772400" cy="102155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0" name="Google Shape;70;p11"/>
          <p:cNvSpPr txBox="1">
            <a:spLocks noGrp="1"/>
          </p:cNvSpPr>
          <p:nvPr>
            <p:ph type="body" idx="1"/>
          </p:nvPr>
        </p:nvSpPr>
        <p:spPr>
          <a:xfrm>
            <a:off x="722313" y="2180035"/>
            <a:ext cx="7772400" cy="112514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71" name="Google Shape;71;p11"/>
          <p:cNvSpPr txBox="1">
            <a:spLocks noGrp="1"/>
          </p:cNvSpPr>
          <p:nvPr>
            <p:ph type="dt" idx="10"/>
          </p:nvPr>
        </p:nvSpPr>
        <p:spPr>
          <a:xfrm>
            <a:off x="457200" y="4767262"/>
            <a:ext cx="2133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4767262"/>
            <a:ext cx="2895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4767262"/>
            <a:ext cx="21336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4"/>
        <p:cNvGrpSpPr/>
        <p:nvPr/>
      </p:nvGrpSpPr>
      <p:grpSpPr>
        <a:xfrm>
          <a:off x="0" y="0"/>
          <a:ext cx="0" cy="0"/>
          <a:chOff x="0" y="0"/>
          <a:chExt cx="0" cy="0"/>
        </a:xfrm>
      </p:grpSpPr>
      <p:sp>
        <p:nvSpPr>
          <p:cNvPr id="75" name="Google Shape;75;p12"/>
          <p:cNvSpPr txBox="1">
            <a:spLocks noGrp="1"/>
          </p:cNvSpPr>
          <p:nvPr>
            <p:ph type="ctrTitle"/>
          </p:nvPr>
        </p:nvSpPr>
        <p:spPr>
          <a:xfrm>
            <a:off x="685800" y="1597821"/>
            <a:ext cx="7772400" cy="1102519"/>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6" name="Google Shape;76;p12"/>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77" name="Google Shape;77;p12"/>
          <p:cNvSpPr txBox="1">
            <a:spLocks noGrp="1"/>
          </p:cNvSpPr>
          <p:nvPr>
            <p:ph type="dt" idx="10"/>
          </p:nvPr>
        </p:nvSpPr>
        <p:spPr>
          <a:xfrm>
            <a:off x="457200" y="4767262"/>
            <a:ext cx="2133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4767262"/>
            <a:ext cx="28956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4767262"/>
            <a:ext cx="21336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06375"/>
            <a:ext cx="8229600" cy="85725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7" name="Google Shape;7;p1"/>
          <p:cNvSpPr txBox="1">
            <a:spLocks noGrp="1"/>
          </p:cNvSpPr>
          <p:nvPr>
            <p:ph type="body" idx="1"/>
          </p:nvPr>
        </p:nvSpPr>
        <p:spPr>
          <a:xfrm>
            <a:off x="457200" y="1200150"/>
            <a:ext cx="8229600" cy="339407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4767262"/>
            <a:ext cx="2133600" cy="27463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4767262"/>
            <a:ext cx="2895600" cy="27463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4767262"/>
            <a:ext cx="2133600" cy="27463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www.youtube.com/watch?v=3_f3szSwPAA&amp;list=PLlMX_PjU_aa-HoopH8MGnWm9-sgXytio8&amp;index=11"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2.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3"/>
          <p:cNvSpPr txBox="1">
            <a:spLocks noGrp="1"/>
          </p:cNvSpPr>
          <p:nvPr>
            <p:ph type="body" idx="1"/>
          </p:nvPr>
        </p:nvSpPr>
        <p:spPr>
          <a:xfrm>
            <a:off x="1845300" y="2329975"/>
            <a:ext cx="5525400" cy="1517400"/>
          </a:xfrm>
          <a:prstGeom prst="rect">
            <a:avLst/>
          </a:prstGeom>
          <a:noFill/>
          <a:ln>
            <a:noFill/>
          </a:ln>
        </p:spPr>
        <p:txBody>
          <a:bodyPr spcFirstLastPara="1" wrap="square" lIns="91425" tIns="45700" rIns="91425" bIns="45700" anchor="t" anchorCtr="0">
            <a:noAutofit/>
          </a:bodyPr>
          <a:lstStyle/>
          <a:p>
            <a:pPr marL="342900" marR="0" lvl="0" indent="-139700" algn="ctr" rtl="0">
              <a:lnSpc>
                <a:spcPct val="100000"/>
              </a:lnSpc>
              <a:spcBef>
                <a:spcPts val="0"/>
              </a:spcBef>
              <a:spcAft>
                <a:spcPts val="0"/>
              </a:spcAft>
              <a:buClr>
                <a:schemeClr val="dk1"/>
              </a:buClr>
              <a:buSzPts val="3200"/>
              <a:buFont typeface="Arial"/>
              <a:buNone/>
            </a:pPr>
            <a:r>
              <a:rPr lang="nl-NL">
                <a:solidFill>
                  <a:schemeClr val="lt1"/>
                </a:solidFill>
              </a:rPr>
              <a:t>Verkiezingen: nu of later</a:t>
            </a:r>
            <a:endParaRPr/>
          </a:p>
          <a:p>
            <a:pPr marL="342900" marR="0" lvl="0" indent="-139700" algn="ctr" rtl="0">
              <a:lnSpc>
                <a:spcPct val="100000"/>
              </a:lnSpc>
              <a:spcBef>
                <a:spcPts val="0"/>
              </a:spcBef>
              <a:spcAft>
                <a:spcPts val="0"/>
              </a:spcAft>
              <a:buClr>
                <a:schemeClr val="dk1"/>
              </a:buClr>
              <a:buSzPts val="3200"/>
              <a:buFont typeface="Arial"/>
              <a:buNone/>
            </a:pPr>
            <a:r>
              <a:rPr lang="nl-NL">
                <a:solidFill>
                  <a:schemeClr val="lt1"/>
                </a:solidFill>
              </a:rPr>
              <a:t>maatschappijleer  </a:t>
            </a:r>
            <a:endParaRPr/>
          </a:p>
          <a:p>
            <a:pPr marL="342900" marR="0" lvl="0" indent="-139700" algn="ctr" rtl="0">
              <a:lnSpc>
                <a:spcPct val="100000"/>
              </a:lnSpc>
              <a:spcBef>
                <a:spcPts val="0"/>
              </a:spcBef>
              <a:spcAft>
                <a:spcPts val="0"/>
              </a:spcAft>
              <a:buClr>
                <a:schemeClr val="dk1"/>
              </a:buClr>
              <a:buSzPts val="3200"/>
              <a:buFont typeface="Arial"/>
              <a:buNone/>
            </a:pPr>
            <a:r>
              <a:rPr lang="nl-NL">
                <a:solidFill>
                  <a:schemeClr val="lt1"/>
                </a:solidFill>
              </a:rPr>
              <a:t>vmbo - havo - vwo</a:t>
            </a:r>
            <a:endParaRPr sz="32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598487" y="206375"/>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3"/>
              <a:buNone/>
            </a:pPr>
            <a:r>
              <a:rPr lang="nl-NL">
                <a:solidFill>
                  <a:schemeClr val="lt1"/>
                </a:solidFill>
              </a:rPr>
              <a:t>Verkiezingen </a:t>
            </a:r>
            <a:endParaRPr sz="4400">
              <a:solidFill>
                <a:schemeClr val="lt1"/>
              </a:solidFill>
              <a:latin typeface="Calibri"/>
              <a:ea typeface="Calibri"/>
              <a:cs typeface="Calibri"/>
              <a:sym typeface="Calibri"/>
            </a:endParaRPr>
          </a:p>
        </p:txBody>
      </p:sp>
      <p:sp>
        <p:nvSpPr>
          <p:cNvPr id="90" name="Google Shape;90;p14"/>
          <p:cNvSpPr txBox="1">
            <a:spLocks noGrp="1"/>
          </p:cNvSpPr>
          <p:nvPr>
            <p:ph type="body" idx="1"/>
          </p:nvPr>
        </p:nvSpPr>
        <p:spPr>
          <a:xfrm>
            <a:off x="504575" y="1282908"/>
            <a:ext cx="6971629" cy="1156492"/>
          </a:xfrm>
          <a:prstGeom prst="rect">
            <a:avLst/>
          </a:prstGeom>
          <a:noFill/>
          <a:ln w="28575" cap="flat" cmpd="sng">
            <a:solidFill>
              <a:schemeClr val="accent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chemeClr val="dk1"/>
              </a:buClr>
              <a:buSzPts val="1800"/>
              <a:buFont typeface="Arial"/>
              <a:buNone/>
            </a:pPr>
            <a:r>
              <a:rPr lang="nl-NL" sz="1600" i="1">
                <a:latin typeface="Raleway"/>
                <a:ea typeface="Raleway"/>
                <a:cs typeface="Raleway"/>
                <a:sym typeface="Raleway"/>
              </a:rPr>
              <a:t>Hoeveel invloed heb jij op jouw toekomst?</a:t>
            </a:r>
            <a:br>
              <a:rPr lang="nl-NL" sz="1600" i="1">
                <a:latin typeface="Raleway"/>
                <a:ea typeface="Raleway"/>
                <a:cs typeface="Raleway"/>
                <a:sym typeface="Raleway"/>
              </a:rPr>
            </a:br>
            <a:r>
              <a:rPr lang="nl-NL" sz="1600" i="1">
                <a:latin typeface="Raleway"/>
                <a:ea typeface="Raleway"/>
                <a:cs typeface="Raleway"/>
                <a:sym typeface="Raleway"/>
              </a:rPr>
              <a:t>Hoeveel invloed denk jij over tien jaar te hebben op jouw toekomst?</a:t>
            </a:r>
            <a:br>
              <a:rPr lang="nl-NL" sz="1600" i="1">
                <a:latin typeface="Raleway"/>
                <a:ea typeface="Raleway"/>
                <a:cs typeface="Raleway"/>
                <a:sym typeface="Raleway"/>
              </a:rPr>
            </a:br>
            <a:r>
              <a:rPr lang="nl-NL" sz="1600" i="1">
                <a:latin typeface="Raleway"/>
                <a:ea typeface="Raleway"/>
                <a:cs typeface="Raleway"/>
                <a:sym typeface="Raleway"/>
              </a:rPr>
              <a:t>Hoeveel invloed hebben de volwassenen van nu op jouw toekomst?  </a:t>
            </a:r>
            <a:br>
              <a:rPr lang="nl-NL" sz="1600" i="1">
                <a:latin typeface="Raleway"/>
                <a:ea typeface="Raleway"/>
                <a:cs typeface="Raleway"/>
                <a:sym typeface="Raleway"/>
              </a:rPr>
            </a:br>
            <a:endParaRPr sz="1600" i="1">
              <a:latin typeface="Raleway"/>
              <a:ea typeface="Raleway"/>
              <a:cs typeface="Raleway"/>
              <a:sym typeface="Raleway"/>
            </a:endParaRPr>
          </a:p>
          <a:p>
            <a:pPr marL="0" marR="0" lvl="0" indent="0" algn="l" rtl="0">
              <a:lnSpc>
                <a:spcPct val="150000"/>
              </a:lnSpc>
              <a:spcBef>
                <a:spcPts val="0"/>
              </a:spcBef>
              <a:spcAft>
                <a:spcPts val="0"/>
              </a:spcAft>
              <a:buClr>
                <a:schemeClr val="dk1"/>
              </a:buClr>
              <a:buSzPts val="1800"/>
              <a:buFont typeface="Arial"/>
              <a:buNone/>
            </a:pPr>
            <a:br>
              <a:rPr lang="nl-NL" sz="1600" i="1">
                <a:latin typeface="Raleway"/>
                <a:ea typeface="Raleway"/>
                <a:cs typeface="Raleway"/>
                <a:sym typeface="Raleway"/>
              </a:rPr>
            </a:br>
            <a:endParaRPr sz="1600" i="1">
              <a:latin typeface="Raleway"/>
              <a:ea typeface="Raleway"/>
              <a:cs typeface="Raleway"/>
              <a:sym typeface="Raleway"/>
            </a:endParaRPr>
          </a:p>
        </p:txBody>
      </p:sp>
      <p:pic>
        <p:nvPicPr>
          <p:cNvPr id="91" name="Google Shape;91;p14"/>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730388" y="2571750"/>
            <a:ext cx="3598949" cy="2399299"/>
          </a:xfrm>
          <a:prstGeom prst="rect">
            <a:avLst/>
          </a:prstGeom>
          <a:noFill/>
          <a:ln>
            <a:noFill/>
          </a:ln>
        </p:spPr>
      </p:pic>
      <p:pic>
        <p:nvPicPr>
          <p:cNvPr id="92" name="Google Shape;92;p1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06026" y="2571750"/>
            <a:ext cx="3861376" cy="2460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598487" y="206375"/>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2"/>
              <a:buNone/>
            </a:pPr>
            <a:r>
              <a:rPr lang="nl-NL">
                <a:solidFill>
                  <a:schemeClr val="lt1"/>
                </a:solidFill>
              </a:rPr>
              <a:t>Doel van de les</a:t>
            </a:r>
            <a:endParaRPr sz="4400">
              <a:solidFill>
                <a:schemeClr val="lt1"/>
              </a:solidFill>
              <a:latin typeface="Calibri"/>
              <a:ea typeface="Calibri"/>
              <a:cs typeface="Calibri"/>
              <a:sym typeface="Calibri"/>
            </a:endParaRPr>
          </a:p>
        </p:txBody>
      </p:sp>
      <p:sp>
        <p:nvSpPr>
          <p:cNvPr id="98" name="Google Shape;98;p15"/>
          <p:cNvSpPr txBox="1">
            <a:spLocks noGrp="1"/>
          </p:cNvSpPr>
          <p:nvPr>
            <p:ph type="body" idx="1"/>
          </p:nvPr>
        </p:nvSpPr>
        <p:spPr>
          <a:xfrm>
            <a:off x="376300" y="959849"/>
            <a:ext cx="8517000" cy="3977100"/>
          </a:xfrm>
          <a:prstGeom prst="rect">
            <a:avLst/>
          </a:prstGeom>
          <a:noFill/>
          <a:ln>
            <a:noFill/>
          </a:ln>
        </p:spPr>
        <p:txBody>
          <a:bodyPr spcFirstLastPara="1" wrap="square" lIns="91425" tIns="45700" rIns="91425" bIns="45700" anchor="t" anchorCtr="0">
            <a:noAutofit/>
          </a:bodyPr>
          <a:lstStyle/>
          <a:p>
            <a:pPr indent="0">
              <a:lnSpc>
                <a:spcPct val="150000"/>
              </a:lnSpc>
              <a:spcBef>
                <a:spcPts val="0"/>
              </a:spcBef>
              <a:buNone/>
            </a:pPr>
            <a:r>
              <a:rPr lang="nl-NL" sz="1800">
                <a:latin typeface="Raleway"/>
                <a:ea typeface="Raleway"/>
                <a:cs typeface="Raleway"/>
                <a:sym typeface="Raleway"/>
              </a:rPr>
              <a:t>In deze les leer je aan de hand van opdrachten en korte stukjes uitleg over inspraak en invloed. Je ontdekt hoe jij invloed kunt uitoefenen. </a:t>
            </a:r>
          </a:p>
          <a:p>
            <a:pPr indent="0">
              <a:lnSpc>
                <a:spcPct val="150000"/>
              </a:lnSpc>
              <a:spcBef>
                <a:spcPts val="0"/>
              </a:spcBef>
              <a:buNone/>
            </a:pPr>
            <a:br>
              <a:rPr lang="nl-NL" sz="1800">
                <a:latin typeface="Raleway"/>
                <a:ea typeface="Raleway"/>
                <a:cs typeface="Raleway"/>
                <a:sym typeface="Raleway"/>
              </a:rPr>
            </a:br>
            <a:r>
              <a:rPr lang="nl-NL" sz="1800">
                <a:latin typeface="Raleway"/>
                <a:ea typeface="Raleway"/>
                <a:cs typeface="Raleway"/>
                <a:sym typeface="Raleway"/>
              </a:rPr>
              <a:t>Na de les kun je:</a:t>
            </a:r>
            <a:endParaRPr lang="nl-NL" sz="1800">
              <a:latin typeface="Raleway"/>
              <a:ea typeface="Raleway"/>
              <a:cs typeface="Raleway"/>
            </a:endParaRPr>
          </a:p>
          <a:p>
            <a:pPr marL="742950" indent="-285750">
              <a:lnSpc>
                <a:spcPct val="150000"/>
              </a:lnSpc>
              <a:spcBef>
                <a:spcPts val="0"/>
              </a:spcBef>
            </a:pPr>
            <a:r>
              <a:rPr lang="nl-NL" sz="1800">
                <a:latin typeface="Raleway"/>
                <a:ea typeface="Raleway"/>
                <a:cs typeface="Raleway"/>
                <a:sym typeface="Raleway"/>
              </a:rPr>
              <a:t>kenmerken van democratie en dictatuur noemen</a:t>
            </a:r>
          </a:p>
          <a:p>
            <a:pPr marL="742950" lvl="0" indent="-285750" algn="l">
              <a:lnSpc>
                <a:spcPct val="150000"/>
              </a:lnSpc>
              <a:spcBef>
                <a:spcPts val="0"/>
              </a:spcBef>
              <a:spcAft>
                <a:spcPts val="0"/>
              </a:spcAft>
              <a:buSzPts val="1800"/>
            </a:pPr>
            <a:r>
              <a:rPr lang="nl-NL" sz="1800">
                <a:latin typeface="Raleway"/>
                <a:ea typeface="Raleway"/>
                <a:cs typeface="Raleway"/>
                <a:sym typeface="Raleway"/>
              </a:rPr>
              <a:t>het machtsdilemma uitleggen </a:t>
            </a:r>
            <a:endParaRPr lang="nl-NL" sz="1800">
              <a:latin typeface="Raleway"/>
              <a:ea typeface="Raleway"/>
              <a:cs typeface="Raleway"/>
            </a:endParaRPr>
          </a:p>
          <a:p>
            <a:pPr marL="742950" lvl="0" indent="-285750" algn="l" rtl="0">
              <a:lnSpc>
                <a:spcPct val="150000"/>
              </a:lnSpc>
              <a:spcBef>
                <a:spcPts val="0"/>
              </a:spcBef>
              <a:spcAft>
                <a:spcPts val="0"/>
              </a:spcAft>
              <a:buSzPts val="1800"/>
            </a:pPr>
            <a:r>
              <a:rPr lang="nl-NL" sz="1800">
                <a:latin typeface="Raleway"/>
                <a:ea typeface="Raleway"/>
                <a:cs typeface="Raleway"/>
                <a:sym typeface="Raleway"/>
              </a:rPr>
              <a:t>bepalen in welke situaties je veel of weinig invloed kunt uitoefenen </a:t>
            </a:r>
            <a:endParaRPr lang="nl-NL" sz="1800">
              <a:latin typeface="Raleway"/>
              <a:ea typeface="Raleway"/>
              <a:cs typeface="Raleway"/>
            </a:endParaRPr>
          </a:p>
          <a:p>
            <a:pPr marL="742950" indent="-285750">
              <a:lnSpc>
                <a:spcPct val="150000"/>
              </a:lnSpc>
              <a:spcBef>
                <a:spcPts val="0"/>
              </a:spcBef>
            </a:pPr>
            <a:r>
              <a:rPr lang="nl-NL" sz="1800">
                <a:latin typeface="Raleway"/>
                <a:ea typeface="Raleway"/>
                <a:cs typeface="Raleway"/>
                <a:sym typeface="Raleway"/>
              </a:rPr>
              <a:t> ideeën noemen over jouw ideale samenleving van 2050</a:t>
            </a:r>
            <a:endParaRPr sz="1800">
              <a:latin typeface="Raleway"/>
              <a:ea typeface="Raleway"/>
              <a:cs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103" name="Google Shape;103;p16"/>
          <p:cNvSpPr txBox="1">
            <a:spLocks noGrp="1"/>
          </p:cNvSpPr>
          <p:nvPr>
            <p:ph type="title"/>
          </p:nvPr>
        </p:nvSpPr>
        <p:spPr>
          <a:xfrm>
            <a:off x="598487" y="206375"/>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3"/>
              <a:buNone/>
            </a:pPr>
            <a:r>
              <a:rPr lang="nl-NL">
                <a:solidFill>
                  <a:schemeClr val="lt1"/>
                </a:solidFill>
              </a:rPr>
              <a:t>Opzet les</a:t>
            </a:r>
            <a:endParaRPr sz="4400">
              <a:solidFill>
                <a:schemeClr val="lt1"/>
              </a:solidFill>
              <a:latin typeface="Calibri"/>
              <a:ea typeface="Calibri"/>
              <a:cs typeface="Calibri"/>
              <a:sym typeface="Calibri"/>
            </a:endParaRPr>
          </a:p>
        </p:txBody>
      </p:sp>
      <p:sp>
        <p:nvSpPr>
          <p:cNvPr id="104" name="Google Shape;104;p16"/>
          <p:cNvSpPr txBox="1">
            <a:spLocks noGrp="1"/>
          </p:cNvSpPr>
          <p:nvPr>
            <p:ph type="body" idx="1"/>
          </p:nvPr>
        </p:nvSpPr>
        <p:spPr>
          <a:xfrm>
            <a:off x="376300" y="959849"/>
            <a:ext cx="8517000" cy="3977100"/>
          </a:xfrm>
          <a:prstGeom prst="rect">
            <a:avLst/>
          </a:prstGeom>
          <a:noFill/>
          <a:ln>
            <a:noFill/>
          </a:ln>
        </p:spPr>
        <p:txBody>
          <a:bodyPr spcFirstLastPara="1" wrap="square" lIns="91425" tIns="45700" rIns="91425" bIns="45700" anchor="t" anchorCtr="0">
            <a:noAutofit/>
          </a:bodyPr>
          <a:lstStyle/>
          <a:p>
            <a:pPr marL="457200" lvl="0" indent="0" algn="l" rtl="0">
              <a:lnSpc>
                <a:spcPct val="150000"/>
              </a:lnSpc>
              <a:spcBef>
                <a:spcPts val="0"/>
              </a:spcBef>
              <a:spcAft>
                <a:spcPts val="0"/>
              </a:spcAft>
              <a:buSzPts val="1800"/>
              <a:buNone/>
            </a:pPr>
            <a:endParaRPr sz="1800">
              <a:latin typeface="Raleway"/>
              <a:ea typeface="Raleway"/>
              <a:cs typeface="Raleway"/>
              <a:sym typeface="Raleway"/>
            </a:endParaRPr>
          </a:p>
          <a:p>
            <a:pPr marL="457200" lvl="0" indent="-342900" algn="l" rtl="0">
              <a:lnSpc>
                <a:spcPct val="150000"/>
              </a:lnSpc>
              <a:spcBef>
                <a:spcPts val="0"/>
              </a:spcBef>
              <a:spcAft>
                <a:spcPts val="0"/>
              </a:spcAft>
              <a:buSzPts val="1800"/>
              <a:buFont typeface="Raleway"/>
              <a:buChar char="-"/>
            </a:pPr>
            <a:r>
              <a:rPr lang="nl-NL" sz="1800">
                <a:latin typeface="Raleway"/>
                <a:ea typeface="Raleway"/>
                <a:cs typeface="Raleway"/>
                <a:sym typeface="Raleway"/>
              </a:rPr>
              <a:t>kenmerken van democratie en dictatuur</a:t>
            </a:r>
            <a:endParaRPr sz="1800">
              <a:latin typeface="Raleway"/>
              <a:ea typeface="Raleway"/>
              <a:cs typeface="Raleway"/>
              <a:sym typeface="Raleway"/>
            </a:endParaRPr>
          </a:p>
          <a:p>
            <a:pPr marL="457200" lvl="0" indent="-342900" algn="l" rtl="0">
              <a:lnSpc>
                <a:spcPct val="150000"/>
              </a:lnSpc>
              <a:spcBef>
                <a:spcPts val="0"/>
              </a:spcBef>
              <a:spcAft>
                <a:spcPts val="0"/>
              </a:spcAft>
              <a:buSzPts val="1800"/>
              <a:buFont typeface="Raleway"/>
              <a:buChar char="-"/>
            </a:pPr>
            <a:r>
              <a:rPr lang="nl-NL" sz="1800">
                <a:latin typeface="Raleway"/>
                <a:ea typeface="Raleway"/>
                <a:cs typeface="Raleway"/>
                <a:sym typeface="Raleway"/>
              </a:rPr>
              <a:t>voor- en nadelen van democratie en dictatuur</a:t>
            </a:r>
            <a:endParaRPr sz="1800">
              <a:latin typeface="Raleway"/>
              <a:ea typeface="Raleway"/>
              <a:cs typeface="Raleway"/>
              <a:sym typeface="Raleway"/>
            </a:endParaRPr>
          </a:p>
          <a:p>
            <a:pPr marL="457200" lvl="0" indent="-342900" algn="l" rtl="0">
              <a:lnSpc>
                <a:spcPct val="150000"/>
              </a:lnSpc>
              <a:spcBef>
                <a:spcPts val="0"/>
              </a:spcBef>
              <a:spcAft>
                <a:spcPts val="0"/>
              </a:spcAft>
              <a:buSzPts val="1800"/>
              <a:buFont typeface="Raleway"/>
              <a:buChar char="-"/>
            </a:pPr>
            <a:r>
              <a:rPr lang="nl-NL" sz="1800">
                <a:latin typeface="Raleway"/>
                <a:ea typeface="Raleway"/>
                <a:cs typeface="Raleway"/>
                <a:sym typeface="Raleway"/>
              </a:rPr>
              <a:t>het machtsdilemma</a:t>
            </a:r>
            <a:endParaRPr sz="1800">
              <a:latin typeface="Raleway"/>
              <a:ea typeface="Raleway"/>
              <a:cs typeface="Raleway"/>
              <a:sym typeface="Raleway"/>
            </a:endParaRPr>
          </a:p>
          <a:p>
            <a:pPr marL="457200" lvl="0" indent="-342900" algn="l" rtl="0">
              <a:lnSpc>
                <a:spcPct val="150000"/>
              </a:lnSpc>
              <a:spcBef>
                <a:spcPts val="0"/>
              </a:spcBef>
              <a:spcAft>
                <a:spcPts val="0"/>
              </a:spcAft>
              <a:buSzPts val="1800"/>
              <a:buFont typeface="Raleway"/>
              <a:buChar char="-"/>
            </a:pPr>
            <a:r>
              <a:rPr lang="nl-NL" sz="1800">
                <a:latin typeface="Raleway"/>
                <a:ea typeface="Raleway"/>
                <a:cs typeface="Raleway"/>
                <a:sym typeface="Raleway"/>
              </a:rPr>
              <a:t>invloed uitoefenen op je (leef)omgeving</a:t>
            </a:r>
            <a:endParaRPr sz="1800">
              <a:latin typeface="Raleway"/>
              <a:ea typeface="Raleway"/>
              <a:cs typeface="Raleway"/>
              <a:sym typeface="Raleway"/>
            </a:endParaRPr>
          </a:p>
          <a:p>
            <a:pPr marL="457200" lvl="0" indent="-342900" algn="l" rtl="0">
              <a:lnSpc>
                <a:spcPct val="150000"/>
              </a:lnSpc>
              <a:spcBef>
                <a:spcPts val="0"/>
              </a:spcBef>
              <a:spcAft>
                <a:spcPts val="0"/>
              </a:spcAft>
              <a:buSzPts val="1800"/>
              <a:buFont typeface="Raleway"/>
              <a:buChar char="-"/>
            </a:pPr>
            <a:r>
              <a:rPr lang="nl-NL" sz="1800">
                <a:latin typeface="Raleway"/>
                <a:ea typeface="Raleway"/>
                <a:cs typeface="Raleway"/>
                <a:sym typeface="Raleway"/>
              </a:rPr>
              <a:t>lokale democratie</a:t>
            </a:r>
            <a:endParaRPr sz="1800">
              <a:latin typeface="Raleway"/>
              <a:ea typeface="Raleway"/>
              <a:cs typeface="Raleway"/>
              <a:sym typeface="Raleway"/>
            </a:endParaRPr>
          </a:p>
          <a:p>
            <a:pPr marL="0" lvl="0" indent="0" algn="l" rtl="0">
              <a:lnSpc>
                <a:spcPct val="150000"/>
              </a:lnSpc>
              <a:spcBef>
                <a:spcPts val="0"/>
              </a:spcBef>
              <a:spcAft>
                <a:spcPts val="0"/>
              </a:spcAft>
              <a:buSzPts val="1800"/>
              <a:buNone/>
            </a:pPr>
            <a:endParaRPr sz="1800">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p17"/>
          <p:cNvSpPr txBox="1">
            <a:spLocks noGrp="1"/>
          </p:cNvSpPr>
          <p:nvPr>
            <p:ph type="title"/>
          </p:nvPr>
        </p:nvSpPr>
        <p:spPr>
          <a:xfrm>
            <a:off x="598487" y="206375"/>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3"/>
              <a:buNone/>
            </a:pPr>
            <a:r>
              <a:rPr lang="nl-NL">
                <a:solidFill>
                  <a:schemeClr val="lt1"/>
                </a:solidFill>
              </a:rPr>
              <a:t>Democratie of dictatuur</a:t>
            </a:r>
            <a:endParaRPr sz="4400">
              <a:solidFill>
                <a:schemeClr val="lt1"/>
              </a:solidFill>
              <a:latin typeface="Calibri"/>
              <a:ea typeface="Calibri"/>
              <a:cs typeface="Calibri"/>
              <a:sym typeface="Calibri"/>
            </a:endParaRPr>
          </a:p>
        </p:txBody>
      </p:sp>
      <p:sp>
        <p:nvSpPr>
          <p:cNvPr id="110" name="Google Shape;110;p17"/>
          <p:cNvSpPr txBox="1">
            <a:spLocks noGrp="1"/>
          </p:cNvSpPr>
          <p:nvPr>
            <p:ph type="body" idx="1"/>
          </p:nvPr>
        </p:nvSpPr>
        <p:spPr>
          <a:xfrm>
            <a:off x="598475" y="1297933"/>
            <a:ext cx="6036600" cy="3082292"/>
          </a:xfrm>
          <a:prstGeom prst="rect">
            <a:avLst/>
          </a:prstGeom>
          <a:noFill/>
          <a:ln w="28575" cap="flat" cmpd="sng">
            <a:solidFill>
              <a:schemeClr val="accent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chemeClr val="dk1"/>
              </a:buClr>
              <a:buSzPts val="1800"/>
              <a:buFont typeface="Arial"/>
              <a:buNone/>
            </a:pPr>
            <a:r>
              <a:rPr lang="nl-NL" sz="1600" i="1">
                <a:latin typeface="Raleway"/>
                <a:ea typeface="Raleway"/>
                <a:cs typeface="Raleway"/>
                <a:sym typeface="Raleway"/>
              </a:rPr>
              <a:t>Waar denk je aan bij het begrip ‘democratie’?</a:t>
            </a:r>
            <a:br>
              <a:rPr lang="nl-NL" sz="1600" i="1">
                <a:latin typeface="Raleway"/>
                <a:ea typeface="Raleway"/>
                <a:cs typeface="Raleway"/>
                <a:sym typeface="Raleway"/>
              </a:rPr>
            </a:br>
            <a:r>
              <a:rPr lang="nl-NL" sz="1600" i="1">
                <a:latin typeface="Raleway"/>
                <a:ea typeface="Raleway"/>
                <a:cs typeface="Raleway"/>
                <a:sym typeface="Raleway"/>
              </a:rPr>
              <a:t>Noteer, deel met je buurman of buurvrouw en wissel uit.</a:t>
            </a:r>
            <a:br>
              <a:rPr lang="nl-NL" sz="1600" i="1">
                <a:latin typeface="Raleway"/>
                <a:ea typeface="Raleway"/>
                <a:cs typeface="Raleway"/>
                <a:sym typeface="Raleway"/>
              </a:rPr>
            </a:br>
            <a:br>
              <a:rPr lang="nl-NL" sz="1600" i="1">
                <a:latin typeface="Raleway"/>
                <a:ea typeface="Raleway"/>
                <a:cs typeface="Raleway"/>
                <a:sym typeface="Raleway"/>
              </a:rPr>
            </a:br>
            <a:r>
              <a:rPr lang="nl-NL" sz="1600" i="1">
                <a:latin typeface="Raleway"/>
                <a:ea typeface="Raleway"/>
                <a:cs typeface="Raleway"/>
                <a:sym typeface="Raleway"/>
              </a:rPr>
              <a:t>Waar denk je aan bij het begrip ‘dictatuur’? </a:t>
            </a:r>
            <a:br>
              <a:rPr lang="nl-NL" sz="1600" i="1">
                <a:latin typeface="Raleway"/>
                <a:ea typeface="Raleway"/>
                <a:cs typeface="Raleway"/>
                <a:sym typeface="Raleway"/>
              </a:rPr>
            </a:br>
            <a:r>
              <a:rPr lang="nl-NL" sz="1600" i="1">
                <a:latin typeface="Raleway"/>
                <a:ea typeface="Raleway"/>
                <a:cs typeface="Raleway"/>
                <a:sym typeface="Raleway"/>
              </a:rPr>
              <a:t>Noteer, deel met je buurman of buurvrouw en wissel uit. </a:t>
            </a:r>
            <a:endParaRPr sz="1600" i="1">
              <a:latin typeface="Raleway"/>
              <a:ea typeface="Raleway"/>
              <a:cs typeface="Raleway"/>
              <a:sym typeface="Raleway"/>
            </a:endParaRPr>
          </a:p>
          <a:p>
            <a:pPr marL="0" marR="0" lvl="0" indent="0" algn="l" rtl="0">
              <a:lnSpc>
                <a:spcPct val="150000"/>
              </a:lnSpc>
              <a:spcBef>
                <a:spcPts val="0"/>
              </a:spcBef>
              <a:spcAft>
                <a:spcPts val="0"/>
              </a:spcAft>
              <a:buClr>
                <a:schemeClr val="dk1"/>
              </a:buClr>
              <a:buSzPts val="1800"/>
              <a:buFont typeface="Arial"/>
              <a:buNone/>
            </a:pPr>
            <a:endParaRPr sz="1600" i="1">
              <a:latin typeface="Raleway"/>
              <a:ea typeface="Raleway"/>
              <a:cs typeface="Raleway"/>
              <a:sym typeface="Raleway"/>
            </a:endParaRPr>
          </a:p>
          <a:p>
            <a:pPr marL="0" marR="0" lvl="0" indent="0" algn="l" rtl="0">
              <a:lnSpc>
                <a:spcPct val="150000"/>
              </a:lnSpc>
              <a:spcBef>
                <a:spcPts val="0"/>
              </a:spcBef>
              <a:spcAft>
                <a:spcPts val="0"/>
              </a:spcAft>
              <a:buClr>
                <a:schemeClr val="dk1"/>
              </a:buClr>
              <a:buSzPts val="1800"/>
              <a:buFont typeface="Arial"/>
              <a:buNone/>
            </a:pPr>
            <a:r>
              <a:rPr lang="nl-NL" sz="1600" i="1">
                <a:latin typeface="Raleway"/>
                <a:ea typeface="Raleway"/>
                <a:cs typeface="Raleway"/>
                <a:sym typeface="Raleway"/>
              </a:rPr>
              <a:t>Bedenk een voordeel en een nadeel van een democratie en van een dictatuur.</a:t>
            </a:r>
            <a:endParaRPr sz="2000">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p18"/>
          <p:cNvSpPr txBox="1">
            <a:spLocks noGrp="1"/>
          </p:cNvSpPr>
          <p:nvPr>
            <p:ph type="title"/>
          </p:nvPr>
        </p:nvSpPr>
        <p:spPr>
          <a:xfrm>
            <a:off x="598487" y="206375"/>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3"/>
              <a:buNone/>
            </a:pPr>
            <a:r>
              <a:rPr lang="nl-NL">
                <a:solidFill>
                  <a:schemeClr val="lt1"/>
                </a:solidFill>
              </a:rPr>
              <a:t>Machtsdilemma</a:t>
            </a:r>
            <a:endParaRPr sz="4400">
              <a:solidFill>
                <a:schemeClr val="lt1"/>
              </a:solidFill>
              <a:latin typeface="Calibri"/>
              <a:ea typeface="Calibri"/>
              <a:cs typeface="Calibri"/>
              <a:sym typeface="Calibri"/>
            </a:endParaRPr>
          </a:p>
        </p:txBody>
      </p:sp>
      <p:sp>
        <p:nvSpPr>
          <p:cNvPr id="116" name="Google Shape;116;p18"/>
          <p:cNvSpPr txBox="1">
            <a:spLocks noGrp="1"/>
          </p:cNvSpPr>
          <p:nvPr>
            <p:ph type="body" idx="1"/>
          </p:nvPr>
        </p:nvSpPr>
        <p:spPr>
          <a:xfrm>
            <a:off x="700762" y="1522500"/>
            <a:ext cx="7991400" cy="339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sz="1400">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endParaRPr sz="1800">
              <a:latin typeface="Raleway"/>
              <a:ea typeface="Raleway"/>
              <a:cs typeface="Raleway"/>
              <a:sym typeface="Raleway"/>
            </a:endParaRPr>
          </a:p>
          <a:p>
            <a:pPr marL="0" lvl="0" indent="0" algn="l" rtl="0">
              <a:lnSpc>
                <a:spcPct val="115000"/>
              </a:lnSpc>
              <a:spcBef>
                <a:spcPts val="0"/>
              </a:spcBef>
              <a:spcAft>
                <a:spcPts val="0"/>
              </a:spcAft>
              <a:buClr>
                <a:schemeClr val="dk1"/>
              </a:buClr>
              <a:buSzPts val="1800"/>
              <a:buFont typeface="Arial"/>
              <a:buNone/>
            </a:pPr>
            <a:endParaRPr sz="1800">
              <a:latin typeface="Raleway"/>
              <a:ea typeface="Raleway"/>
              <a:cs typeface="Raleway"/>
              <a:sym typeface="Raleway"/>
            </a:endParaRPr>
          </a:p>
        </p:txBody>
      </p:sp>
      <p:pic>
        <p:nvPicPr>
          <p:cNvPr id="117" name="Google Shape;117;p18">
            <a:hlinkClick r:id="rId4"/>
          </p:cNvPr>
          <p:cNvPicPr preferRelativeResize="0"/>
          <p:nvPr/>
        </p:nvPicPr>
        <p:blipFill rotWithShape="1">
          <a:blip r:embed="rId5">
            <a:alphaModFix/>
          </a:blip>
          <a:srcRect/>
          <a:stretch/>
        </p:blipFill>
        <p:spPr>
          <a:xfrm>
            <a:off x="832913" y="1464875"/>
            <a:ext cx="7391275" cy="242874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
        <p:nvSpPr>
          <p:cNvPr id="122" name="Google Shape;122;p19"/>
          <p:cNvSpPr txBox="1">
            <a:spLocks noGrp="1"/>
          </p:cNvSpPr>
          <p:nvPr>
            <p:ph type="title"/>
          </p:nvPr>
        </p:nvSpPr>
        <p:spPr>
          <a:xfrm>
            <a:off x="598487" y="206375"/>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2"/>
              <a:buNone/>
            </a:pPr>
            <a:r>
              <a:rPr lang="nl-NL">
                <a:solidFill>
                  <a:schemeClr val="lt1"/>
                </a:solidFill>
              </a:rPr>
              <a:t>Meer inspraak of meer daadkracht?</a:t>
            </a:r>
            <a:endParaRPr sz="4400">
              <a:solidFill>
                <a:schemeClr val="lt1"/>
              </a:solidFill>
              <a:latin typeface="Calibri"/>
              <a:ea typeface="Calibri"/>
              <a:cs typeface="Calibri"/>
              <a:sym typeface="Calibri"/>
            </a:endParaRPr>
          </a:p>
        </p:txBody>
      </p:sp>
      <p:sp>
        <p:nvSpPr>
          <p:cNvPr id="123" name="Google Shape;123;p19"/>
          <p:cNvSpPr txBox="1">
            <a:spLocks noGrp="1"/>
          </p:cNvSpPr>
          <p:nvPr>
            <p:ph type="body" idx="1"/>
          </p:nvPr>
        </p:nvSpPr>
        <p:spPr>
          <a:xfrm>
            <a:off x="5122625" y="1522650"/>
            <a:ext cx="3402600" cy="1728406"/>
          </a:xfrm>
          <a:prstGeom prst="rect">
            <a:avLst/>
          </a:prstGeom>
          <a:noFill/>
          <a:ln w="28575" cap="flat" cmpd="sng">
            <a:solidFill>
              <a:schemeClr val="accent1"/>
            </a:solidFill>
            <a:prstDash val="dashDot"/>
            <a:round/>
            <a:headEnd type="none" w="sm" len="sm"/>
            <a:tailEnd type="none" w="sm" len="sm"/>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dk1"/>
              </a:buClr>
              <a:buSzPts val="1800"/>
              <a:buNone/>
            </a:pPr>
            <a:r>
              <a:rPr lang="nl-NL" sz="1400" i="1">
                <a:latin typeface="Raleway"/>
                <a:ea typeface="Raleway"/>
                <a:cs typeface="Raleway"/>
                <a:sym typeface="Raleway"/>
              </a:rPr>
              <a:t>1) Zijn er problemen die volgens jou meer daadkracht nodig hebben? Welke?</a:t>
            </a:r>
            <a:br>
              <a:rPr lang="nl-NL" sz="1400" i="1">
                <a:latin typeface="Raleway"/>
                <a:ea typeface="Raleway"/>
                <a:cs typeface="Raleway"/>
                <a:sym typeface="Raleway"/>
              </a:rPr>
            </a:br>
            <a:r>
              <a:rPr lang="nl-NL" sz="1400" i="1">
                <a:latin typeface="Raleway"/>
                <a:ea typeface="Raleway"/>
                <a:cs typeface="Raleway"/>
                <a:sym typeface="Raleway"/>
              </a:rPr>
              <a:t>2) Zijn er problemen die volgens jou meer inspraak nodig hebben? Welke?</a:t>
            </a:r>
            <a:endParaRPr sz="1800">
              <a:latin typeface="Raleway"/>
              <a:ea typeface="Raleway"/>
              <a:cs typeface="Raleway"/>
              <a:sym typeface="Raleway"/>
            </a:endParaRPr>
          </a:p>
        </p:txBody>
      </p:sp>
      <p:pic>
        <p:nvPicPr>
          <p:cNvPr id="124" name="Google Shape;124;p1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38025" y="1733000"/>
            <a:ext cx="4133974" cy="1358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Google Shape;136;p21"/>
          <p:cNvSpPr txBox="1">
            <a:spLocks noGrp="1"/>
          </p:cNvSpPr>
          <p:nvPr>
            <p:ph type="title"/>
          </p:nvPr>
        </p:nvSpPr>
        <p:spPr>
          <a:xfrm>
            <a:off x="598487" y="206375"/>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3"/>
              <a:buNone/>
            </a:pPr>
            <a:r>
              <a:rPr lang="nl-NL">
                <a:solidFill>
                  <a:schemeClr val="lt1"/>
                </a:solidFill>
              </a:rPr>
              <a:t>Invloed?</a:t>
            </a:r>
            <a:endParaRPr sz="4400">
              <a:solidFill>
                <a:schemeClr val="lt1"/>
              </a:solidFill>
              <a:latin typeface="Calibri"/>
              <a:ea typeface="Calibri"/>
              <a:cs typeface="Calibri"/>
              <a:sym typeface="Calibri"/>
            </a:endParaRPr>
          </a:p>
        </p:txBody>
      </p:sp>
      <p:sp>
        <p:nvSpPr>
          <p:cNvPr id="137" name="Google Shape;137;p21"/>
          <p:cNvSpPr txBox="1">
            <a:spLocks noGrp="1"/>
          </p:cNvSpPr>
          <p:nvPr>
            <p:ph type="body" idx="1"/>
          </p:nvPr>
        </p:nvSpPr>
        <p:spPr>
          <a:xfrm>
            <a:off x="376300" y="1348700"/>
            <a:ext cx="6891900" cy="2105400"/>
          </a:xfrm>
          <a:prstGeom prst="rect">
            <a:avLst/>
          </a:prstGeom>
          <a:noFill/>
          <a:ln w="28575" cap="flat" cmpd="sng">
            <a:solidFill>
              <a:schemeClr val="accent1"/>
            </a:solidFill>
            <a:prstDash val="dashDot"/>
            <a:round/>
            <a:headEnd type="none" w="sm" len="sm"/>
            <a:tailEnd type="none" w="sm" len="sm"/>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SzPts val="1800"/>
              <a:buNone/>
            </a:pPr>
            <a:r>
              <a:rPr lang="nl-NL" sz="1400" i="1">
                <a:latin typeface="Raleway"/>
                <a:ea typeface="Raleway"/>
                <a:cs typeface="Raleway"/>
                <a:sym typeface="Raleway"/>
              </a:rPr>
              <a:t>Bepaal van de situaties op de volgende dia in hoeverre jij daar invloed op zou kunnen uitoefenen. Doe dit door ze in te delen in ‘geen of zeer weinig invloed’ en ‘een beetje tot (tamelijk) veel invloed’ </a:t>
            </a:r>
            <a:endParaRPr sz="1400" i="1">
              <a:latin typeface="Raleway"/>
              <a:ea typeface="Raleway"/>
              <a:cs typeface="Raleway"/>
              <a:sym typeface="Raleway"/>
            </a:endParaRPr>
          </a:p>
          <a:p>
            <a:pPr marL="0" marR="0" lvl="0" indent="0" algn="l" rtl="0">
              <a:lnSpc>
                <a:spcPct val="150000"/>
              </a:lnSpc>
              <a:spcBef>
                <a:spcPts val="0"/>
              </a:spcBef>
              <a:spcAft>
                <a:spcPts val="0"/>
              </a:spcAft>
              <a:buSzPts val="1800"/>
              <a:buNone/>
            </a:pPr>
            <a:endParaRPr sz="1400" i="1">
              <a:latin typeface="Raleway"/>
              <a:ea typeface="Raleway"/>
              <a:cs typeface="Raleway"/>
              <a:sym typeface="Raleway"/>
            </a:endParaRPr>
          </a:p>
          <a:p>
            <a:pPr marL="0" marR="0" lvl="0" indent="0" algn="l" rtl="0">
              <a:lnSpc>
                <a:spcPct val="150000"/>
              </a:lnSpc>
              <a:spcBef>
                <a:spcPts val="0"/>
              </a:spcBef>
              <a:spcAft>
                <a:spcPts val="0"/>
              </a:spcAft>
              <a:buSzPts val="1800"/>
              <a:buNone/>
            </a:pPr>
            <a:r>
              <a:rPr lang="nl-NL" sz="1400" i="1">
                <a:latin typeface="Raleway"/>
                <a:ea typeface="Raleway"/>
                <a:cs typeface="Raleway"/>
                <a:sym typeface="Raleway"/>
              </a:rPr>
              <a:t>Kies er vervolgens een uit de categorie ‘een beetje tot (tamelijk) veel’ en bedenk hoe je die invloed zou willen uitoefenen. </a:t>
            </a:r>
            <a:endParaRPr sz="1800">
              <a:latin typeface="Raleway"/>
              <a:ea typeface="Raleway"/>
              <a:cs typeface="Raleway"/>
              <a:sym typeface="Raleway"/>
            </a:endParaRPr>
          </a:p>
          <a:p>
            <a:pPr marL="457200" lvl="0" indent="0" algn="l" rtl="0">
              <a:lnSpc>
                <a:spcPct val="150000"/>
              </a:lnSpc>
              <a:spcBef>
                <a:spcPts val="0"/>
              </a:spcBef>
              <a:spcAft>
                <a:spcPts val="0"/>
              </a:spcAft>
              <a:buSzPts val="1800"/>
              <a:buNone/>
            </a:pPr>
            <a:endParaRPr sz="1800">
              <a:latin typeface="Raleway"/>
              <a:ea typeface="Raleway"/>
              <a:cs typeface="Raleway"/>
              <a:sym typeface="Raleway"/>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1"/>
        <p:cNvGrpSpPr/>
        <p:nvPr/>
      </p:nvGrpSpPr>
      <p:grpSpPr>
        <a:xfrm>
          <a:off x="0" y="0"/>
          <a:ext cx="0" cy="0"/>
          <a:chOff x="0" y="0"/>
          <a:chExt cx="0" cy="0"/>
        </a:xfrm>
      </p:grpSpPr>
      <p:sp>
        <p:nvSpPr>
          <p:cNvPr id="142" name="Google Shape;142;p22"/>
          <p:cNvSpPr txBox="1">
            <a:spLocks noGrp="1"/>
          </p:cNvSpPr>
          <p:nvPr>
            <p:ph type="title"/>
          </p:nvPr>
        </p:nvSpPr>
        <p:spPr>
          <a:xfrm>
            <a:off x="598487" y="206375"/>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2"/>
              <a:buNone/>
            </a:pPr>
            <a:r>
              <a:rPr lang="nl-NL">
                <a:solidFill>
                  <a:schemeClr val="lt1"/>
                </a:solidFill>
              </a:rPr>
              <a:t>In hoeverre heb jij invloed op … </a:t>
            </a:r>
            <a:endParaRPr sz="4400">
              <a:solidFill>
                <a:schemeClr val="lt1"/>
              </a:solidFill>
              <a:latin typeface="Calibri"/>
              <a:ea typeface="Calibri"/>
              <a:cs typeface="Calibri"/>
              <a:sym typeface="Calibri"/>
            </a:endParaRPr>
          </a:p>
        </p:txBody>
      </p:sp>
      <p:sp>
        <p:nvSpPr>
          <p:cNvPr id="143" name="Google Shape;143;p22"/>
          <p:cNvSpPr txBox="1">
            <a:spLocks noGrp="1"/>
          </p:cNvSpPr>
          <p:nvPr>
            <p:ph type="body" idx="1"/>
          </p:nvPr>
        </p:nvSpPr>
        <p:spPr>
          <a:xfrm>
            <a:off x="259850" y="1212775"/>
            <a:ext cx="6335100" cy="3724200"/>
          </a:xfrm>
          <a:prstGeom prst="rect">
            <a:avLst/>
          </a:prstGeom>
          <a:noFill/>
          <a:ln>
            <a:noFill/>
          </a:ln>
        </p:spPr>
        <p:txBody>
          <a:bodyPr spcFirstLastPara="1" wrap="square" lIns="91425" tIns="45700" rIns="91425" bIns="45700" anchor="t" anchorCtr="0">
            <a:noAutofit/>
          </a:bodyPr>
          <a:lstStyle/>
          <a:p>
            <a:pPr marL="457200" lvl="0" indent="-321310" algn="l" rtl="0">
              <a:lnSpc>
                <a:spcPct val="130000"/>
              </a:lnSpc>
              <a:spcBef>
                <a:spcPts val="0"/>
              </a:spcBef>
              <a:spcAft>
                <a:spcPts val="0"/>
              </a:spcAft>
              <a:buSzPts val="1460"/>
              <a:buFont typeface="Raleway"/>
              <a:buAutoNum type="arabicPeriod"/>
            </a:pPr>
            <a:r>
              <a:rPr lang="nl-NL" sz="1460">
                <a:latin typeface="Raleway"/>
                <a:ea typeface="Raleway"/>
                <a:cs typeface="Raleway"/>
                <a:sym typeface="Raleway"/>
              </a:rPr>
              <a:t>De NAM start gasboringen in het Waddengebied.</a:t>
            </a:r>
            <a:endParaRPr sz="1460">
              <a:latin typeface="Raleway"/>
              <a:ea typeface="Raleway"/>
              <a:cs typeface="Raleway"/>
              <a:sym typeface="Raleway"/>
            </a:endParaRPr>
          </a:p>
          <a:p>
            <a:pPr marL="457200" lvl="0" indent="-321310" algn="l" rtl="0">
              <a:lnSpc>
                <a:spcPct val="130000"/>
              </a:lnSpc>
              <a:spcBef>
                <a:spcPts val="0"/>
              </a:spcBef>
              <a:spcAft>
                <a:spcPts val="0"/>
              </a:spcAft>
              <a:buSzPts val="1460"/>
              <a:buFont typeface="Raleway"/>
              <a:buAutoNum type="arabicPeriod"/>
            </a:pPr>
            <a:r>
              <a:rPr lang="nl-NL" sz="1460">
                <a:latin typeface="Raleway"/>
                <a:ea typeface="Raleway"/>
                <a:cs typeface="Raleway"/>
                <a:sym typeface="Raleway"/>
              </a:rPr>
              <a:t>Het gemeentehuis is niet toegankelijk voor mindervaliden.</a:t>
            </a:r>
            <a:endParaRPr sz="1460">
              <a:latin typeface="Raleway"/>
              <a:ea typeface="Raleway"/>
              <a:cs typeface="Raleway"/>
              <a:sym typeface="Raleway"/>
            </a:endParaRPr>
          </a:p>
          <a:p>
            <a:pPr marL="457200" lvl="0" indent="-321310" algn="l" rtl="0">
              <a:lnSpc>
                <a:spcPct val="130000"/>
              </a:lnSpc>
              <a:spcBef>
                <a:spcPts val="0"/>
              </a:spcBef>
              <a:spcAft>
                <a:spcPts val="0"/>
              </a:spcAft>
              <a:buSzPts val="1460"/>
              <a:buFont typeface="Raleway"/>
              <a:buAutoNum type="arabicPeriod"/>
            </a:pPr>
            <a:r>
              <a:rPr lang="nl-NL" sz="1460">
                <a:latin typeface="Raleway"/>
                <a:ea typeface="Raleway"/>
                <a:cs typeface="Raleway"/>
                <a:sym typeface="Raleway"/>
              </a:rPr>
              <a:t>Nederland levert wapens aan Oekraïne.</a:t>
            </a:r>
            <a:endParaRPr sz="1460">
              <a:latin typeface="Raleway"/>
              <a:ea typeface="Raleway"/>
              <a:cs typeface="Raleway"/>
              <a:sym typeface="Raleway"/>
            </a:endParaRPr>
          </a:p>
          <a:p>
            <a:pPr indent="-321310">
              <a:lnSpc>
                <a:spcPct val="130000"/>
              </a:lnSpc>
              <a:spcBef>
                <a:spcPts val="0"/>
              </a:spcBef>
              <a:buSzPts val="1460"/>
              <a:buFont typeface="Raleway"/>
              <a:buAutoNum type="arabicPeriod"/>
            </a:pPr>
            <a:r>
              <a:rPr lang="nl-NL" sz="1450">
                <a:latin typeface="Raleway"/>
                <a:ea typeface="Raleway"/>
                <a:cs typeface="Raleway"/>
                <a:sym typeface="Raleway"/>
              </a:rPr>
              <a:t>Door gebrek aan prullenbakken ligt er veel afval in jouw woonwijk.</a:t>
            </a:r>
            <a:endParaRPr sz="1450">
              <a:latin typeface="Raleway"/>
              <a:ea typeface="Raleway"/>
              <a:cs typeface="Raleway"/>
              <a:sym typeface="Raleway"/>
            </a:endParaRPr>
          </a:p>
          <a:p>
            <a:pPr marL="457200" lvl="0" indent="-321310" algn="l" rtl="0">
              <a:lnSpc>
                <a:spcPct val="130000"/>
              </a:lnSpc>
              <a:spcBef>
                <a:spcPts val="0"/>
              </a:spcBef>
              <a:spcAft>
                <a:spcPts val="0"/>
              </a:spcAft>
              <a:buSzPts val="1460"/>
              <a:buFont typeface="Raleway"/>
              <a:buAutoNum type="arabicPeriod"/>
            </a:pPr>
            <a:r>
              <a:rPr lang="nl-NL" sz="1460">
                <a:latin typeface="Raleway"/>
                <a:ea typeface="Raleway"/>
                <a:cs typeface="Raleway"/>
                <a:sym typeface="Raleway"/>
              </a:rPr>
              <a:t>Het park waar jij graag met je vrienden tijd doorbrengt is ‘s avonds slecht verlicht, waardoor jullie je er niet veilig voelen.</a:t>
            </a:r>
            <a:endParaRPr sz="1460">
              <a:latin typeface="Raleway"/>
              <a:ea typeface="Raleway"/>
              <a:cs typeface="Raleway"/>
              <a:sym typeface="Raleway"/>
            </a:endParaRPr>
          </a:p>
          <a:p>
            <a:pPr marL="457200" lvl="0" indent="-321310" algn="l" rtl="0">
              <a:lnSpc>
                <a:spcPct val="130000"/>
              </a:lnSpc>
              <a:spcBef>
                <a:spcPts val="0"/>
              </a:spcBef>
              <a:spcAft>
                <a:spcPts val="0"/>
              </a:spcAft>
              <a:buSzPts val="1460"/>
              <a:buFont typeface="Raleway"/>
              <a:buAutoNum type="arabicPeriod"/>
            </a:pPr>
            <a:r>
              <a:rPr lang="nl-NL" sz="1460">
                <a:latin typeface="Raleway"/>
                <a:ea typeface="Raleway"/>
                <a:cs typeface="Raleway"/>
                <a:sym typeface="Raleway"/>
              </a:rPr>
              <a:t>De N-weg tussen twee steden loopt dwars door jullie dorp. Dit zorgt voor gevaarlijke situaties en veel overlast. </a:t>
            </a:r>
            <a:endParaRPr sz="1460">
              <a:latin typeface="Raleway"/>
              <a:ea typeface="Raleway"/>
              <a:cs typeface="Raleway"/>
              <a:sym typeface="Raleway"/>
            </a:endParaRPr>
          </a:p>
          <a:p>
            <a:pPr marL="457200" lvl="0" indent="-321310" algn="l" rtl="0">
              <a:lnSpc>
                <a:spcPct val="130000"/>
              </a:lnSpc>
              <a:spcBef>
                <a:spcPts val="0"/>
              </a:spcBef>
              <a:spcAft>
                <a:spcPts val="0"/>
              </a:spcAft>
              <a:buSzPts val="1460"/>
              <a:buFont typeface="Raleway"/>
              <a:buAutoNum type="arabicPeriod"/>
            </a:pPr>
            <a:r>
              <a:rPr lang="nl-NL" sz="1460">
                <a:latin typeface="Raleway"/>
                <a:ea typeface="Raleway"/>
                <a:cs typeface="Raleway"/>
                <a:sym typeface="Raleway"/>
              </a:rPr>
              <a:t>Huurwoningen in jouw gemeente worden gegeven aan arbeidsmigranten uit de EU. Jongeren kunnen onder andere hierdoor niet aan eigen woonruimte komen. </a:t>
            </a:r>
            <a:endParaRPr sz="1460">
              <a:latin typeface="Raleway"/>
              <a:ea typeface="Raleway"/>
              <a:cs typeface="Raleway"/>
              <a:sym typeface="Raleway"/>
            </a:endParaRPr>
          </a:p>
          <a:p>
            <a:pPr marL="457200" lvl="0" indent="-321310" algn="l" rtl="0">
              <a:lnSpc>
                <a:spcPct val="130000"/>
              </a:lnSpc>
              <a:spcBef>
                <a:spcPts val="0"/>
              </a:spcBef>
              <a:spcAft>
                <a:spcPts val="0"/>
              </a:spcAft>
              <a:buSzPts val="1460"/>
              <a:buFont typeface="Raleway"/>
              <a:buAutoNum type="arabicPeriod"/>
            </a:pPr>
            <a:r>
              <a:rPr lang="nl-NL" sz="1460">
                <a:latin typeface="Raleway"/>
                <a:ea typeface="Raleway"/>
                <a:cs typeface="Raleway"/>
                <a:sym typeface="Raleway"/>
              </a:rPr>
              <a:t>Men overweegt de leeftijdsgrens voor alcohol te verhogen naar 21 jaar. </a:t>
            </a:r>
            <a:endParaRPr sz="1460">
              <a:latin typeface="Raleway"/>
              <a:ea typeface="Raleway"/>
              <a:cs typeface="Raleway"/>
              <a:sym typeface="Raleway"/>
            </a:endParaRPr>
          </a:p>
        </p:txBody>
      </p:sp>
      <p:sp>
        <p:nvSpPr>
          <p:cNvPr id="144" name="Google Shape;144;p22"/>
          <p:cNvSpPr txBox="1">
            <a:spLocks noGrp="1"/>
          </p:cNvSpPr>
          <p:nvPr>
            <p:ph type="body" idx="1"/>
          </p:nvPr>
        </p:nvSpPr>
        <p:spPr>
          <a:xfrm>
            <a:off x="6721975" y="1132825"/>
            <a:ext cx="2296800" cy="2902663"/>
          </a:xfrm>
          <a:prstGeom prst="rect">
            <a:avLst/>
          </a:prstGeom>
          <a:noFill/>
          <a:ln w="28575" cap="flat" cmpd="sng">
            <a:solidFill>
              <a:schemeClr val="accent1"/>
            </a:solidFill>
            <a:prstDash val="dashDot"/>
            <a:round/>
            <a:headEnd type="none" w="sm" len="sm"/>
            <a:tailEnd type="none" w="sm" len="sm"/>
          </a:ln>
        </p:spPr>
        <p:txBody>
          <a:bodyPr spcFirstLastPara="1" wrap="square" lIns="91425" tIns="45700" rIns="91425" bIns="45700" anchor="t" anchorCtr="0">
            <a:normAutofit/>
          </a:bodyPr>
          <a:lstStyle/>
          <a:p>
            <a:pPr marL="0" lvl="0" indent="0" algn="l" rtl="0">
              <a:lnSpc>
                <a:spcPct val="130000"/>
              </a:lnSpc>
              <a:spcBef>
                <a:spcPts val="0"/>
              </a:spcBef>
              <a:spcAft>
                <a:spcPts val="0"/>
              </a:spcAft>
              <a:buSzPts val="1800"/>
              <a:buNone/>
            </a:pPr>
            <a:r>
              <a:rPr lang="nl-NL" sz="1400" i="1">
                <a:latin typeface="Raleway"/>
                <a:ea typeface="Raleway"/>
                <a:cs typeface="Raleway"/>
                <a:sym typeface="Raleway"/>
              </a:rPr>
              <a:t>1) Maak twee groepen: geen/nauwelijks invloed en een beetje/behoorlijk veel invloed)</a:t>
            </a:r>
            <a:br>
              <a:rPr lang="nl-NL" sz="1400" i="1">
                <a:latin typeface="Raleway"/>
                <a:ea typeface="Raleway"/>
                <a:cs typeface="Raleway"/>
                <a:sym typeface="Raleway"/>
              </a:rPr>
            </a:br>
            <a:r>
              <a:rPr lang="nl-NL" sz="1400" i="1">
                <a:latin typeface="Raleway"/>
                <a:ea typeface="Raleway"/>
                <a:cs typeface="Raleway"/>
                <a:sym typeface="Raleway"/>
              </a:rPr>
              <a:t>2) Kies twee onderwerpen uit waarop je een beetje of tamelijk veel invloed hebt. Beschrijf hoe je die invloed kunt uitoefenen.</a:t>
            </a:r>
            <a:endParaRPr sz="1400">
              <a:latin typeface="Raleway"/>
              <a:ea typeface="Raleway"/>
              <a:cs typeface="Raleway"/>
              <a:sym typeface="Raleway"/>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8"/>
        <p:cNvGrpSpPr/>
        <p:nvPr/>
      </p:nvGrpSpPr>
      <p:grpSpPr>
        <a:xfrm>
          <a:off x="0" y="0"/>
          <a:ext cx="0" cy="0"/>
          <a:chOff x="0" y="0"/>
          <a:chExt cx="0" cy="0"/>
        </a:xfrm>
      </p:grpSpPr>
      <p:pic>
        <p:nvPicPr>
          <p:cNvPr id="1032" name="Picture 8">
            <a:extLst>
              <a:ext uri="{FF2B5EF4-FFF2-40B4-BE49-F238E27FC236}">
                <a16:creationId xmlns:a16="http://schemas.microsoft.com/office/drawing/2014/main" id="{9CA49AD7-2FD9-0852-B47D-E507C8BEFD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2423" y="2802621"/>
            <a:ext cx="2185047" cy="2185047"/>
          </a:xfrm>
          <a:prstGeom prst="rect">
            <a:avLst/>
          </a:prstGeom>
          <a:noFill/>
          <a:extLst>
            <a:ext uri="{909E8E84-426E-40DD-AFC4-6F175D3DCCD1}">
              <a14:hiddenFill xmlns:a14="http://schemas.microsoft.com/office/drawing/2010/main">
                <a:solidFill>
                  <a:srgbClr val="FFFFFF"/>
                </a:solidFill>
              </a14:hiddenFill>
            </a:ext>
          </a:extLst>
        </p:spPr>
      </p:pic>
      <p:sp>
        <p:nvSpPr>
          <p:cNvPr id="149" name="Google Shape;149;p23"/>
          <p:cNvSpPr txBox="1">
            <a:spLocks noGrp="1"/>
          </p:cNvSpPr>
          <p:nvPr>
            <p:ph type="title"/>
          </p:nvPr>
        </p:nvSpPr>
        <p:spPr>
          <a:xfrm>
            <a:off x="598487" y="206375"/>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3"/>
              <a:buNone/>
            </a:pPr>
            <a:r>
              <a:rPr lang="nl-NL">
                <a:solidFill>
                  <a:schemeClr val="lt1"/>
                </a:solidFill>
              </a:rPr>
              <a:t>Partijprogramma’s</a:t>
            </a:r>
            <a:endParaRPr sz="4400">
              <a:solidFill>
                <a:schemeClr val="lt1"/>
              </a:solidFill>
              <a:latin typeface="Calibri"/>
              <a:ea typeface="Calibri"/>
              <a:cs typeface="Calibri"/>
              <a:sym typeface="Calibri"/>
            </a:endParaRPr>
          </a:p>
        </p:txBody>
      </p:sp>
      <p:sp>
        <p:nvSpPr>
          <p:cNvPr id="150" name="Google Shape;150;p23"/>
          <p:cNvSpPr txBox="1">
            <a:spLocks noGrp="1"/>
          </p:cNvSpPr>
          <p:nvPr>
            <p:ph type="body" idx="1"/>
          </p:nvPr>
        </p:nvSpPr>
        <p:spPr>
          <a:xfrm>
            <a:off x="1923700" y="1121425"/>
            <a:ext cx="3174300" cy="1324200"/>
          </a:xfrm>
          <a:prstGeom prst="rect">
            <a:avLst/>
          </a:prstGeom>
          <a:noFill/>
          <a:ln>
            <a:noFill/>
          </a:ln>
        </p:spPr>
        <p:txBody>
          <a:bodyPr spcFirstLastPara="1" wrap="square" lIns="91425" tIns="45700" rIns="91425" bIns="45700" anchor="t" anchorCtr="0">
            <a:noAutofit/>
          </a:bodyPr>
          <a:lstStyle/>
          <a:p>
            <a:pPr marL="114300" lvl="0" indent="0" algn="l" rtl="0">
              <a:lnSpc>
                <a:spcPct val="150000"/>
              </a:lnSpc>
              <a:spcBef>
                <a:spcPts val="0"/>
              </a:spcBef>
              <a:spcAft>
                <a:spcPts val="0"/>
              </a:spcAft>
              <a:buClr>
                <a:schemeClr val="dk1"/>
              </a:buClr>
              <a:buSzPts val="1800"/>
              <a:buNone/>
            </a:pPr>
            <a:r>
              <a:rPr lang="nl-NL" sz="1800">
                <a:latin typeface="Raleway"/>
                <a:ea typeface="Raleway"/>
                <a:cs typeface="Raleway"/>
                <a:sym typeface="Raleway"/>
              </a:rPr>
              <a:t>Overzicht van wat partijen willen bereiken, plannen voor de komende jaren. </a:t>
            </a:r>
            <a:endParaRPr sz="1800">
              <a:latin typeface="Raleway"/>
              <a:ea typeface="Raleway"/>
              <a:cs typeface="Raleway"/>
              <a:sym typeface="Raleway"/>
            </a:endParaRPr>
          </a:p>
        </p:txBody>
      </p:sp>
      <p:pic>
        <p:nvPicPr>
          <p:cNvPr id="1030" name="Picture 6" descr="Woon je in het buitenland? Laat jouw stem niet verloren gaan - BBB">
            <a:extLst>
              <a:ext uri="{FF2B5EF4-FFF2-40B4-BE49-F238E27FC236}">
                <a16:creationId xmlns:a16="http://schemas.microsoft.com/office/drawing/2014/main" id="{9B3BB8B3-AA61-A6C2-049A-72AA291B94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0467" y="428319"/>
            <a:ext cx="2649548" cy="1483747"/>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descr="Afbeelding met tekst, Lettertype, logo, schermopname&#10;&#10;Door AI gegenereerde inhoud is mogelijk onjuist.">
            <a:extLst>
              <a:ext uri="{FF2B5EF4-FFF2-40B4-BE49-F238E27FC236}">
                <a16:creationId xmlns:a16="http://schemas.microsoft.com/office/drawing/2014/main" id="{05CA2FA5-B40D-61A7-71A8-F360FBB5FA4E}"/>
              </a:ext>
            </a:extLst>
          </p:cNvPr>
          <p:cNvPicPr>
            <a:picLocks noChangeAspect="1"/>
          </p:cNvPicPr>
          <p:nvPr/>
        </p:nvPicPr>
        <p:blipFill>
          <a:blip r:embed="rId6"/>
          <a:stretch>
            <a:fillRect/>
          </a:stretch>
        </p:blipFill>
        <p:spPr>
          <a:xfrm>
            <a:off x="6078056" y="2571750"/>
            <a:ext cx="1843968" cy="2382140"/>
          </a:xfrm>
          <a:prstGeom prst="rect">
            <a:avLst/>
          </a:prstGeom>
        </p:spPr>
      </p:pic>
      <p:pic>
        <p:nvPicPr>
          <p:cNvPr id="1034" name="Picture 10" descr="Verkiezingsposter D66 - Het kan wél (A2)">
            <a:extLst>
              <a:ext uri="{FF2B5EF4-FFF2-40B4-BE49-F238E27FC236}">
                <a16:creationId xmlns:a16="http://schemas.microsoft.com/office/drawing/2014/main" id="{CC33BED3-954C-1222-8036-C9D6E6443F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14932" y="2473599"/>
            <a:ext cx="1758570" cy="249464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2E961A1A-27E4-DBC3-B01F-8CD5FA11A8A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77919" y="1967826"/>
            <a:ext cx="1375023" cy="186248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a:extLst>
              <a:ext uri="{FF2B5EF4-FFF2-40B4-BE49-F238E27FC236}">
                <a16:creationId xmlns:a16="http://schemas.microsoft.com/office/drawing/2014/main" id="{E63EDE75-DB47-DAFA-3186-85BFE3C4AFC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4094" y="191303"/>
            <a:ext cx="1646753" cy="232990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ome">
            <a:extLst>
              <a:ext uri="{FF2B5EF4-FFF2-40B4-BE49-F238E27FC236}">
                <a16:creationId xmlns:a16="http://schemas.microsoft.com/office/drawing/2014/main" id="{6442E4D7-A550-62E6-07D9-332D8A60593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22949" y="2614139"/>
            <a:ext cx="1699114" cy="238214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Doe mee met de SP: Gratis raamposter! - SP - Socialistische ...">
            <a:extLst>
              <a:ext uri="{FF2B5EF4-FFF2-40B4-BE49-F238E27FC236}">
                <a16:creationId xmlns:a16="http://schemas.microsoft.com/office/drawing/2014/main" id="{E50EB9E6-BECD-3770-D0BF-A3F8E6D32E7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3946" y="1406799"/>
            <a:ext cx="22860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Campagne pakket">
            <a:extLst>
              <a:ext uri="{FF2B5EF4-FFF2-40B4-BE49-F238E27FC236}">
                <a16:creationId xmlns:a16="http://schemas.microsoft.com/office/drawing/2014/main" id="{DF417D15-340A-3C32-F0EA-FD4B58AA1FC5}"/>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 r="45155" b="11073"/>
          <a:stretch>
            <a:fillRect/>
          </a:stretch>
        </p:blipFill>
        <p:spPr bwMode="auto">
          <a:xfrm>
            <a:off x="223164" y="3259213"/>
            <a:ext cx="1199785" cy="16929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164" name="Google Shape;164;p24"/>
          <p:cNvSpPr txBox="1">
            <a:spLocks noGrp="1"/>
          </p:cNvSpPr>
          <p:nvPr>
            <p:ph type="title"/>
          </p:nvPr>
        </p:nvSpPr>
        <p:spPr>
          <a:xfrm>
            <a:off x="598487" y="206375"/>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3"/>
              <a:buNone/>
            </a:pPr>
            <a:r>
              <a:rPr lang="nl-NL">
                <a:solidFill>
                  <a:schemeClr val="lt1"/>
                </a:solidFill>
              </a:rPr>
              <a:t>Wat willen partijen nu?</a:t>
            </a:r>
            <a:endParaRPr sz="4400">
              <a:solidFill>
                <a:schemeClr val="lt1"/>
              </a:solidFill>
              <a:latin typeface="Calibri"/>
              <a:ea typeface="Calibri"/>
              <a:cs typeface="Calibri"/>
              <a:sym typeface="Calibri"/>
            </a:endParaRPr>
          </a:p>
        </p:txBody>
      </p:sp>
      <p:sp>
        <p:nvSpPr>
          <p:cNvPr id="165" name="Google Shape;165;p24"/>
          <p:cNvSpPr txBox="1">
            <a:spLocks noGrp="1"/>
          </p:cNvSpPr>
          <p:nvPr>
            <p:ph type="body" idx="1"/>
          </p:nvPr>
        </p:nvSpPr>
        <p:spPr>
          <a:xfrm>
            <a:off x="700762" y="1522500"/>
            <a:ext cx="7991400" cy="339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sz="1400">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endParaRPr sz="1800">
              <a:latin typeface="Raleway"/>
              <a:ea typeface="Raleway"/>
              <a:cs typeface="Raleway"/>
              <a:sym typeface="Raleway"/>
            </a:endParaRPr>
          </a:p>
          <a:p>
            <a:pPr marL="0" lvl="0" indent="0" algn="l" rtl="0">
              <a:lnSpc>
                <a:spcPct val="115000"/>
              </a:lnSpc>
              <a:spcBef>
                <a:spcPts val="0"/>
              </a:spcBef>
              <a:spcAft>
                <a:spcPts val="0"/>
              </a:spcAft>
              <a:buClr>
                <a:schemeClr val="dk1"/>
              </a:buClr>
              <a:buSzPts val="1800"/>
              <a:buFont typeface="Arial"/>
              <a:buNone/>
            </a:pPr>
            <a:endParaRPr sz="1800">
              <a:latin typeface="Raleway"/>
              <a:ea typeface="Raleway"/>
              <a:cs typeface="Raleway"/>
              <a:sym typeface="Raleway"/>
            </a:endParaRPr>
          </a:p>
        </p:txBody>
      </p:sp>
      <p:sp>
        <p:nvSpPr>
          <p:cNvPr id="166" name="Google Shape;166;p24"/>
          <p:cNvSpPr txBox="1">
            <a:spLocks noGrp="1"/>
          </p:cNvSpPr>
          <p:nvPr>
            <p:ph type="body" idx="1"/>
          </p:nvPr>
        </p:nvSpPr>
        <p:spPr>
          <a:xfrm>
            <a:off x="342682" y="1043911"/>
            <a:ext cx="8709300" cy="3724200"/>
          </a:xfrm>
          <a:prstGeom prst="rect">
            <a:avLst/>
          </a:prstGeom>
          <a:noFill/>
          <a:ln>
            <a:noFill/>
          </a:ln>
        </p:spPr>
        <p:txBody>
          <a:bodyPr spcFirstLastPara="1" wrap="square" lIns="91425" tIns="45700" rIns="91425" bIns="45700" anchor="t" anchorCtr="0">
            <a:noAutofit/>
          </a:bodyPr>
          <a:lstStyle/>
          <a:p>
            <a:pPr>
              <a:buSzPts val="1700"/>
            </a:pPr>
            <a:endParaRPr lang="nl-NL" sz="1700">
              <a:latin typeface="Raleway"/>
              <a:ea typeface="Raleway"/>
              <a:cs typeface="Raleway"/>
              <a:sym typeface="Raleway"/>
            </a:endParaRPr>
          </a:p>
          <a:p>
            <a:pPr>
              <a:buSzPts val="1700"/>
            </a:pPr>
            <a:r>
              <a:rPr lang="nl-NL" sz="1700">
                <a:latin typeface="Raleway"/>
                <a:ea typeface="Raleway"/>
                <a:cs typeface="Raleway"/>
                <a:sym typeface="Raleway"/>
              </a:rPr>
              <a:t>D66: </a:t>
            </a:r>
            <a:r>
              <a:rPr lang="nl-NL" sz="1700">
                <a:latin typeface="Raleway"/>
                <a:sym typeface="Raleway"/>
              </a:rPr>
              <a:t>We zorgen dat huurders meer rechten en zekerheid hebben. In elke wijk zorgen we voor meer groen, deelvervoer en plekken waar mensen elkaar kunnen ontmoeten. We investeren in openbaar vervoer en de fiets. </a:t>
            </a:r>
            <a:endParaRPr lang="nl-NL"/>
          </a:p>
          <a:p>
            <a:pPr>
              <a:buSzPts val="1700"/>
            </a:pPr>
            <a:r>
              <a:rPr lang="nl-NL" sz="1700">
                <a:latin typeface="Raleway"/>
              </a:rPr>
              <a:t>CDA: De landen in Europa, wij ook, geven meer geld uit aan defensie. Daarnaast gaan we de militaire opkomstplicht weer invoeren voor een deel van de jongeren. En mensen kunnen zich aanmelden voor maatschappelijke diensttijd. </a:t>
            </a:r>
          </a:p>
          <a:p>
            <a:pPr>
              <a:buSzPts val="1700"/>
            </a:pPr>
            <a:r>
              <a:rPr lang="nl-NL" sz="1700">
                <a:latin typeface="Raleway"/>
              </a:rPr>
              <a:t>JA21: De mogelijkheid tot opleggen van levenslang na drie ernstige geweldsmisdrijven: het ‘</a:t>
            </a:r>
            <a:r>
              <a:rPr lang="nl-NL" sz="1700" err="1">
                <a:latin typeface="Raleway"/>
              </a:rPr>
              <a:t>three</a:t>
            </a:r>
            <a:r>
              <a:rPr lang="nl-NL" sz="1700">
                <a:latin typeface="Raleway"/>
              </a:rPr>
              <a:t> strikes </a:t>
            </a:r>
            <a:r>
              <a:rPr lang="nl-NL" sz="1700" err="1">
                <a:latin typeface="Raleway"/>
              </a:rPr>
              <a:t>and</a:t>
            </a:r>
            <a:r>
              <a:rPr lang="nl-NL" sz="1700">
                <a:latin typeface="Raleway"/>
              </a:rPr>
              <a:t> </a:t>
            </a:r>
            <a:r>
              <a:rPr lang="nl-NL" sz="1700" err="1">
                <a:latin typeface="Raleway"/>
              </a:rPr>
              <a:t>you’re</a:t>
            </a:r>
            <a:r>
              <a:rPr lang="nl-NL" sz="1700">
                <a:latin typeface="Raleway"/>
              </a:rPr>
              <a:t> out’-principe.</a:t>
            </a:r>
            <a:endParaRPr lang="nl-NL">
              <a:latin typeface="Raleway"/>
            </a:endParaRPr>
          </a:p>
          <a:p>
            <a:pPr>
              <a:buSzPts val="1700"/>
            </a:pPr>
            <a:r>
              <a:rPr lang="nl-NL" sz="1700">
                <a:latin typeface="Raleway"/>
              </a:rPr>
              <a:t>PVV: Zet de Nederlanders op 1. Wij voeren onmiddellijk een azc-stop in, gaan </a:t>
            </a:r>
            <a:r>
              <a:rPr lang="nl-NL" sz="1700" err="1">
                <a:latin typeface="Raleway"/>
              </a:rPr>
              <a:t>azc’s</a:t>
            </a:r>
            <a:r>
              <a:rPr lang="nl-NL" sz="1700">
                <a:latin typeface="Raleway"/>
              </a:rPr>
              <a:t> sluiten, asielzoekers aan de grens terugsturen, criminele vreemdelingen uitzetten – en Nederland terugveroveren.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sp>
        <p:nvSpPr>
          <p:cNvPr id="171" name="Google Shape;171;p25"/>
          <p:cNvSpPr txBox="1">
            <a:spLocks noGrp="1"/>
          </p:cNvSpPr>
          <p:nvPr>
            <p:ph type="title"/>
          </p:nvPr>
        </p:nvSpPr>
        <p:spPr>
          <a:xfrm>
            <a:off x="598487" y="206375"/>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3"/>
              <a:buNone/>
            </a:pPr>
            <a:r>
              <a:rPr lang="nl-NL">
                <a:solidFill>
                  <a:schemeClr val="lt1"/>
                </a:solidFill>
              </a:rPr>
              <a:t>Verkiezingen over later</a:t>
            </a:r>
            <a:endParaRPr sz="4400">
              <a:solidFill>
                <a:schemeClr val="lt1"/>
              </a:solidFill>
              <a:latin typeface="Calibri"/>
              <a:ea typeface="Calibri"/>
              <a:cs typeface="Calibri"/>
              <a:sym typeface="Calibri"/>
            </a:endParaRPr>
          </a:p>
        </p:txBody>
      </p:sp>
      <p:sp>
        <p:nvSpPr>
          <p:cNvPr id="172" name="Google Shape;172;p25"/>
          <p:cNvSpPr txBox="1">
            <a:spLocks noGrp="1"/>
          </p:cNvSpPr>
          <p:nvPr>
            <p:ph type="body" idx="1"/>
          </p:nvPr>
        </p:nvSpPr>
        <p:spPr>
          <a:xfrm>
            <a:off x="700762" y="1522500"/>
            <a:ext cx="7991400" cy="339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sz="1400">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endParaRPr sz="1800">
              <a:latin typeface="Raleway"/>
              <a:ea typeface="Raleway"/>
              <a:cs typeface="Raleway"/>
              <a:sym typeface="Raleway"/>
            </a:endParaRPr>
          </a:p>
          <a:p>
            <a:pPr marL="0" lvl="0" indent="0" algn="l" rtl="0">
              <a:lnSpc>
                <a:spcPct val="115000"/>
              </a:lnSpc>
              <a:spcBef>
                <a:spcPts val="0"/>
              </a:spcBef>
              <a:spcAft>
                <a:spcPts val="0"/>
              </a:spcAft>
              <a:buClr>
                <a:schemeClr val="dk1"/>
              </a:buClr>
              <a:buSzPts val="1800"/>
              <a:buFont typeface="Arial"/>
              <a:buNone/>
            </a:pPr>
            <a:endParaRPr sz="1800">
              <a:latin typeface="Raleway"/>
              <a:ea typeface="Raleway"/>
              <a:cs typeface="Raleway"/>
              <a:sym typeface="Raleway"/>
            </a:endParaRPr>
          </a:p>
        </p:txBody>
      </p:sp>
      <p:sp>
        <p:nvSpPr>
          <p:cNvPr id="173" name="Google Shape;173;p25"/>
          <p:cNvSpPr txBox="1">
            <a:spLocks noGrp="1"/>
          </p:cNvSpPr>
          <p:nvPr>
            <p:ph type="body" idx="1"/>
          </p:nvPr>
        </p:nvSpPr>
        <p:spPr>
          <a:xfrm>
            <a:off x="376296" y="1212783"/>
            <a:ext cx="8517000" cy="3724200"/>
          </a:xfrm>
          <a:prstGeom prst="rect">
            <a:avLst/>
          </a:prstGeom>
          <a:noFill/>
          <a:ln>
            <a:noFill/>
          </a:ln>
        </p:spPr>
        <p:txBody>
          <a:bodyPr spcFirstLastPara="1" wrap="square" lIns="91425" tIns="45700" rIns="91425" bIns="45700" anchor="t" anchorCtr="0">
            <a:noAutofit/>
          </a:bodyPr>
          <a:lstStyle/>
          <a:p>
            <a:pPr marL="114300" lvl="0" indent="0" algn="l" rtl="0">
              <a:lnSpc>
                <a:spcPct val="150000"/>
              </a:lnSpc>
              <a:spcBef>
                <a:spcPts val="0"/>
              </a:spcBef>
              <a:spcAft>
                <a:spcPts val="0"/>
              </a:spcAft>
              <a:buClr>
                <a:schemeClr val="dk1"/>
              </a:buClr>
              <a:buSzPts val="1800"/>
              <a:buNone/>
            </a:pPr>
            <a:r>
              <a:rPr lang="nl-NL" sz="1800">
                <a:latin typeface="Raleway"/>
                <a:ea typeface="Raleway"/>
                <a:cs typeface="Raleway"/>
                <a:sym typeface="Raleway"/>
              </a:rPr>
              <a:t> Wat als de verkiezingen niet over </a:t>
            </a:r>
            <a:r>
              <a:rPr lang="nl-NL" sz="1800">
                <a:solidFill>
                  <a:schemeClr val="tx1"/>
                </a:solidFill>
                <a:latin typeface="Raleway"/>
                <a:ea typeface="Raleway"/>
                <a:cs typeface="Raleway"/>
                <a:sym typeface="Raleway"/>
              </a:rPr>
              <a:t>2026-2030</a:t>
            </a:r>
            <a:r>
              <a:rPr lang="nl-NL" sz="1800">
                <a:latin typeface="Raleway"/>
                <a:ea typeface="Raleway"/>
                <a:cs typeface="Raleway"/>
                <a:sym typeface="Raleway"/>
              </a:rPr>
              <a:t> zouden gaan maar over 2050? </a:t>
            </a:r>
            <a:endParaRPr sz="1800">
              <a:latin typeface="Raleway"/>
              <a:ea typeface="Raleway"/>
              <a:cs typeface="Raleway"/>
              <a:sym typeface="Raleway"/>
            </a:endParaRPr>
          </a:p>
          <a:p>
            <a:pPr marL="114300" lvl="0" indent="0" algn="l" rtl="0">
              <a:lnSpc>
                <a:spcPct val="150000"/>
              </a:lnSpc>
              <a:spcBef>
                <a:spcPts val="0"/>
              </a:spcBef>
              <a:spcAft>
                <a:spcPts val="0"/>
              </a:spcAft>
              <a:buClr>
                <a:schemeClr val="dk1"/>
              </a:buClr>
              <a:buSzPts val="1800"/>
              <a:buNone/>
            </a:pPr>
            <a:endParaRPr sz="1800">
              <a:latin typeface="Raleway"/>
              <a:ea typeface="Raleway"/>
              <a:cs typeface="Raleway"/>
              <a:sym typeface="Raleway"/>
            </a:endParaRPr>
          </a:p>
          <a:p>
            <a:pPr marL="114300" lvl="0" indent="0" algn="l" rtl="0">
              <a:lnSpc>
                <a:spcPct val="150000"/>
              </a:lnSpc>
              <a:spcBef>
                <a:spcPts val="0"/>
              </a:spcBef>
              <a:spcAft>
                <a:spcPts val="0"/>
              </a:spcAft>
              <a:buClr>
                <a:schemeClr val="dk1"/>
              </a:buClr>
              <a:buSzPts val="1800"/>
              <a:buNone/>
            </a:pPr>
            <a:endParaRPr sz="1800">
              <a:latin typeface="Raleway"/>
              <a:ea typeface="Raleway"/>
              <a:cs typeface="Raleway"/>
              <a:sym typeface="Raleway"/>
            </a:endParaRPr>
          </a:p>
        </p:txBody>
      </p:sp>
      <p:pic>
        <p:nvPicPr>
          <p:cNvPr id="174" name="Google Shape;174;p2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348800" y="1933725"/>
            <a:ext cx="4572000" cy="2571750"/>
          </a:xfrm>
          <a:prstGeom prst="rect">
            <a:avLst/>
          </a:prstGeom>
          <a:noFill/>
          <a:ln w="9525" cap="flat" cmpd="sng">
            <a:solidFill>
              <a:schemeClr val="lt1"/>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8">
          <a:extLst>
            <a:ext uri="{FF2B5EF4-FFF2-40B4-BE49-F238E27FC236}">
              <a16:creationId xmlns:a16="http://schemas.microsoft.com/office/drawing/2014/main" id="{51D05D12-D8BB-41B8-DBF6-2FBCDA709828}"/>
            </a:ext>
          </a:extLst>
        </p:cNvPr>
        <p:cNvGrpSpPr/>
        <p:nvPr/>
      </p:nvGrpSpPr>
      <p:grpSpPr>
        <a:xfrm>
          <a:off x="0" y="0"/>
          <a:ext cx="0" cy="0"/>
          <a:chOff x="0" y="0"/>
          <a:chExt cx="0" cy="0"/>
        </a:xfrm>
      </p:grpSpPr>
      <p:sp>
        <p:nvSpPr>
          <p:cNvPr id="179" name="Google Shape;179;p26">
            <a:extLst>
              <a:ext uri="{FF2B5EF4-FFF2-40B4-BE49-F238E27FC236}">
                <a16:creationId xmlns:a16="http://schemas.microsoft.com/office/drawing/2014/main" id="{BE0775E0-89E6-1849-E956-EEE8F3955803}"/>
              </a:ext>
            </a:extLst>
          </p:cNvPr>
          <p:cNvSpPr txBox="1">
            <a:spLocks noGrp="1"/>
          </p:cNvSpPr>
          <p:nvPr>
            <p:ph type="title"/>
          </p:nvPr>
        </p:nvSpPr>
        <p:spPr>
          <a:xfrm>
            <a:off x="598487" y="206375"/>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3"/>
              <a:buNone/>
            </a:pPr>
            <a:r>
              <a:rPr lang="nl-NL">
                <a:solidFill>
                  <a:schemeClr val="lt1"/>
                </a:solidFill>
              </a:rPr>
              <a:t>Wat willen partijen straks?</a:t>
            </a:r>
            <a:endParaRPr sz="4400">
              <a:solidFill>
                <a:schemeClr val="lt1"/>
              </a:solidFill>
              <a:latin typeface="Calibri"/>
              <a:ea typeface="Calibri"/>
              <a:cs typeface="Calibri"/>
              <a:sym typeface="Calibri"/>
            </a:endParaRPr>
          </a:p>
        </p:txBody>
      </p:sp>
      <p:sp>
        <p:nvSpPr>
          <p:cNvPr id="180" name="Google Shape;180;p26">
            <a:extLst>
              <a:ext uri="{FF2B5EF4-FFF2-40B4-BE49-F238E27FC236}">
                <a16:creationId xmlns:a16="http://schemas.microsoft.com/office/drawing/2014/main" id="{DE9E1015-8537-749A-5F33-84D6BC906984}"/>
              </a:ext>
            </a:extLst>
          </p:cNvPr>
          <p:cNvSpPr txBox="1">
            <a:spLocks noGrp="1"/>
          </p:cNvSpPr>
          <p:nvPr>
            <p:ph type="body" idx="1"/>
          </p:nvPr>
        </p:nvSpPr>
        <p:spPr>
          <a:xfrm>
            <a:off x="700762" y="1522500"/>
            <a:ext cx="7991400" cy="159531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sz="1400">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endParaRPr sz="1800">
              <a:latin typeface="Raleway"/>
              <a:ea typeface="Raleway"/>
              <a:cs typeface="Raleway"/>
              <a:sym typeface="Raleway"/>
            </a:endParaRPr>
          </a:p>
          <a:p>
            <a:pPr marL="0" lvl="0" indent="0" algn="l" rtl="0">
              <a:lnSpc>
                <a:spcPct val="115000"/>
              </a:lnSpc>
              <a:spcBef>
                <a:spcPts val="0"/>
              </a:spcBef>
              <a:spcAft>
                <a:spcPts val="0"/>
              </a:spcAft>
              <a:buClr>
                <a:schemeClr val="dk1"/>
              </a:buClr>
              <a:buSzPts val="1800"/>
              <a:buFont typeface="Arial"/>
              <a:buNone/>
            </a:pPr>
            <a:endParaRPr sz="1800">
              <a:latin typeface="Raleway"/>
              <a:ea typeface="Raleway"/>
              <a:cs typeface="Raleway"/>
              <a:sym typeface="Raleway"/>
            </a:endParaRPr>
          </a:p>
        </p:txBody>
      </p:sp>
      <p:sp>
        <p:nvSpPr>
          <p:cNvPr id="181" name="Google Shape;181;p26">
            <a:extLst>
              <a:ext uri="{FF2B5EF4-FFF2-40B4-BE49-F238E27FC236}">
                <a16:creationId xmlns:a16="http://schemas.microsoft.com/office/drawing/2014/main" id="{D161348D-8908-1DEA-B8DB-D5F97C28E68B}"/>
              </a:ext>
            </a:extLst>
          </p:cNvPr>
          <p:cNvSpPr txBox="1">
            <a:spLocks noGrp="1"/>
          </p:cNvSpPr>
          <p:nvPr>
            <p:ph type="body" idx="1"/>
          </p:nvPr>
        </p:nvSpPr>
        <p:spPr>
          <a:xfrm>
            <a:off x="917" y="971839"/>
            <a:ext cx="8819558" cy="4052037"/>
          </a:xfrm>
          <a:prstGeom prst="rect">
            <a:avLst/>
          </a:prstGeom>
          <a:noFill/>
          <a:ln>
            <a:noFill/>
          </a:ln>
        </p:spPr>
        <p:txBody>
          <a:bodyPr spcFirstLastPara="1" wrap="square" lIns="91425" tIns="45700" rIns="91425" bIns="45700" anchor="t" anchorCtr="0">
            <a:noAutofit/>
          </a:bodyPr>
          <a:lstStyle/>
          <a:p>
            <a:pPr marL="400050" indent="-285750">
              <a:lnSpc>
                <a:spcPct val="150000"/>
              </a:lnSpc>
              <a:spcBef>
                <a:spcPts val="0"/>
              </a:spcBef>
            </a:pPr>
            <a:r>
              <a:rPr lang="nl-NL" sz="1600" dirty="0">
                <a:latin typeface="Raleway"/>
              </a:rPr>
              <a:t>D66: D66 brengt Nederland terug op koers voor de klimaatdoelen van 2030, 2040 en 2050. In 2030 is er 55% minder uitstoot van broeikasgassen, in lijn met de door minister </a:t>
            </a:r>
            <a:r>
              <a:rPr lang="nl-NL" sz="1600" dirty="0" err="1">
                <a:latin typeface="Raleway"/>
              </a:rPr>
              <a:t>Jetten</a:t>
            </a:r>
            <a:r>
              <a:rPr lang="nl-NL" sz="1600" dirty="0">
                <a:latin typeface="Raleway"/>
              </a:rPr>
              <a:t> ingevoerde Klimaatwet. In 2040 is dat 90% minder, overeenkomstig met de doelstelling van de EU, en in 2050 is Nederland klimaatneutraal. Dit leggen we vast in de Klimaatwet. D66 blijft daarbij streven naar klimaatneutraliteit in 2040.</a:t>
            </a:r>
            <a:endParaRPr lang="nl-NL"/>
          </a:p>
          <a:p>
            <a:pPr>
              <a:lnSpc>
                <a:spcPct val="150000"/>
              </a:lnSpc>
              <a:spcBef>
                <a:spcPts val="0"/>
              </a:spcBef>
            </a:pPr>
            <a:r>
              <a:rPr lang="nl-NL" sz="1600" dirty="0">
                <a:latin typeface="Raleway"/>
              </a:rPr>
              <a:t>CDA: Wij blijven ons in Europa inzetten om de uitstoot van broeikasgassen te verminderen. Nederland blijft achter het Klimaatakkoord van Parijs staan en levert een eerlijk aandeel. Ons doel is om in 2050 klimaatneutraal te zijn.</a:t>
            </a:r>
          </a:p>
          <a:p>
            <a:pPr marL="400050" indent="-285750">
              <a:lnSpc>
                <a:spcPct val="150000"/>
              </a:lnSpc>
              <a:spcBef>
                <a:spcPts val="0"/>
              </a:spcBef>
            </a:pPr>
            <a:endParaRPr lang="nl-NL" sz="1600" dirty="0">
              <a:latin typeface="Raleway"/>
            </a:endParaRPr>
          </a:p>
          <a:p>
            <a:pPr marL="114300" indent="0">
              <a:lnSpc>
                <a:spcPct val="150000"/>
              </a:lnSpc>
              <a:spcBef>
                <a:spcPts val="0"/>
              </a:spcBef>
              <a:buNone/>
            </a:pPr>
            <a:endParaRPr lang="nl-NL" sz="1600" dirty="0"/>
          </a:p>
          <a:p>
            <a:pPr marL="114300" indent="0">
              <a:lnSpc>
                <a:spcPct val="150000"/>
              </a:lnSpc>
              <a:spcBef>
                <a:spcPts val="0"/>
              </a:spcBef>
              <a:buNone/>
            </a:pPr>
            <a:endParaRPr lang="nl-NL" sz="1600" dirty="0"/>
          </a:p>
        </p:txBody>
      </p:sp>
    </p:spTree>
    <p:extLst>
      <p:ext uri="{BB962C8B-B14F-4D97-AF65-F5344CB8AC3E}">
        <p14:creationId xmlns:p14="http://schemas.microsoft.com/office/powerpoint/2010/main" val="1563998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8">
          <a:extLst>
            <a:ext uri="{FF2B5EF4-FFF2-40B4-BE49-F238E27FC236}">
              <a16:creationId xmlns:a16="http://schemas.microsoft.com/office/drawing/2014/main" id="{3DB1DCB4-A63C-3530-43F1-E70D7ECB8A97}"/>
            </a:ext>
          </a:extLst>
        </p:cNvPr>
        <p:cNvGrpSpPr/>
        <p:nvPr/>
      </p:nvGrpSpPr>
      <p:grpSpPr>
        <a:xfrm>
          <a:off x="0" y="0"/>
          <a:ext cx="0" cy="0"/>
          <a:chOff x="0" y="0"/>
          <a:chExt cx="0" cy="0"/>
        </a:xfrm>
      </p:grpSpPr>
      <p:sp>
        <p:nvSpPr>
          <p:cNvPr id="179" name="Google Shape;179;p26">
            <a:extLst>
              <a:ext uri="{FF2B5EF4-FFF2-40B4-BE49-F238E27FC236}">
                <a16:creationId xmlns:a16="http://schemas.microsoft.com/office/drawing/2014/main" id="{7A68C37F-C004-6ABB-B64F-5BC8058EE170}"/>
              </a:ext>
            </a:extLst>
          </p:cNvPr>
          <p:cNvSpPr txBox="1">
            <a:spLocks noGrp="1"/>
          </p:cNvSpPr>
          <p:nvPr>
            <p:ph type="title"/>
          </p:nvPr>
        </p:nvSpPr>
        <p:spPr>
          <a:xfrm>
            <a:off x="598487" y="206375"/>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3"/>
              <a:buNone/>
            </a:pPr>
            <a:r>
              <a:rPr lang="nl-NL">
                <a:solidFill>
                  <a:schemeClr val="lt1"/>
                </a:solidFill>
              </a:rPr>
              <a:t>Wat willen partijen straks?</a:t>
            </a:r>
            <a:endParaRPr sz="4400">
              <a:solidFill>
                <a:schemeClr val="lt1"/>
              </a:solidFill>
              <a:latin typeface="Calibri"/>
              <a:ea typeface="Calibri"/>
              <a:cs typeface="Calibri"/>
              <a:sym typeface="Calibri"/>
            </a:endParaRPr>
          </a:p>
        </p:txBody>
      </p:sp>
      <p:sp>
        <p:nvSpPr>
          <p:cNvPr id="180" name="Google Shape;180;p26">
            <a:extLst>
              <a:ext uri="{FF2B5EF4-FFF2-40B4-BE49-F238E27FC236}">
                <a16:creationId xmlns:a16="http://schemas.microsoft.com/office/drawing/2014/main" id="{5A54C907-C0C8-D3D4-0899-91D5158D9BCF}"/>
              </a:ext>
            </a:extLst>
          </p:cNvPr>
          <p:cNvSpPr txBox="1">
            <a:spLocks noGrp="1"/>
          </p:cNvSpPr>
          <p:nvPr>
            <p:ph type="body" idx="1"/>
          </p:nvPr>
        </p:nvSpPr>
        <p:spPr>
          <a:xfrm>
            <a:off x="700762" y="1522500"/>
            <a:ext cx="7991400" cy="159531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sz="1400">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endParaRPr sz="1800">
              <a:latin typeface="Raleway"/>
              <a:ea typeface="Raleway"/>
              <a:cs typeface="Raleway"/>
              <a:sym typeface="Raleway"/>
            </a:endParaRPr>
          </a:p>
          <a:p>
            <a:pPr marL="0" lvl="0" indent="0" algn="l" rtl="0">
              <a:lnSpc>
                <a:spcPct val="115000"/>
              </a:lnSpc>
              <a:spcBef>
                <a:spcPts val="0"/>
              </a:spcBef>
              <a:spcAft>
                <a:spcPts val="0"/>
              </a:spcAft>
              <a:buClr>
                <a:schemeClr val="dk1"/>
              </a:buClr>
              <a:buSzPts val="1800"/>
              <a:buFont typeface="Arial"/>
              <a:buNone/>
            </a:pPr>
            <a:endParaRPr sz="1800">
              <a:latin typeface="Raleway"/>
              <a:ea typeface="Raleway"/>
              <a:cs typeface="Raleway"/>
              <a:sym typeface="Raleway"/>
            </a:endParaRPr>
          </a:p>
        </p:txBody>
      </p:sp>
      <p:sp>
        <p:nvSpPr>
          <p:cNvPr id="181" name="Google Shape;181;p26">
            <a:extLst>
              <a:ext uri="{FF2B5EF4-FFF2-40B4-BE49-F238E27FC236}">
                <a16:creationId xmlns:a16="http://schemas.microsoft.com/office/drawing/2014/main" id="{4441B02A-F93B-E543-0C96-A8C50872460E}"/>
              </a:ext>
            </a:extLst>
          </p:cNvPr>
          <p:cNvSpPr txBox="1">
            <a:spLocks noGrp="1"/>
          </p:cNvSpPr>
          <p:nvPr>
            <p:ph type="body" idx="1"/>
          </p:nvPr>
        </p:nvSpPr>
        <p:spPr>
          <a:xfrm>
            <a:off x="917" y="971839"/>
            <a:ext cx="8819558" cy="4052037"/>
          </a:xfrm>
          <a:prstGeom prst="rect">
            <a:avLst/>
          </a:prstGeom>
          <a:noFill/>
          <a:ln>
            <a:noFill/>
          </a:ln>
        </p:spPr>
        <p:txBody>
          <a:bodyPr spcFirstLastPara="1" wrap="square" lIns="91425" tIns="45700" rIns="91425" bIns="45700" anchor="t" anchorCtr="0">
            <a:noAutofit/>
          </a:bodyPr>
          <a:lstStyle/>
          <a:p>
            <a:pPr marL="400050" indent="-285750">
              <a:lnSpc>
                <a:spcPct val="150000"/>
              </a:lnSpc>
              <a:spcBef>
                <a:spcPts val="0"/>
              </a:spcBef>
            </a:pPr>
            <a:r>
              <a:rPr lang="nl-NL" sz="1600" dirty="0">
                <a:latin typeface="Raleway"/>
              </a:rPr>
              <a:t>VVD: Alleen als we flink investeren in bedrijven in Nederland en onnodige regels verminderen, kunnen ook toekomstige generaties opgroeien in een welvarend land.</a:t>
            </a:r>
          </a:p>
          <a:p>
            <a:pPr marL="400050" indent="-285750">
              <a:lnSpc>
                <a:spcPct val="150000"/>
              </a:lnSpc>
              <a:spcBef>
                <a:spcPts val="0"/>
              </a:spcBef>
            </a:pPr>
            <a:r>
              <a:rPr lang="nl-NL" sz="1600" dirty="0">
                <a:latin typeface="Raleway"/>
              </a:rPr>
              <a:t>ChristenUnie: De Nederlandse Klimaatwet legt klimaatdoelen vast voor 2030 en 2050. Deze klimaatdoelen helpen richting geven aan beleid, investeringen en uitvoering. Als ChristenUnie willen we dat klimaatdoelen niet alleen op papier staan, maar haalbaar en betaalbaar worden gemaakt voor burgers en bedrijven. </a:t>
            </a:r>
          </a:p>
          <a:p>
            <a:pPr marL="400050" indent="-285750">
              <a:lnSpc>
                <a:spcPct val="150000"/>
              </a:lnSpc>
              <a:spcBef>
                <a:spcPts val="0"/>
              </a:spcBef>
            </a:pPr>
            <a:r>
              <a:rPr lang="nl-NL" sz="1600" dirty="0">
                <a:latin typeface="Raleway"/>
              </a:rPr>
              <a:t>GL-PvdA: Nederlandse bedrijven en producten die in Nederland worden verkocht zijn volledig circulair in 2050. De overheid helpt circulaire koplopers, onder andere door achterblijvers te beprijzen. We verplichten fabrikanten en importeurs om een oplopend percentage gerecyclede grondstoffen te gebruiken in nieuwe producten. .</a:t>
            </a:r>
          </a:p>
          <a:p>
            <a:pPr marL="400050" indent="-285750">
              <a:lnSpc>
                <a:spcPct val="150000"/>
              </a:lnSpc>
              <a:spcBef>
                <a:spcPts val="0"/>
              </a:spcBef>
            </a:pPr>
            <a:endParaRPr lang="nl-NL" sz="1600" dirty="0">
              <a:latin typeface="Raleway"/>
            </a:endParaRPr>
          </a:p>
          <a:p>
            <a:pPr marL="114300" indent="0">
              <a:lnSpc>
                <a:spcPct val="150000"/>
              </a:lnSpc>
              <a:spcBef>
                <a:spcPts val="0"/>
              </a:spcBef>
              <a:buNone/>
            </a:pPr>
            <a:endParaRPr lang="nl-NL" sz="1600" dirty="0"/>
          </a:p>
          <a:p>
            <a:pPr marL="114300" indent="0">
              <a:lnSpc>
                <a:spcPct val="150000"/>
              </a:lnSpc>
              <a:spcBef>
                <a:spcPts val="0"/>
              </a:spcBef>
              <a:buNone/>
            </a:pPr>
            <a:endParaRPr lang="nl-NL" sz="1600" dirty="0"/>
          </a:p>
        </p:txBody>
      </p:sp>
    </p:spTree>
    <p:extLst>
      <p:ext uri="{BB962C8B-B14F-4D97-AF65-F5344CB8AC3E}">
        <p14:creationId xmlns:p14="http://schemas.microsoft.com/office/powerpoint/2010/main" val="1555307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5"/>
        <p:cNvGrpSpPr/>
        <p:nvPr/>
      </p:nvGrpSpPr>
      <p:grpSpPr>
        <a:xfrm>
          <a:off x="0" y="0"/>
          <a:ext cx="0" cy="0"/>
          <a:chOff x="0" y="0"/>
          <a:chExt cx="0" cy="0"/>
        </a:xfrm>
      </p:grpSpPr>
      <p:sp>
        <p:nvSpPr>
          <p:cNvPr id="186" name="Google Shape;186;p27"/>
          <p:cNvSpPr txBox="1">
            <a:spLocks noGrp="1"/>
          </p:cNvSpPr>
          <p:nvPr>
            <p:ph type="title"/>
          </p:nvPr>
        </p:nvSpPr>
        <p:spPr>
          <a:xfrm>
            <a:off x="598487" y="206375"/>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3"/>
              <a:buNone/>
            </a:pPr>
            <a:r>
              <a:rPr lang="nl-NL">
                <a:solidFill>
                  <a:schemeClr val="lt1"/>
                </a:solidFill>
              </a:rPr>
              <a:t>Een goede samenleving in 2050</a:t>
            </a:r>
            <a:endParaRPr sz="4400">
              <a:solidFill>
                <a:schemeClr val="lt1"/>
              </a:solidFill>
              <a:latin typeface="Calibri"/>
              <a:ea typeface="Calibri"/>
              <a:cs typeface="Calibri"/>
              <a:sym typeface="Calibri"/>
            </a:endParaRPr>
          </a:p>
        </p:txBody>
      </p:sp>
      <p:sp>
        <p:nvSpPr>
          <p:cNvPr id="187" name="Google Shape;187;p27"/>
          <p:cNvSpPr txBox="1">
            <a:spLocks noGrp="1"/>
          </p:cNvSpPr>
          <p:nvPr>
            <p:ph type="body" idx="1"/>
          </p:nvPr>
        </p:nvSpPr>
        <p:spPr>
          <a:xfrm>
            <a:off x="700762" y="1522500"/>
            <a:ext cx="7991400" cy="339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sz="1400">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endParaRPr sz="1800">
              <a:latin typeface="Raleway"/>
              <a:ea typeface="Raleway"/>
              <a:cs typeface="Raleway"/>
              <a:sym typeface="Raleway"/>
            </a:endParaRPr>
          </a:p>
          <a:p>
            <a:pPr marL="0" lvl="0" indent="0" algn="l" rtl="0">
              <a:lnSpc>
                <a:spcPct val="115000"/>
              </a:lnSpc>
              <a:spcBef>
                <a:spcPts val="0"/>
              </a:spcBef>
              <a:spcAft>
                <a:spcPts val="0"/>
              </a:spcAft>
              <a:buClr>
                <a:schemeClr val="dk1"/>
              </a:buClr>
              <a:buSzPts val="1800"/>
              <a:buFont typeface="Arial"/>
              <a:buNone/>
            </a:pPr>
            <a:endParaRPr sz="1800">
              <a:latin typeface="Raleway"/>
              <a:ea typeface="Raleway"/>
              <a:cs typeface="Raleway"/>
              <a:sym typeface="Raleway"/>
            </a:endParaRPr>
          </a:p>
        </p:txBody>
      </p:sp>
      <p:sp>
        <p:nvSpPr>
          <p:cNvPr id="188" name="Google Shape;188;p27"/>
          <p:cNvSpPr txBox="1">
            <a:spLocks noGrp="1"/>
          </p:cNvSpPr>
          <p:nvPr>
            <p:ph type="body" idx="1"/>
          </p:nvPr>
        </p:nvSpPr>
        <p:spPr>
          <a:xfrm>
            <a:off x="437946" y="1192508"/>
            <a:ext cx="8517000" cy="3724200"/>
          </a:xfrm>
          <a:prstGeom prst="rect">
            <a:avLst/>
          </a:prstGeom>
          <a:noFill/>
          <a:ln>
            <a:noFill/>
          </a:ln>
        </p:spPr>
        <p:txBody>
          <a:bodyPr spcFirstLastPara="1" wrap="square" lIns="91425" tIns="45700" rIns="91425" bIns="45700" anchor="t" anchorCtr="0">
            <a:noAutofit/>
          </a:bodyPr>
          <a:lstStyle/>
          <a:p>
            <a:pPr marL="114300" lvl="0" indent="0" algn="l" rtl="0">
              <a:lnSpc>
                <a:spcPct val="150000"/>
              </a:lnSpc>
              <a:spcBef>
                <a:spcPts val="0"/>
              </a:spcBef>
              <a:spcAft>
                <a:spcPts val="0"/>
              </a:spcAft>
              <a:buClr>
                <a:schemeClr val="dk1"/>
              </a:buClr>
              <a:buSzPts val="1800"/>
              <a:buNone/>
            </a:pPr>
            <a:r>
              <a:rPr lang="nl-NL" sz="1800">
                <a:latin typeface="Raleway"/>
                <a:ea typeface="Raleway"/>
                <a:cs typeface="Raleway"/>
                <a:sym typeface="Raleway"/>
              </a:rPr>
              <a:t>Wat is wenselijk? Wat is haalbaar? Wat is nodig? Zouden er ongewenste gevolgen kunnen zijn? Hebben we nieuwe sociale uitvindingen nodig? </a:t>
            </a:r>
            <a:endParaRPr sz="1800">
              <a:latin typeface="Raleway"/>
              <a:ea typeface="Raleway"/>
              <a:cs typeface="Raleway"/>
              <a:sym typeface="Raleway"/>
            </a:endParaRPr>
          </a:p>
        </p:txBody>
      </p:sp>
      <p:pic>
        <p:nvPicPr>
          <p:cNvPr id="189" name="Google Shape;189;p2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217775" y="3080519"/>
            <a:ext cx="2926226" cy="2062975"/>
          </a:xfrm>
          <a:prstGeom prst="rect">
            <a:avLst/>
          </a:prstGeom>
          <a:noFill/>
          <a:ln w="9525" cap="flat" cmpd="sng">
            <a:solidFill>
              <a:schemeClr val="lt1"/>
            </a:solidFill>
            <a:prstDash val="solid"/>
            <a:round/>
            <a:headEnd type="none" w="sm" len="sm"/>
            <a:tailEnd type="none" w="sm" len="sm"/>
          </a:ln>
        </p:spPr>
      </p:pic>
      <p:pic>
        <p:nvPicPr>
          <p:cNvPr id="190" name="Google Shape;190;p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0" y="3339055"/>
            <a:ext cx="4713325" cy="1860520"/>
          </a:xfrm>
          <a:prstGeom prst="rect">
            <a:avLst/>
          </a:prstGeom>
          <a:noFill/>
          <a:ln w="9525" cap="flat" cmpd="sng">
            <a:solidFill>
              <a:schemeClr val="lt1"/>
            </a:solidFill>
            <a:prstDash val="solid"/>
            <a:round/>
            <a:headEnd type="none" w="sm" len="sm"/>
            <a:tailEnd type="none" w="sm" len="sm"/>
          </a:ln>
        </p:spPr>
      </p:pic>
      <p:pic>
        <p:nvPicPr>
          <p:cNvPr id="191" name="Google Shape;191;p2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205575" y="2008525"/>
            <a:ext cx="3623675" cy="1972100"/>
          </a:xfrm>
          <a:prstGeom prst="rect">
            <a:avLst/>
          </a:prstGeom>
          <a:noFill/>
          <a:ln w="9525" cap="flat" cmpd="sng">
            <a:solidFill>
              <a:schemeClr val="lt1"/>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sp>
        <p:nvSpPr>
          <p:cNvPr id="196" name="Google Shape;196;p28"/>
          <p:cNvSpPr txBox="1">
            <a:spLocks noGrp="1"/>
          </p:cNvSpPr>
          <p:nvPr>
            <p:ph type="title"/>
          </p:nvPr>
        </p:nvSpPr>
        <p:spPr>
          <a:xfrm>
            <a:off x="598474" y="206375"/>
            <a:ext cx="83565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2"/>
              <a:buNone/>
            </a:pPr>
            <a:r>
              <a:rPr lang="nl-NL">
                <a:solidFill>
                  <a:schemeClr val="lt1"/>
                </a:solidFill>
              </a:rPr>
              <a:t>Jouw ideale samenleving in 2050</a:t>
            </a:r>
            <a:endParaRPr sz="4400">
              <a:solidFill>
                <a:schemeClr val="lt1"/>
              </a:solidFill>
              <a:latin typeface="Calibri"/>
              <a:ea typeface="Calibri"/>
              <a:cs typeface="Calibri"/>
              <a:sym typeface="Calibri"/>
            </a:endParaRPr>
          </a:p>
        </p:txBody>
      </p:sp>
      <p:sp>
        <p:nvSpPr>
          <p:cNvPr id="197" name="Google Shape;197;p28"/>
          <p:cNvSpPr txBox="1">
            <a:spLocks noGrp="1"/>
          </p:cNvSpPr>
          <p:nvPr>
            <p:ph type="body" idx="1"/>
          </p:nvPr>
        </p:nvSpPr>
        <p:spPr>
          <a:xfrm>
            <a:off x="700762" y="1522500"/>
            <a:ext cx="7991400" cy="159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sz="1400">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endParaRPr sz="1800">
              <a:latin typeface="Raleway"/>
              <a:ea typeface="Raleway"/>
              <a:cs typeface="Raleway"/>
              <a:sym typeface="Raleway"/>
            </a:endParaRPr>
          </a:p>
          <a:p>
            <a:pPr marL="0" lvl="0" indent="0" algn="l" rtl="0">
              <a:lnSpc>
                <a:spcPct val="115000"/>
              </a:lnSpc>
              <a:spcBef>
                <a:spcPts val="0"/>
              </a:spcBef>
              <a:spcAft>
                <a:spcPts val="0"/>
              </a:spcAft>
              <a:buClr>
                <a:schemeClr val="dk1"/>
              </a:buClr>
              <a:buSzPts val="1800"/>
              <a:buFont typeface="Arial"/>
              <a:buNone/>
            </a:pPr>
            <a:endParaRPr sz="1800">
              <a:latin typeface="Raleway"/>
              <a:ea typeface="Raleway"/>
              <a:cs typeface="Raleway"/>
              <a:sym typeface="Raleway"/>
            </a:endParaRPr>
          </a:p>
        </p:txBody>
      </p:sp>
      <p:sp>
        <p:nvSpPr>
          <p:cNvPr id="198" name="Google Shape;198;p28"/>
          <p:cNvSpPr/>
          <p:nvPr/>
        </p:nvSpPr>
        <p:spPr>
          <a:xfrm>
            <a:off x="3784050" y="2270425"/>
            <a:ext cx="1345500" cy="1345500"/>
          </a:xfrm>
          <a:prstGeom prst="ellipse">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 name="Google Shape;199;p28"/>
          <p:cNvSpPr txBox="1"/>
          <p:nvPr/>
        </p:nvSpPr>
        <p:spPr>
          <a:xfrm>
            <a:off x="3784050" y="2596825"/>
            <a:ext cx="1291200" cy="692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300"/>
              <a:buFont typeface="Arial"/>
              <a:buNone/>
            </a:pPr>
            <a:r>
              <a:rPr lang="nl-NL" sz="3300" b="0" i="0" u="none" strike="noStrike" cap="none">
                <a:solidFill>
                  <a:srgbClr val="000000"/>
                </a:solidFill>
                <a:highlight>
                  <a:srgbClr val="CFE2F3"/>
                </a:highlight>
                <a:latin typeface="Calibri"/>
                <a:ea typeface="Calibri"/>
                <a:cs typeface="Calibri"/>
                <a:sym typeface="Calibri"/>
              </a:rPr>
              <a:t>2050</a:t>
            </a:r>
            <a:endParaRPr sz="3300" b="0" i="0" u="none" strike="noStrike" cap="none">
              <a:solidFill>
                <a:srgbClr val="000000"/>
              </a:solidFill>
              <a:highlight>
                <a:srgbClr val="CFE2F3"/>
              </a:highlight>
              <a:latin typeface="Calibri"/>
              <a:ea typeface="Calibri"/>
              <a:cs typeface="Calibri"/>
              <a:sym typeface="Calibri"/>
            </a:endParaRPr>
          </a:p>
        </p:txBody>
      </p:sp>
      <p:cxnSp>
        <p:nvCxnSpPr>
          <p:cNvPr id="200" name="Google Shape;200;p28"/>
          <p:cNvCxnSpPr>
            <a:endCxn id="198" idx="2"/>
          </p:cNvCxnSpPr>
          <p:nvPr/>
        </p:nvCxnSpPr>
        <p:spPr>
          <a:xfrm>
            <a:off x="2816850" y="2690875"/>
            <a:ext cx="967200" cy="252300"/>
          </a:xfrm>
          <a:prstGeom prst="straightConnector1">
            <a:avLst/>
          </a:prstGeom>
          <a:noFill/>
          <a:ln w="9525" cap="flat" cmpd="sng">
            <a:solidFill>
              <a:schemeClr val="dk2"/>
            </a:solidFill>
            <a:prstDash val="solid"/>
            <a:round/>
            <a:headEnd type="none" w="sm" len="sm"/>
            <a:tailEnd type="none" w="sm" len="sm"/>
          </a:ln>
        </p:spPr>
      </p:cxnSp>
      <p:cxnSp>
        <p:nvCxnSpPr>
          <p:cNvPr id="201" name="Google Shape;201;p28"/>
          <p:cNvCxnSpPr/>
          <p:nvPr/>
        </p:nvCxnSpPr>
        <p:spPr>
          <a:xfrm rot="10800000">
            <a:off x="5129550" y="2952175"/>
            <a:ext cx="1291200" cy="245400"/>
          </a:xfrm>
          <a:prstGeom prst="straightConnector1">
            <a:avLst/>
          </a:prstGeom>
          <a:noFill/>
          <a:ln w="9525" cap="flat" cmpd="sng">
            <a:solidFill>
              <a:schemeClr val="dk2"/>
            </a:solidFill>
            <a:prstDash val="solid"/>
            <a:round/>
            <a:headEnd type="none" w="sm" len="sm"/>
            <a:tailEnd type="none" w="sm" len="sm"/>
          </a:ln>
        </p:spPr>
      </p:cxnSp>
      <p:cxnSp>
        <p:nvCxnSpPr>
          <p:cNvPr id="202" name="Google Shape;202;p28"/>
          <p:cNvCxnSpPr/>
          <p:nvPr/>
        </p:nvCxnSpPr>
        <p:spPr>
          <a:xfrm rot="10800000" flipH="1">
            <a:off x="3545800" y="3575500"/>
            <a:ext cx="728700" cy="811200"/>
          </a:xfrm>
          <a:prstGeom prst="straightConnector1">
            <a:avLst/>
          </a:prstGeom>
          <a:noFill/>
          <a:ln w="9525" cap="flat" cmpd="sng">
            <a:solidFill>
              <a:schemeClr val="dk2"/>
            </a:solidFill>
            <a:prstDash val="solid"/>
            <a:round/>
            <a:headEnd type="none" w="sm" len="sm"/>
            <a:tailEnd type="none" w="sm" len="sm"/>
          </a:ln>
        </p:spPr>
      </p:cxnSp>
      <p:cxnSp>
        <p:nvCxnSpPr>
          <p:cNvPr id="203" name="Google Shape;203;p28"/>
          <p:cNvCxnSpPr/>
          <p:nvPr/>
        </p:nvCxnSpPr>
        <p:spPr>
          <a:xfrm>
            <a:off x="5011900" y="3363625"/>
            <a:ext cx="720300" cy="532500"/>
          </a:xfrm>
          <a:prstGeom prst="straightConnector1">
            <a:avLst/>
          </a:prstGeom>
          <a:noFill/>
          <a:ln w="9525" cap="flat" cmpd="sng">
            <a:solidFill>
              <a:schemeClr val="dk2"/>
            </a:solidFill>
            <a:prstDash val="solid"/>
            <a:round/>
            <a:headEnd type="none" w="sm" len="sm"/>
            <a:tailEnd type="none" w="sm" len="sm"/>
          </a:ln>
        </p:spPr>
      </p:cxnSp>
      <p:cxnSp>
        <p:nvCxnSpPr>
          <p:cNvPr id="204" name="Google Shape;204;p28"/>
          <p:cNvCxnSpPr/>
          <p:nvPr/>
        </p:nvCxnSpPr>
        <p:spPr>
          <a:xfrm rot="10800000" flipH="1">
            <a:off x="5007700" y="1709050"/>
            <a:ext cx="728700" cy="811200"/>
          </a:xfrm>
          <a:prstGeom prst="straightConnector1">
            <a:avLst/>
          </a:prstGeom>
          <a:noFill/>
          <a:ln w="9525" cap="flat" cmpd="sng">
            <a:solidFill>
              <a:schemeClr val="dk2"/>
            </a:solidFill>
            <a:prstDash val="solid"/>
            <a:round/>
            <a:headEnd type="none" w="sm" len="sm"/>
            <a:tailEnd type="none" w="sm" len="sm"/>
          </a:ln>
        </p:spPr>
      </p:cxnSp>
      <p:cxnSp>
        <p:nvCxnSpPr>
          <p:cNvPr id="205" name="Google Shape;205;p28"/>
          <p:cNvCxnSpPr/>
          <p:nvPr/>
        </p:nvCxnSpPr>
        <p:spPr>
          <a:xfrm rot="10800000">
            <a:off x="3591400" y="1571650"/>
            <a:ext cx="683100" cy="486900"/>
          </a:xfrm>
          <a:prstGeom prst="straightConnector1">
            <a:avLst/>
          </a:prstGeom>
          <a:noFill/>
          <a:ln w="9525" cap="flat" cmpd="sng">
            <a:solidFill>
              <a:schemeClr val="dk2"/>
            </a:solidFill>
            <a:prstDash val="solid"/>
            <a:round/>
            <a:headEnd type="none" w="sm" len="sm"/>
            <a:tailEnd type="none" w="sm" len="sm"/>
          </a:ln>
        </p:spPr>
      </p:cxnSp>
      <p:cxnSp>
        <p:nvCxnSpPr>
          <p:cNvPr id="206" name="Google Shape;206;p28"/>
          <p:cNvCxnSpPr/>
          <p:nvPr/>
        </p:nvCxnSpPr>
        <p:spPr>
          <a:xfrm rot="10800000" flipH="1">
            <a:off x="1723850" y="3276100"/>
            <a:ext cx="2139000" cy="662100"/>
          </a:xfrm>
          <a:prstGeom prst="straightConnector1">
            <a:avLst/>
          </a:prstGeom>
          <a:noFill/>
          <a:ln w="9525" cap="flat" cmpd="sng">
            <a:solidFill>
              <a:schemeClr val="dk2"/>
            </a:solidFill>
            <a:prstDash val="solid"/>
            <a:round/>
            <a:headEnd type="none" w="sm" len="sm"/>
            <a:tailEnd type="none" w="sm" len="sm"/>
          </a:ln>
        </p:spPr>
      </p:cxnSp>
      <p:cxnSp>
        <p:nvCxnSpPr>
          <p:cNvPr id="207" name="Google Shape;207;p28"/>
          <p:cNvCxnSpPr/>
          <p:nvPr/>
        </p:nvCxnSpPr>
        <p:spPr>
          <a:xfrm rot="10800000" flipH="1">
            <a:off x="5129550" y="2214325"/>
            <a:ext cx="2158200" cy="571800"/>
          </a:xfrm>
          <a:prstGeom prst="straightConnector1">
            <a:avLst/>
          </a:prstGeom>
          <a:noFill/>
          <a:ln w="9525" cap="flat" cmpd="sng">
            <a:solidFill>
              <a:schemeClr val="dk2"/>
            </a:solidFill>
            <a:prstDash val="solid"/>
            <a:round/>
            <a:headEnd type="none" w="sm" len="sm"/>
            <a:tailEnd type="none" w="sm" len="sm"/>
          </a:ln>
        </p:spPr>
      </p:cxnSp>
      <p:sp>
        <p:nvSpPr>
          <p:cNvPr id="208" name="Google Shape;208;p28"/>
          <p:cNvSpPr/>
          <p:nvPr/>
        </p:nvSpPr>
        <p:spPr>
          <a:xfrm>
            <a:off x="3521688" y="1909082"/>
            <a:ext cx="1815900" cy="1815900"/>
          </a:xfrm>
          <a:prstGeom prst="ellipse">
            <a:avLst/>
          </a:prstGeom>
          <a:solidFill>
            <a:srgbClr val="0C58D3"/>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 name="Google Shape;209;p28"/>
          <p:cNvGrpSpPr/>
          <p:nvPr/>
        </p:nvGrpSpPr>
        <p:grpSpPr>
          <a:xfrm>
            <a:off x="2715440" y="669329"/>
            <a:ext cx="1068600" cy="1068600"/>
            <a:chOff x="2859873" y="853971"/>
            <a:chExt cx="1068600" cy="1068600"/>
          </a:xfrm>
        </p:grpSpPr>
        <p:sp>
          <p:nvSpPr>
            <p:cNvPr id="210" name="Google Shape;210;p28"/>
            <p:cNvSpPr/>
            <p:nvPr/>
          </p:nvSpPr>
          <p:spPr>
            <a:xfrm>
              <a:off x="2859873" y="853971"/>
              <a:ext cx="1068600" cy="1068600"/>
            </a:xfrm>
            <a:prstGeom prst="ellipse">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8"/>
            <p:cNvSpPr txBox="1"/>
            <p:nvPr/>
          </p:nvSpPr>
          <p:spPr>
            <a:xfrm>
              <a:off x="3012800" y="1022197"/>
              <a:ext cx="762600" cy="732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sz="800">
                <a:solidFill>
                  <a:srgbClr val="FFFFFF"/>
                </a:solidFill>
                <a:latin typeface="Roboto"/>
                <a:ea typeface="Roboto"/>
                <a:cs typeface="Roboto"/>
                <a:sym typeface="Roboto"/>
              </a:endParaRPr>
            </a:p>
          </p:txBody>
        </p:sp>
      </p:grpSp>
      <p:sp>
        <p:nvSpPr>
          <p:cNvPr id="212" name="Google Shape;212;p28"/>
          <p:cNvSpPr/>
          <p:nvPr/>
        </p:nvSpPr>
        <p:spPr>
          <a:xfrm>
            <a:off x="3398645" y="3896123"/>
            <a:ext cx="1068600" cy="1068600"/>
          </a:xfrm>
          <a:prstGeom prst="ellipse">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8"/>
          <p:cNvSpPr/>
          <p:nvPr/>
        </p:nvSpPr>
        <p:spPr>
          <a:xfrm>
            <a:off x="1818170" y="2037450"/>
            <a:ext cx="1068600" cy="1068600"/>
          </a:xfrm>
          <a:prstGeom prst="ellipse">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8"/>
          <p:cNvSpPr/>
          <p:nvPr/>
        </p:nvSpPr>
        <p:spPr>
          <a:xfrm>
            <a:off x="5225799" y="1187650"/>
            <a:ext cx="1439700" cy="639900"/>
          </a:xfrm>
          <a:prstGeom prst="ellipse">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8"/>
          <p:cNvSpPr/>
          <p:nvPr/>
        </p:nvSpPr>
        <p:spPr>
          <a:xfrm>
            <a:off x="6926800" y="1827550"/>
            <a:ext cx="1068600" cy="692700"/>
          </a:xfrm>
          <a:prstGeom prst="ellipse">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8"/>
          <p:cNvSpPr/>
          <p:nvPr/>
        </p:nvSpPr>
        <p:spPr>
          <a:xfrm>
            <a:off x="6219150" y="2963000"/>
            <a:ext cx="1068600" cy="692700"/>
          </a:xfrm>
          <a:prstGeom prst="ellipse">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8"/>
          <p:cNvSpPr/>
          <p:nvPr/>
        </p:nvSpPr>
        <p:spPr>
          <a:xfrm>
            <a:off x="598478" y="3724975"/>
            <a:ext cx="1732800" cy="811200"/>
          </a:xfrm>
          <a:prstGeom prst="ellipse">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8"/>
          <p:cNvSpPr/>
          <p:nvPr/>
        </p:nvSpPr>
        <p:spPr>
          <a:xfrm>
            <a:off x="5079253" y="3896125"/>
            <a:ext cx="1732800" cy="811200"/>
          </a:xfrm>
          <a:prstGeom prst="ellipse">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2"/>
        <p:cNvGrpSpPr/>
        <p:nvPr/>
      </p:nvGrpSpPr>
      <p:grpSpPr>
        <a:xfrm>
          <a:off x="0" y="0"/>
          <a:ext cx="0" cy="0"/>
          <a:chOff x="0" y="0"/>
          <a:chExt cx="0" cy="0"/>
        </a:xfrm>
      </p:grpSpPr>
      <p:sp>
        <p:nvSpPr>
          <p:cNvPr id="223" name="Google Shape;223;p29"/>
          <p:cNvSpPr txBox="1">
            <a:spLocks noGrp="1"/>
          </p:cNvSpPr>
          <p:nvPr>
            <p:ph type="title"/>
          </p:nvPr>
        </p:nvSpPr>
        <p:spPr>
          <a:xfrm>
            <a:off x="920812" y="290450"/>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2"/>
              <a:buNone/>
            </a:pPr>
            <a:r>
              <a:rPr lang="nl-NL">
                <a:solidFill>
                  <a:schemeClr val="lt1"/>
                </a:solidFill>
              </a:rPr>
              <a:t>Dilemma’s</a:t>
            </a:r>
            <a:endParaRPr sz="4400">
              <a:solidFill>
                <a:schemeClr val="lt1"/>
              </a:solidFill>
              <a:latin typeface="Calibri"/>
              <a:ea typeface="Calibri"/>
              <a:cs typeface="Calibri"/>
              <a:sym typeface="Calibri"/>
            </a:endParaRPr>
          </a:p>
        </p:txBody>
      </p:sp>
      <p:sp>
        <p:nvSpPr>
          <p:cNvPr id="224" name="Google Shape;224;p29"/>
          <p:cNvSpPr txBox="1">
            <a:spLocks noGrp="1"/>
          </p:cNvSpPr>
          <p:nvPr>
            <p:ph type="body" idx="1"/>
          </p:nvPr>
        </p:nvSpPr>
        <p:spPr>
          <a:xfrm>
            <a:off x="376300" y="1092460"/>
            <a:ext cx="8689800" cy="3752415"/>
          </a:xfrm>
          <a:prstGeom prst="rect">
            <a:avLst/>
          </a:prstGeom>
          <a:noFill/>
          <a:ln>
            <a:noFill/>
          </a:ln>
        </p:spPr>
        <p:txBody>
          <a:bodyPr spcFirstLastPara="1" wrap="square" lIns="91425" tIns="45700" rIns="91425" bIns="45700" anchor="t" anchorCtr="0">
            <a:noAutofit/>
          </a:bodyPr>
          <a:lstStyle/>
          <a:p>
            <a:pPr marL="114300" indent="0">
              <a:lnSpc>
                <a:spcPct val="150000"/>
              </a:lnSpc>
              <a:spcBef>
                <a:spcPts val="0"/>
              </a:spcBef>
              <a:buNone/>
            </a:pPr>
            <a:r>
              <a:rPr lang="nl-NL" sz="1800">
                <a:latin typeface="Raleway"/>
                <a:ea typeface="Raleway"/>
                <a:cs typeface="Raleway"/>
              </a:rPr>
              <a:t>Willen we: </a:t>
            </a:r>
          </a:p>
          <a:p>
            <a:pPr marL="457200" lvl="0" indent="-342900" algn="l">
              <a:lnSpc>
                <a:spcPct val="150000"/>
              </a:lnSpc>
              <a:spcBef>
                <a:spcPts val="0"/>
              </a:spcBef>
              <a:spcAft>
                <a:spcPts val="0"/>
              </a:spcAft>
              <a:buSzPts val="1800"/>
              <a:buAutoNum type="arabicParenR"/>
            </a:pPr>
            <a:r>
              <a:rPr lang="nl-NL" sz="1800">
                <a:latin typeface="Raleway"/>
                <a:ea typeface="Raleway"/>
                <a:cs typeface="Raleway"/>
                <a:sym typeface="Raleway"/>
              </a:rPr>
              <a:t>Meer betalen voor eten en drinken dat uit Nederland komt om zo duurzamer te zijn (geen </a:t>
            </a:r>
            <a:r>
              <a:rPr lang="nl-NL" sz="1800">
                <a:latin typeface="Raleway"/>
                <a:sym typeface="Raleway"/>
              </a:rPr>
              <a:t>kiwi’s uit Nieuw-Zeeland bijvoorbeeld)?</a:t>
            </a:r>
            <a:endParaRPr sz="1800">
              <a:latin typeface="Raleway"/>
            </a:endParaRPr>
          </a:p>
          <a:p>
            <a:pPr marL="457200" lvl="0" indent="-342900" algn="l" rtl="0">
              <a:lnSpc>
                <a:spcPct val="150000"/>
              </a:lnSpc>
              <a:spcBef>
                <a:spcPts val="0"/>
              </a:spcBef>
              <a:spcAft>
                <a:spcPts val="0"/>
              </a:spcAft>
              <a:buSzPts val="1800"/>
              <a:buFont typeface="Raleway"/>
              <a:buAutoNum type="arabicParenR"/>
            </a:pPr>
            <a:r>
              <a:rPr lang="nl-NL" sz="1800">
                <a:latin typeface="Raleway"/>
                <a:sym typeface="Raleway"/>
              </a:rPr>
              <a:t>Minder inspraak voor mensen (werknemers, omwonenden, vakbonden) zodat bedrijven milieuvriendelijker produceren?</a:t>
            </a:r>
            <a:endParaRPr sz="1800">
              <a:latin typeface="Raleway"/>
              <a:sym typeface="Raleway"/>
            </a:endParaRPr>
          </a:p>
          <a:p>
            <a:pPr marL="457200" lvl="0" indent="-342900" algn="l" rtl="0">
              <a:lnSpc>
                <a:spcPct val="150000"/>
              </a:lnSpc>
              <a:spcBef>
                <a:spcPts val="0"/>
              </a:spcBef>
              <a:spcAft>
                <a:spcPts val="0"/>
              </a:spcAft>
              <a:buSzPts val="1800"/>
              <a:buFont typeface="Raleway"/>
              <a:buAutoNum type="arabicParenR"/>
            </a:pPr>
            <a:r>
              <a:rPr lang="nl-NL" sz="1800">
                <a:latin typeface="Raleway"/>
                <a:sym typeface="Raleway"/>
              </a:rPr>
              <a:t>Minder discriminatie van mensen door vrijheid om te doen en zeggen te verminderen?</a:t>
            </a:r>
            <a:endParaRPr sz="1800">
              <a:latin typeface="Raleway"/>
              <a:sym typeface="Raleway"/>
            </a:endParaRPr>
          </a:p>
          <a:p>
            <a:pPr marL="457200" lvl="0" indent="-342900" algn="l" rtl="0">
              <a:lnSpc>
                <a:spcPct val="150000"/>
              </a:lnSpc>
              <a:spcBef>
                <a:spcPts val="0"/>
              </a:spcBef>
              <a:spcAft>
                <a:spcPts val="0"/>
              </a:spcAft>
              <a:buSzPts val="1800"/>
              <a:buFont typeface="Raleway"/>
              <a:buAutoNum type="arabicParenR"/>
            </a:pPr>
            <a:r>
              <a:rPr lang="nl-NL" sz="1800">
                <a:latin typeface="Raleway"/>
                <a:ea typeface="Raleway"/>
                <a:cs typeface="Raleway"/>
                <a:sym typeface="Raleway"/>
              </a:rPr>
              <a:t>Meer investeren in onderwijs en minder in veiligheid?</a:t>
            </a:r>
            <a:endParaRPr sz="1800">
              <a:latin typeface="Raleway"/>
              <a:ea typeface="Raleway"/>
              <a:cs typeface="Raleway"/>
              <a:sym typeface="Raleway"/>
            </a:endParaRPr>
          </a:p>
          <a:p>
            <a:pPr marL="457200" lvl="0" indent="-342900" algn="l" rtl="0">
              <a:lnSpc>
                <a:spcPct val="150000"/>
              </a:lnSpc>
              <a:spcBef>
                <a:spcPts val="0"/>
              </a:spcBef>
              <a:spcAft>
                <a:spcPts val="0"/>
              </a:spcAft>
              <a:buSzPts val="1800"/>
              <a:buFont typeface="Raleway"/>
              <a:buAutoNum type="arabicParenR"/>
            </a:pPr>
            <a:r>
              <a:rPr lang="nl-NL" sz="1800">
                <a:latin typeface="Raleway"/>
                <a:ea typeface="Raleway"/>
                <a:cs typeface="Raleway"/>
                <a:sym typeface="Raleway"/>
              </a:rPr>
              <a:t>Meer investeren in het leger en minder in klimaat?</a:t>
            </a:r>
            <a:endParaRPr sz="1800">
              <a:latin typeface="Raleway"/>
              <a:ea typeface="Raleway"/>
              <a:cs typeface="Raleway"/>
              <a:sym typeface="Raleway"/>
            </a:endParaRPr>
          </a:p>
          <a:p>
            <a:pPr marL="0" lvl="0" indent="0" algn="l" rtl="0">
              <a:lnSpc>
                <a:spcPct val="150000"/>
              </a:lnSpc>
              <a:spcBef>
                <a:spcPts val="0"/>
              </a:spcBef>
              <a:spcAft>
                <a:spcPts val="0"/>
              </a:spcAft>
              <a:buSzPts val="1800"/>
              <a:buNone/>
            </a:pPr>
            <a:endParaRPr sz="1800">
              <a:latin typeface="Raleway"/>
              <a:ea typeface="Raleway"/>
              <a:cs typeface="Raleway"/>
              <a:sym typeface="Raleway"/>
            </a:endParaRPr>
          </a:p>
          <a:p>
            <a:pPr marL="0" lvl="0" indent="0" algn="l" rtl="0">
              <a:lnSpc>
                <a:spcPct val="150000"/>
              </a:lnSpc>
              <a:spcBef>
                <a:spcPts val="0"/>
              </a:spcBef>
              <a:spcAft>
                <a:spcPts val="0"/>
              </a:spcAft>
              <a:buSzPts val="1800"/>
              <a:buNone/>
            </a:pPr>
            <a:endParaRPr sz="1800">
              <a:latin typeface="Raleway"/>
              <a:ea typeface="Raleway"/>
              <a:cs typeface="Raleway"/>
              <a:sym typeface="Raleway"/>
            </a:endParaRPr>
          </a:p>
          <a:p>
            <a:pPr marL="0" lvl="0" indent="0" algn="l" rtl="0">
              <a:lnSpc>
                <a:spcPct val="150000"/>
              </a:lnSpc>
              <a:spcBef>
                <a:spcPts val="0"/>
              </a:spcBef>
              <a:spcAft>
                <a:spcPts val="0"/>
              </a:spcAft>
              <a:buSzPts val="1800"/>
              <a:buNone/>
            </a:pPr>
            <a:endParaRPr sz="1800">
              <a:latin typeface="Raleway"/>
              <a:ea typeface="Raleway"/>
              <a:cs typeface="Raleway"/>
              <a:sym typeface="Raleway"/>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8"/>
        <p:cNvGrpSpPr/>
        <p:nvPr/>
      </p:nvGrpSpPr>
      <p:grpSpPr>
        <a:xfrm>
          <a:off x="0" y="0"/>
          <a:ext cx="0" cy="0"/>
          <a:chOff x="0" y="0"/>
          <a:chExt cx="0" cy="0"/>
        </a:xfrm>
      </p:grpSpPr>
      <p:sp>
        <p:nvSpPr>
          <p:cNvPr id="229" name="Google Shape;229;p30"/>
          <p:cNvSpPr txBox="1">
            <a:spLocks noGrp="1"/>
          </p:cNvSpPr>
          <p:nvPr>
            <p:ph type="title"/>
          </p:nvPr>
        </p:nvSpPr>
        <p:spPr>
          <a:xfrm>
            <a:off x="920812" y="290450"/>
            <a:ext cx="7991400" cy="6399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5352"/>
              <a:buNone/>
            </a:pPr>
            <a:r>
              <a:rPr lang="nl-NL">
                <a:solidFill>
                  <a:schemeClr val="lt1"/>
                </a:solidFill>
              </a:rPr>
              <a:t>Ideale samenleving!?!</a:t>
            </a:r>
            <a:endParaRPr sz="4400">
              <a:solidFill>
                <a:schemeClr val="lt1"/>
              </a:solidFill>
              <a:latin typeface="Calibri"/>
              <a:ea typeface="Calibri"/>
              <a:cs typeface="Calibri"/>
              <a:sym typeface="Calibri"/>
            </a:endParaRPr>
          </a:p>
        </p:txBody>
      </p:sp>
      <p:sp>
        <p:nvSpPr>
          <p:cNvPr id="230" name="Google Shape;230;p30"/>
          <p:cNvSpPr txBox="1">
            <a:spLocks noGrp="1"/>
          </p:cNvSpPr>
          <p:nvPr>
            <p:ph type="body" idx="1"/>
          </p:nvPr>
        </p:nvSpPr>
        <p:spPr>
          <a:xfrm>
            <a:off x="376300" y="1212775"/>
            <a:ext cx="8689800" cy="36321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SzPts val="1800"/>
              <a:buNone/>
            </a:pPr>
            <a:r>
              <a:rPr lang="nl-NL" sz="1800">
                <a:latin typeface="Raleway"/>
                <a:ea typeface="Raleway"/>
                <a:cs typeface="Raleway"/>
                <a:sym typeface="Raleway"/>
              </a:rPr>
              <a:t>Bekijk nogmaals je ideale samenleving.</a:t>
            </a:r>
            <a:endParaRPr sz="1800">
              <a:latin typeface="Raleway"/>
              <a:ea typeface="Raleway"/>
              <a:cs typeface="Raleway"/>
              <a:sym typeface="Raleway"/>
            </a:endParaRPr>
          </a:p>
          <a:p>
            <a:pPr marL="0" indent="0">
              <a:lnSpc>
                <a:spcPct val="150000"/>
              </a:lnSpc>
              <a:spcBef>
                <a:spcPts val="0"/>
              </a:spcBef>
              <a:buNone/>
            </a:pPr>
            <a:r>
              <a:rPr lang="nl-NL" sz="1800">
                <a:latin typeface="Raleway"/>
                <a:ea typeface="Raleway"/>
                <a:cs typeface="Raleway"/>
                <a:sym typeface="Raleway"/>
              </a:rPr>
              <a:t>Welke waarden zitten achter de keuzes die je hebt gemaakt? En welke minder?</a:t>
            </a:r>
            <a:endParaRPr sz="1800">
              <a:latin typeface="Raleway"/>
              <a:ea typeface="Raleway"/>
              <a:cs typeface="Raleway"/>
              <a:sym typeface="Raleway"/>
            </a:endParaRPr>
          </a:p>
          <a:p>
            <a:pPr marL="0" lvl="0" indent="457200" algn="l" rtl="0">
              <a:lnSpc>
                <a:spcPct val="150000"/>
              </a:lnSpc>
              <a:spcBef>
                <a:spcPts val="0"/>
              </a:spcBef>
              <a:spcAft>
                <a:spcPts val="0"/>
              </a:spcAft>
              <a:buSzPts val="1800"/>
              <a:buNone/>
            </a:pPr>
            <a:r>
              <a:rPr lang="nl-NL" sz="1800">
                <a:latin typeface="Raleway"/>
                <a:ea typeface="Raleway"/>
                <a:cs typeface="Raleway"/>
                <a:sym typeface="Raleway"/>
              </a:rPr>
              <a:t>Vrijheid? </a:t>
            </a:r>
            <a:endParaRPr sz="1800">
              <a:latin typeface="Raleway"/>
              <a:ea typeface="Raleway"/>
              <a:cs typeface="Raleway"/>
              <a:sym typeface="Raleway"/>
            </a:endParaRPr>
          </a:p>
          <a:p>
            <a:pPr marL="0" lvl="0" indent="457200" algn="l" rtl="0">
              <a:lnSpc>
                <a:spcPct val="150000"/>
              </a:lnSpc>
              <a:spcBef>
                <a:spcPts val="0"/>
              </a:spcBef>
              <a:spcAft>
                <a:spcPts val="0"/>
              </a:spcAft>
              <a:buSzPts val="1800"/>
              <a:buNone/>
            </a:pPr>
            <a:r>
              <a:rPr lang="nl-NL" sz="1800">
                <a:latin typeface="Raleway"/>
                <a:ea typeface="Raleway"/>
                <a:cs typeface="Raleway"/>
                <a:sym typeface="Raleway"/>
              </a:rPr>
              <a:t>Gelijkheid?</a:t>
            </a:r>
            <a:endParaRPr sz="1800">
              <a:latin typeface="Raleway"/>
              <a:ea typeface="Raleway"/>
              <a:cs typeface="Raleway"/>
              <a:sym typeface="Raleway"/>
            </a:endParaRPr>
          </a:p>
          <a:p>
            <a:pPr marL="0" lvl="0" indent="457200" algn="l" rtl="0">
              <a:lnSpc>
                <a:spcPct val="150000"/>
              </a:lnSpc>
              <a:spcBef>
                <a:spcPts val="0"/>
              </a:spcBef>
              <a:spcAft>
                <a:spcPts val="0"/>
              </a:spcAft>
              <a:buSzPts val="1800"/>
              <a:buNone/>
            </a:pPr>
            <a:r>
              <a:rPr lang="nl-NL" sz="1800">
                <a:latin typeface="Raleway"/>
                <a:ea typeface="Raleway"/>
                <a:cs typeface="Raleway"/>
                <a:sym typeface="Raleway"/>
              </a:rPr>
              <a:t>Cohesie (hierbij hoort ook vrede)?</a:t>
            </a:r>
            <a:endParaRPr sz="1800">
              <a:latin typeface="Raleway"/>
              <a:ea typeface="Raleway"/>
              <a:cs typeface="Raleway"/>
              <a:sym typeface="Raleway"/>
            </a:endParaRPr>
          </a:p>
          <a:p>
            <a:pPr marL="0" lvl="0" indent="457200" algn="l" rtl="0">
              <a:lnSpc>
                <a:spcPct val="150000"/>
              </a:lnSpc>
              <a:spcBef>
                <a:spcPts val="0"/>
              </a:spcBef>
              <a:spcAft>
                <a:spcPts val="0"/>
              </a:spcAft>
              <a:buSzPts val="1800"/>
              <a:buNone/>
            </a:pPr>
            <a:r>
              <a:rPr lang="nl-NL" sz="1800">
                <a:latin typeface="Raleway"/>
                <a:ea typeface="Raleway"/>
                <a:cs typeface="Raleway"/>
                <a:sym typeface="Raleway"/>
              </a:rPr>
              <a:t>Welvaart (hierbij hoort ook duurzaamheid)?</a:t>
            </a:r>
            <a:endParaRPr sz="1800">
              <a:latin typeface="Raleway"/>
              <a:ea typeface="Raleway"/>
              <a:cs typeface="Raleway"/>
              <a:sym typeface="Raleway"/>
            </a:endParaRPr>
          </a:p>
          <a:p>
            <a:pPr marL="0" lvl="0" indent="457200" algn="l" rtl="0">
              <a:lnSpc>
                <a:spcPct val="150000"/>
              </a:lnSpc>
              <a:spcBef>
                <a:spcPts val="0"/>
              </a:spcBef>
              <a:spcAft>
                <a:spcPts val="0"/>
              </a:spcAft>
              <a:buSzPts val="1800"/>
              <a:buNone/>
            </a:pPr>
            <a:endParaRPr sz="1800">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22B8D6FBD09A42A3AC72B840248BF9" ma:contentTypeVersion="4" ma:contentTypeDescription="Een nieuw document maken." ma:contentTypeScope="" ma:versionID="294c947122a135d67a7838a4c247f60b">
  <xsd:schema xmlns:xsd="http://www.w3.org/2001/XMLSchema" xmlns:xs="http://www.w3.org/2001/XMLSchema" xmlns:p="http://schemas.microsoft.com/office/2006/metadata/properties" xmlns:ns2="18cb77e9-ff95-4615-a516-d025b819d1bd" targetNamespace="http://schemas.microsoft.com/office/2006/metadata/properties" ma:root="true" ma:fieldsID="a8435c9107de868d026d5837170def27" ns2:_="">
    <xsd:import namespace="18cb77e9-ff95-4615-a516-d025b819d1b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cb77e9-ff95-4615-a516-d025b819d1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65332A6-94AA-41E0-9E61-AE03A49F01D3}">
  <ds:schemaRefs>
    <ds:schemaRef ds:uri="18cb77e9-ff95-4615-a516-d025b819d1b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D20F2B0-37FA-4658-AE06-53C830FD7E33}">
  <ds:schemaRefs>
    <ds:schemaRef ds:uri="http://schemas.microsoft.com/sharepoint/v3/contenttype/forms"/>
  </ds:schemaRefs>
</ds:datastoreItem>
</file>

<file path=customXml/itemProps3.xml><?xml version="1.0" encoding="utf-8"?>
<ds:datastoreItem xmlns:ds="http://schemas.openxmlformats.org/officeDocument/2006/customXml" ds:itemID="{2188B19D-F548-4173-A89A-17CFCD4E4DB2}">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18</Slides>
  <Notes>18</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Verkiezingen </vt:lpstr>
      <vt:lpstr>Doel van de les</vt:lpstr>
      <vt:lpstr>Opzet les</vt:lpstr>
      <vt:lpstr>Democratie of dictatuur</vt:lpstr>
      <vt:lpstr>Machtsdilemma</vt:lpstr>
      <vt:lpstr>Meer inspraak of meer daadkracht?</vt:lpstr>
      <vt:lpstr>Invloed?</vt:lpstr>
      <vt:lpstr>In hoeverre heb jij invloed op … </vt:lpstr>
      <vt:lpstr>Partijprogramma’s</vt:lpstr>
      <vt:lpstr>Wat willen partijen nu?</vt:lpstr>
      <vt:lpstr>Verkiezingen over later</vt:lpstr>
      <vt:lpstr>Wat willen partijen straks?</vt:lpstr>
      <vt:lpstr>Wat willen partijen straks?</vt:lpstr>
      <vt:lpstr>Een goede samenleving in 2050</vt:lpstr>
      <vt:lpstr>Jouw ideale samenleving in 2050</vt:lpstr>
      <vt:lpstr>Dilemma’s</vt:lpstr>
      <vt:lpstr>Ideale samenleving!?!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Hans</dc:creator>
  <cp:revision>18</cp:revision>
  <dcterms:modified xsi:type="dcterms:W3CDTF">2025-11-12T07:54:19Z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0x0101007C22B8D6FBD09A42A3AC72B840248BF9</vt:lpwstr>
  </property>
</Properties>
</file>